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29" r:id="rId2"/>
  </p:sldMasterIdLst>
  <p:notesMasterIdLst>
    <p:notesMasterId r:id="rId88"/>
  </p:notesMasterIdLst>
  <p:sldIdLst>
    <p:sldId id="732" r:id="rId3"/>
    <p:sldId id="733" r:id="rId4"/>
    <p:sldId id="737" r:id="rId5"/>
    <p:sldId id="734" r:id="rId6"/>
    <p:sldId id="571" r:id="rId7"/>
    <p:sldId id="687" r:id="rId8"/>
    <p:sldId id="724" r:id="rId9"/>
    <p:sldId id="718" r:id="rId10"/>
    <p:sldId id="634" r:id="rId11"/>
    <p:sldId id="738" r:id="rId12"/>
    <p:sldId id="735" r:id="rId13"/>
    <p:sldId id="640" r:id="rId14"/>
    <p:sldId id="641" r:id="rId15"/>
    <p:sldId id="751" r:id="rId16"/>
    <p:sldId id="648" r:id="rId17"/>
    <p:sldId id="750" r:id="rId18"/>
    <p:sldId id="736" r:id="rId19"/>
    <p:sldId id="645" r:id="rId20"/>
    <p:sldId id="638" r:id="rId21"/>
    <p:sldId id="649" r:id="rId22"/>
    <p:sldId id="669" r:id="rId23"/>
    <p:sldId id="647" r:id="rId24"/>
    <p:sldId id="739" r:id="rId25"/>
    <p:sldId id="740" r:id="rId26"/>
    <p:sldId id="652" r:id="rId27"/>
    <p:sldId id="719" r:id="rId28"/>
    <p:sldId id="653" r:id="rId29"/>
    <p:sldId id="655" r:id="rId30"/>
    <p:sldId id="656" r:id="rId31"/>
    <p:sldId id="728" r:id="rId32"/>
    <p:sldId id="663" r:id="rId33"/>
    <p:sldId id="659" r:id="rId34"/>
    <p:sldId id="664" r:id="rId35"/>
    <p:sldId id="741" r:id="rId36"/>
    <p:sldId id="742" r:id="rId37"/>
    <p:sldId id="752" r:id="rId38"/>
    <p:sldId id="665" r:id="rId39"/>
    <p:sldId id="715" r:id="rId40"/>
    <p:sldId id="667" r:id="rId41"/>
    <p:sldId id="660" r:id="rId42"/>
    <p:sldId id="661" r:id="rId43"/>
    <p:sldId id="668" r:id="rId44"/>
    <p:sldId id="693" r:id="rId45"/>
    <p:sldId id="702" r:id="rId46"/>
    <p:sldId id="698" r:id="rId47"/>
    <p:sldId id="673" r:id="rId48"/>
    <p:sldId id="674" r:id="rId49"/>
    <p:sldId id="675" r:id="rId50"/>
    <p:sldId id="677" r:id="rId51"/>
    <p:sldId id="676" r:id="rId52"/>
    <p:sldId id="678" r:id="rId53"/>
    <p:sldId id="679" r:id="rId54"/>
    <p:sldId id="743" r:id="rId55"/>
    <p:sldId id="680" r:id="rId56"/>
    <p:sldId id="681" r:id="rId57"/>
    <p:sldId id="682" r:id="rId58"/>
    <p:sldId id="683" r:id="rId59"/>
    <p:sldId id="684" r:id="rId60"/>
    <p:sldId id="685" r:id="rId61"/>
    <p:sldId id="691" r:id="rId62"/>
    <p:sldId id="744" r:id="rId63"/>
    <p:sldId id="692" r:id="rId64"/>
    <p:sldId id="745" r:id="rId65"/>
    <p:sldId id="746" r:id="rId66"/>
    <p:sldId id="749" r:id="rId67"/>
    <p:sldId id="747" r:id="rId68"/>
    <p:sldId id="695" r:id="rId69"/>
    <p:sldId id="696" r:id="rId70"/>
    <p:sldId id="697" r:id="rId71"/>
    <p:sldId id="699" r:id="rId72"/>
    <p:sldId id="700" r:id="rId73"/>
    <p:sldId id="701" r:id="rId74"/>
    <p:sldId id="703" r:id="rId75"/>
    <p:sldId id="707" r:id="rId76"/>
    <p:sldId id="708" r:id="rId77"/>
    <p:sldId id="730" r:id="rId78"/>
    <p:sldId id="709" r:id="rId79"/>
    <p:sldId id="710" r:id="rId80"/>
    <p:sldId id="711" r:id="rId81"/>
    <p:sldId id="712" r:id="rId82"/>
    <p:sldId id="727" r:id="rId83"/>
    <p:sldId id="753" r:id="rId84"/>
    <p:sldId id="670" r:id="rId85"/>
    <p:sldId id="686" r:id="rId86"/>
    <p:sldId id="731" r:id="rId8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F75D5F41-8893-43DD-97BB-809B3585F3A8}">
          <p14:sldIdLst>
            <p14:sldId id="732"/>
            <p14:sldId id="733"/>
            <p14:sldId id="737"/>
            <p14:sldId id="734"/>
            <p14:sldId id="571"/>
            <p14:sldId id="687"/>
            <p14:sldId id="724"/>
            <p14:sldId id="718"/>
            <p14:sldId id="634"/>
            <p14:sldId id="738"/>
            <p14:sldId id="735"/>
            <p14:sldId id="640"/>
            <p14:sldId id="641"/>
            <p14:sldId id="751"/>
            <p14:sldId id="648"/>
            <p14:sldId id="750"/>
            <p14:sldId id="736"/>
            <p14:sldId id="645"/>
            <p14:sldId id="638"/>
            <p14:sldId id="649"/>
            <p14:sldId id="669"/>
            <p14:sldId id="647"/>
            <p14:sldId id="739"/>
            <p14:sldId id="740"/>
            <p14:sldId id="652"/>
            <p14:sldId id="719"/>
            <p14:sldId id="653"/>
            <p14:sldId id="655"/>
            <p14:sldId id="656"/>
            <p14:sldId id="728"/>
            <p14:sldId id="663"/>
            <p14:sldId id="659"/>
            <p14:sldId id="664"/>
            <p14:sldId id="741"/>
            <p14:sldId id="742"/>
            <p14:sldId id="752"/>
            <p14:sldId id="665"/>
            <p14:sldId id="715"/>
            <p14:sldId id="667"/>
            <p14:sldId id="660"/>
            <p14:sldId id="661"/>
            <p14:sldId id="668"/>
            <p14:sldId id="693"/>
            <p14:sldId id="702"/>
            <p14:sldId id="698"/>
            <p14:sldId id="673"/>
            <p14:sldId id="674"/>
            <p14:sldId id="675"/>
            <p14:sldId id="677"/>
            <p14:sldId id="676"/>
            <p14:sldId id="678"/>
            <p14:sldId id="679"/>
            <p14:sldId id="743"/>
            <p14:sldId id="680"/>
            <p14:sldId id="681"/>
            <p14:sldId id="682"/>
            <p14:sldId id="683"/>
            <p14:sldId id="684"/>
            <p14:sldId id="685"/>
            <p14:sldId id="691"/>
            <p14:sldId id="744"/>
            <p14:sldId id="692"/>
            <p14:sldId id="745"/>
            <p14:sldId id="746"/>
            <p14:sldId id="749"/>
            <p14:sldId id="747"/>
            <p14:sldId id="695"/>
            <p14:sldId id="696"/>
            <p14:sldId id="697"/>
            <p14:sldId id="699"/>
            <p14:sldId id="700"/>
            <p14:sldId id="701"/>
            <p14:sldId id="703"/>
            <p14:sldId id="707"/>
            <p14:sldId id="708"/>
            <p14:sldId id="730"/>
            <p14:sldId id="709"/>
            <p14:sldId id="710"/>
            <p14:sldId id="711"/>
            <p14:sldId id="712"/>
            <p14:sldId id="727"/>
            <p14:sldId id="753"/>
            <p14:sldId id="670"/>
            <p14:sldId id="686"/>
            <p14:sldId id="731"/>
          </p14:sldIdLst>
        </p14:section>
      </p14:sectionLst>
    </p:ex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benson@cisco.com" initials="" lastIdx="8" clrIdx="0">
    <p:extLst>
      <p:ext uri="{19B8F6BF-5375-455C-9EA6-DF929625EA0E}">
        <p15:presenceInfo xmlns:p15="http://schemas.microsoft.com/office/powerpoint/2012/main" userId="S-1-5-21-1708537768-1303643608-725345543-3059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CFCFC"/>
    <a:srgbClr val="367187"/>
    <a:srgbClr val="024C90"/>
    <a:srgbClr val="2790BF"/>
    <a:srgbClr val="464646"/>
    <a:srgbClr val="004C69"/>
    <a:srgbClr val="31808B"/>
    <a:srgbClr val="357EBA"/>
    <a:srgbClr val="026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1" autoAdjust="0"/>
    <p:restoredTop sz="69315" autoAdjust="0"/>
  </p:normalViewPr>
  <p:slideViewPr>
    <p:cSldViewPr snapToGrid="0" showGuides="1">
      <p:cViewPr>
        <p:scale>
          <a:sx n="92" d="100"/>
          <a:sy n="92" d="100"/>
        </p:scale>
        <p:origin x="688" y="156"/>
      </p:cViewPr>
      <p:guideLst>
        <p:guide orient="horz" pos="1620"/>
        <p:guide pos="336"/>
      </p:guideLst>
    </p:cSldViewPr>
  </p:slideViewPr>
  <p:outlineViewPr>
    <p:cViewPr>
      <p:scale>
        <a:sx n="33" d="100"/>
        <a:sy n="33" d="100"/>
      </p:scale>
      <p:origin x="0" y="0"/>
    </p:cViewPr>
  </p:outlineViewPr>
  <p:notesTextViewPr>
    <p:cViewPr>
      <p:scale>
        <a:sx n="1" d="1"/>
        <a:sy n="1" d="1"/>
      </p:scale>
      <p:origin x="0" y="0"/>
    </p:cViewPr>
  </p:notesTextViewPr>
  <p:sorterViewPr>
    <p:cViewPr>
      <p:scale>
        <a:sx n="111" d="100"/>
        <a:sy n="111" d="100"/>
      </p:scale>
      <p:origin x="0" y="-97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andboxapicem.cisco.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workshop will consist of three main parts. First we will discuss some foundational concepts in network programmability and talk about some resources available to you as you learn to become a network programmer. Next, we will learn about the Cisco APIC-EM specifically, REST, and the APIC-EM application programming interface (API). Finally, we will spend the majority of our time interacting with an actually APIC-EM using an application called Postman and also with Python code that we work on ourselves.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a:p>
        </p:txBody>
      </p:sp>
    </p:spTree>
    <p:extLst>
      <p:ext uri="{BB962C8B-B14F-4D97-AF65-F5344CB8AC3E}">
        <p14:creationId xmlns:p14="http://schemas.microsoft.com/office/powerpoint/2010/main" val="1948449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shown here, the Cisco APIC-EM SDN controller communicates with the Physical Topology using standard Southbound</a:t>
            </a:r>
            <a:r>
              <a:rPr lang="en-US" sz="1200" kern="1200" baseline="0" dirty="0" smtClean="0">
                <a:solidFill>
                  <a:schemeClr val="tx1"/>
                </a:solidFill>
                <a:effectLst/>
                <a:latin typeface="+mn-lt"/>
                <a:ea typeface="+mn-ea"/>
                <a:cs typeface="+mn-cs"/>
              </a:rPr>
              <a:t> API protocols such as SNMP, SSH and Telnet and exposes an easy to use abstraction of the network fabric to Applications using a standard REST API interface. Having such network abstraction in place removes the need for the network staff to configure and manage every single networking device (routers, switches, access points, wireless controllers, etc.) one by one and instead they can concentrate on the innovations with network integrated applications that accelerate the digital business growth.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These application can span from big “all in one” orchestration tools, to simple scripts that using a single API call answer the question of “how many computers are connected to our network?”. Imagine answering that question with a CCENT level knowledge – from your computer, </a:t>
            </a:r>
            <a:r>
              <a:rPr lang="en-US" sz="1200" kern="1200" baseline="0" dirty="0" err="1" smtClean="0">
                <a:solidFill>
                  <a:schemeClr val="tx1"/>
                </a:solidFill>
                <a:effectLst/>
                <a:latin typeface="+mn-lt"/>
                <a:ea typeface="+mn-ea"/>
                <a:cs typeface="+mn-cs"/>
              </a:rPr>
              <a:t>SSHing</a:t>
            </a:r>
            <a:r>
              <a:rPr lang="en-US" sz="1200" kern="1200" baseline="0" dirty="0" smtClean="0">
                <a:solidFill>
                  <a:schemeClr val="tx1"/>
                </a:solidFill>
                <a:effectLst/>
                <a:latin typeface="+mn-lt"/>
                <a:ea typeface="+mn-ea"/>
                <a:cs typeface="+mn-cs"/>
              </a:rPr>
              <a:t> to every router and switch (good luck with hundreds of them in a standard enterprise company), typing multiple times on the CLI the “show </a:t>
            </a:r>
            <a:r>
              <a:rPr lang="en-US" sz="1200" kern="1200" baseline="0" dirty="0" err="1" smtClean="0">
                <a:solidFill>
                  <a:schemeClr val="tx1"/>
                </a:solidFill>
                <a:effectLst/>
                <a:latin typeface="+mn-lt"/>
                <a:ea typeface="+mn-ea"/>
                <a:cs typeface="+mn-cs"/>
              </a:rPr>
              <a:t>ip</a:t>
            </a:r>
            <a:r>
              <a:rPr lang="en-US" sz="1200" kern="1200" baseline="0" dirty="0" smtClean="0">
                <a:solidFill>
                  <a:schemeClr val="tx1"/>
                </a:solidFill>
                <a:effectLst/>
                <a:latin typeface="+mn-lt"/>
                <a:ea typeface="+mn-ea"/>
                <a:cs typeface="+mn-cs"/>
              </a:rPr>
              <a:t> route”, “show </a:t>
            </a:r>
            <a:r>
              <a:rPr lang="en-US" sz="1200" kern="1200" baseline="0" dirty="0" err="1" smtClean="0">
                <a:solidFill>
                  <a:schemeClr val="tx1"/>
                </a:solidFill>
                <a:effectLst/>
                <a:latin typeface="+mn-lt"/>
                <a:ea typeface="+mn-ea"/>
                <a:cs typeface="+mn-cs"/>
              </a:rPr>
              <a:t>ip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arp</a:t>
            </a:r>
            <a:r>
              <a:rPr lang="en-US" sz="1200" kern="1200" baseline="0" dirty="0" smtClean="0">
                <a:solidFill>
                  <a:schemeClr val="tx1"/>
                </a:solidFill>
                <a:effectLst/>
                <a:latin typeface="+mn-lt"/>
                <a:ea typeface="+mn-ea"/>
                <a:cs typeface="+mn-cs"/>
              </a:rPr>
              <a:t>”, “show mac address-table”, etc. commands and then trying to make some sense of all that output into a meaningful answer for the simple question.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Let’s take a closer look at how we can answer that question programmatically using the APIC-EM APIs.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a:p>
        </p:txBody>
      </p:sp>
    </p:spTree>
    <p:extLst>
      <p:ext uri="{BB962C8B-B14F-4D97-AF65-F5344CB8AC3E}">
        <p14:creationId xmlns:p14="http://schemas.microsoft.com/office/powerpoint/2010/main" val="351068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Cisco Application Policy Infrastructure Controller Enterprise Module (APIC-EM) is an SDN controller. It is a software device that runs on servers. Cisco offers a physical server appliance version as well. It enables the intent-based network paradigm as a central component of Cisco DNA. The APIC-EM concentrates the control plane of the physical network infrastructure.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a:p>
        </p:txBody>
      </p:sp>
    </p:spTree>
    <p:extLst>
      <p:ext uri="{BB962C8B-B14F-4D97-AF65-F5344CB8AC3E}">
        <p14:creationId xmlns:p14="http://schemas.microsoft.com/office/powerpoint/2010/main" val="3106234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Use your browser to access the APIC-EM sandbox using the URL and credentials shown. The URL is sandboxapicem.cisco.com.</a:t>
            </a:r>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44D4B8F-7168-4E65-8903-E8573EE3214E}" type="slidenum">
              <a:rPr lang="en-US" altLang="en-US" sz="1200" smtClean="0">
                <a:latin typeface="Calibri" pitchFamily="34" charset="0"/>
              </a:rPr>
              <a:pPr/>
              <a:t>19</a:t>
            </a:fld>
            <a:endParaRPr lang="en-US" altLang="en-US" sz="1200">
              <a:latin typeface="Calibri" pitchFamily="34" charset="0"/>
            </a:endParaRPr>
          </a:p>
        </p:txBody>
      </p:sp>
    </p:spTree>
    <p:extLst>
      <p:ext uri="{BB962C8B-B14F-4D97-AF65-F5344CB8AC3E}">
        <p14:creationId xmlns:p14="http://schemas.microsoft.com/office/powerpoint/2010/main" val="78447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should see a page that looks like the one shown in the slide. The homepage provides a high-level dashboard view of the status of the network and APIC-EM applications.</a:t>
            </a:r>
          </a:p>
          <a:p>
            <a:r>
              <a:rPr lang="en-US" sz="1200" kern="1200" dirty="0">
                <a:solidFill>
                  <a:schemeClr val="tx1"/>
                </a:solidFill>
                <a:effectLst/>
                <a:latin typeface="+mn-lt"/>
                <a:ea typeface="+mn-ea"/>
                <a:cs typeface="+mn-cs"/>
              </a:rPr>
              <a:t>The menu on the left provides access to the GUI for each of the services and applications available on the APIC-EM. The services concern features of the physical network. The APIC-EM discovers the devices on the network and places them in host and device inventory tables where details for each device can be viewed. After discovery, a network topology is rendered and can be used to visualize the network and access information about the devices and hosts that are known to the controller.</a:t>
            </a:r>
          </a:p>
          <a:p>
            <a:r>
              <a:rPr lang="en-US" sz="1200" kern="1200" dirty="0">
                <a:solidFill>
                  <a:schemeClr val="tx1"/>
                </a:solidFill>
                <a:effectLst/>
                <a:latin typeface="+mn-lt"/>
                <a:ea typeface="+mn-ea"/>
                <a:cs typeface="+mn-cs"/>
              </a:rPr>
              <a:t>APIC-EM applications allow configuration of the network and testing of network connectivity along paths that are entered by the user. Path Trace is a very powerful application that not only tests connectivity but also provides rich details about every device on the path from end-to-end. </a:t>
            </a:r>
          </a:p>
          <a:p>
            <a:r>
              <a:rPr lang="en-US" sz="1200" kern="1200" dirty="0">
                <a:solidFill>
                  <a:schemeClr val="tx1"/>
                </a:solidFill>
                <a:effectLst/>
                <a:latin typeface="+mn-lt"/>
                <a:ea typeface="+mn-ea"/>
                <a:cs typeface="+mn-cs"/>
              </a:rPr>
              <a:t>An important resource is he API link. This is where you can access information about the API that is essential to network programmers. We will look at that shortly.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a:p>
        </p:txBody>
      </p:sp>
    </p:spTree>
    <p:extLst>
      <p:ext uri="{BB962C8B-B14F-4D97-AF65-F5344CB8AC3E}">
        <p14:creationId xmlns:p14="http://schemas.microsoft.com/office/powerpoint/2010/main" val="2113108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APIC-EM applications provide simplified GUI-based interfaces for creation and deployment of configurations to the physical network. Go to the Cisco website and search on "APIC-EM" to access videos, demos, and data sheets on these applications.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a:p>
        </p:txBody>
      </p:sp>
    </p:spTree>
    <p:extLst>
      <p:ext uri="{BB962C8B-B14F-4D97-AF65-F5344CB8AC3E}">
        <p14:creationId xmlns:p14="http://schemas.microsoft.com/office/powerpoint/2010/main" val="2895742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slide shows an example of a network topology that was discovered and rendered by the APIC-EM. We will work with a similar topology, although it may vary slightly. </a:t>
            </a:r>
          </a:p>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Please click into the topology and drill down to get a similar view to the slide if possible. Take a moment to quickly demonstrate one or two important and interesting features of the topology.</a:t>
            </a:r>
          </a:p>
          <a:p>
            <a:r>
              <a:rPr lang="en-US" sz="1200" kern="1200" dirty="0">
                <a:solidFill>
                  <a:schemeClr val="tx1"/>
                </a:solidFill>
                <a:effectLst/>
                <a:latin typeface="+mn-lt"/>
                <a:ea typeface="+mn-ea"/>
                <a:cs typeface="+mn-cs"/>
              </a:rPr>
              <a:t>Please take about five minutes to explore the services and applications that are available. You are free to access the sandbox to investigate further at any time after the workshop.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a:p>
        </p:txBody>
      </p:sp>
    </p:spTree>
    <p:extLst>
      <p:ext uri="{BB962C8B-B14F-4D97-AF65-F5344CB8AC3E}">
        <p14:creationId xmlns:p14="http://schemas.microsoft.com/office/powerpoint/2010/main" val="3845428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Representational state transfer (REST) is a standardized way of allowing systems on the Internet to interact with one another. It uses the standard HTTP methods and stateless transport to POST or PUT data and requests to an API and to GET responses from the API. REST is simple, standard, and allows any device that can access the web to interact with web software resources by accessing a URI.</a:t>
            </a:r>
          </a:p>
          <a:p>
            <a:endParaRPr lang="en-US" altLang="en-US" dirty="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2FE2DEB0-14DF-4DEE-9CE0-40A609563224}" type="slidenum">
              <a:rPr lang="en-US" altLang="en-US" sz="1200" smtClean="0">
                <a:latin typeface="Calibri" pitchFamily="34" charset="0"/>
              </a:rPr>
              <a:pPr/>
              <a:t>25</a:t>
            </a:fld>
            <a:endParaRPr lang="en-US" altLang="en-US" sz="1200">
              <a:latin typeface="Calibri" pitchFamily="34" charset="0"/>
            </a:endParaRPr>
          </a:p>
        </p:txBody>
      </p:sp>
    </p:spTree>
    <p:extLst>
      <p:ext uri="{BB962C8B-B14F-4D97-AF65-F5344CB8AC3E}">
        <p14:creationId xmlns:p14="http://schemas.microsoft.com/office/powerpoint/2010/main" val="1129735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APIs enable vendors to provide data services to other vendors across the web. For example, Google provides APIs to other vendors. A vendor such as Amazon can access users' search history on Google and identify products that a user may have searched for. These searches can then inform Amazon as to which product offerings it should push to a specific user based on their interests. All of this is done in software. Amazon has code that accesses the Google API, analyzes the search history for thousands, or millions, of users, and identifies offerings that can be pushed to individual users, perhaps on Facebook, based on their Facebook's API. These API services allow a business to monetize its data by offering it to other businesses in a way that it can easily be utilized. Rather than a company buying data from another company and storing it, the data can be accessed directly from the owner's storage resources.</a:t>
            </a:r>
          </a:p>
          <a:p>
            <a:r>
              <a:rPr lang="en-US" sz="1200" kern="1200" dirty="0">
                <a:solidFill>
                  <a:schemeClr val="tx1"/>
                </a:solidFill>
                <a:effectLst/>
                <a:latin typeface="+mn-lt"/>
                <a:ea typeface="+mn-ea"/>
                <a:cs typeface="+mn-cs"/>
              </a:rPr>
              <a:t>While individual users request webpages with browsers, and web servers respond by returning text, graphics, and media based on the pages requested, APIs enable machines to talk to machines using software in much the same way. Many types of data are returned, but most often it is in the form of text-based data formats like XML or JavaScript object notation (JSON).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a:p>
        </p:txBody>
      </p:sp>
    </p:spTree>
    <p:extLst>
      <p:ext uri="{BB962C8B-B14F-4D97-AF65-F5344CB8AC3E}">
        <p14:creationId xmlns:p14="http://schemas.microsoft.com/office/powerpoint/2010/main" val="618229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application is used to issue requests to a server that is accepting HTTP requests. This API has different functionalities depending on the endpoint, or URI that is used. The endpoints can be identified by paths that are appended to the URL. Each endpoint can may have different requirements for the format of the REST request. These requirements are available in the API documentation that is provided to developers. Many APIs are freely available for experimentation and limited to use for free. Many require simple registration.</a:t>
            </a:r>
          </a:p>
          <a:p>
            <a:r>
              <a:rPr lang="en-US" sz="1200" kern="1200" dirty="0">
                <a:solidFill>
                  <a:schemeClr val="tx1"/>
                </a:solidFill>
                <a:effectLst/>
                <a:latin typeface="+mn-lt"/>
                <a:ea typeface="+mn-ea"/>
                <a:cs typeface="+mn-cs"/>
              </a:rPr>
              <a:t>In the example, a generic APIC-EM URL is shown with path to an endpoint called /host. The host endpoint provides an inventory of hosts on the network that is attached to the APIC-EM. If the GET request is correctly formatted and authenticated, the API will return detailed information about the hosts in the form JSON-formatted data.</a:t>
            </a:r>
          </a:p>
          <a:p>
            <a:endParaRPr lang="en-US" dirty="0"/>
          </a:p>
        </p:txBody>
      </p:sp>
      <p:sp>
        <p:nvSpPr>
          <p:cNvPr id="4" name="Slide Number Placeholder 3"/>
          <p:cNvSpPr>
            <a:spLocks noGrp="1"/>
          </p:cNvSpPr>
          <p:nvPr>
            <p:ph type="sldNum" sz="quarter" idx="10"/>
          </p:nvPr>
        </p:nvSpPr>
        <p:spPr/>
        <p:txBody>
          <a:bodyPr/>
          <a:lstStyle/>
          <a:p>
            <a:fld id="{D945EC97-9BF8-4EEC-A2BE-A66780BEF431}" type="slidenum">
              <a:rPr lang="en-US" smtClean="0"/>
              <a:t>27</a:t>
            </a:fld>
            <a:endParaRPr lang="en-US"/>
          </a:p>
        </p:txBody>
      </p:sp>
    </p:spTree>
    <p:extLst>
      <p:ext uri="{BB962C8B-B14F-4D97-AF65-F5344CB8AC3E}">
        <p14:creationId xmlns:p14="http://schemas.microsoft.com/office/powerpoint/2010/main" val="204111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 requests require the HTTP method and the URI for the API endpoint. </a:t>
            </a:r>
            <a:r>
              <a:rPr lang="en-US" sz="1200" kern="1200" dirty="0" smtClean="0">
                <a:solidFill>
                  <a:schemeClr val="tx1"/>
                </a:solidFill>
                <a:effectLst/>
                <a:latin typeface="+mn-lt"/>
                <a:ea typeface="+mn-ea"/>
                <a:cs typeface="+mn-cs"/>
              </a:rPr>
              <a:t>For</a:t>
            </a:r>
            <a:r>
              <a:rPr lang="en-US" sz="1200" kern="1200" baseline="0" dirty="0" smtClean="0">
                <a:solidFill>
                  <a:schemeClr val="tx1"/>
                </a:solidFill>
                <a:effectLst/>
                <a:latin typeface="+mn-lt"/>
                <a:ea typeface="+mn-ea"/>
                <a:cs typeface="+mn-cs"/>
              </a:rPr>
              <a:t> example, the HTTP </a:t>
            </a:r>
            <a:r>
              <a:rPr lang="en-US" sz="1200" dirty="0" smtClean="0">
                <a:solidFill>
                  <a:schemeClr val="tx1">
                    <a:lumMod val="50000"/>
                  </a:schemeClr>
                </a:solidFill>
              </a:rPr>
              <a:t>GET method is used to retrieve</a:t>
            </a:r>
            <a:r>
              <a:rPr lang="en-US" sz="1200" baseline="0" dirty="0" smtClean="0">
                <a:solidFill>
                  <a:schemeClr val="tx1">
                    <a:lumMod val="50000"/>
                  </a:schemeClr>
                </a:solidFill>
              </a:rPr>
              <a:t> some information, such as a list of IOS versions that are being used in the network infrastructure.</a:t>
            </a:r>
            <a:r>
              <a:rPr lang="en-US" sz="1200" dirty="0" smtClean="0">
                <a:solidFill>
                  <a:schemeClr val="tx1">
                    <a:lumMod val="50000"/>
                  </a:schemeClr>
                </a:solidFill>
              </a:rPr>
              <a:t> The POST method is used to create</a:t>
            </a:r>
            <a:r>
              <a:rPr lang="en-US" sz="1200" baseline="0" dirty="0" smtClean="0">
                <a:solidFill>
                  <a:schemeClr val="tx1">
                    <a:lumMod val="50000"/>
                  </a:schemeClr>
                </a:solidFill>
              </a:rPr>
              <a:t> new objects, such as a new authentication ticket or a new </a:t>
            </a:r>
            <a:r>
              <a:rPr lang="en-US" sz="1200" baseline="0" dirty="0" err="1" smtClean="0">
                <a:solidFill>
                  <a:schemeClr val="tx1">
                    <a:lumMod val="50000"/>
                  </a:schemeClr>
                </a:solidFill>
              </a:rPr>
              <a:t>QoS</a:t>
            </a:r>
            <a:r>
              <a:rPr lang="en-US" sz="1200" baseline="0" dirty="0" smtClean="0">
                <a:solidFill>
                  <a:schemeClr val="tx1">
                    <a:lumMod val="50000"/>
                  </a:schemeClr>
                </a:solidFill>
              </a:rPr>
              <a:t> policy.</a:t>
            </a:r>
            <a:r>
              <a:rPr lang="en-US" sz="1200" dirty="0" smtClean="0">
                <a:solidFill>
                  <a:schemeClr val="tx1">
                    <a:lumMod val="50000"/>
                  </a:schemeClr>
                </a:solidFill>
              </a:rPr>
              <a:t> The</a:t>
            </a:r>
            <a:r>
              <a:rPr lang="en-US" sz="1200" baseline="0" dirty="0" smtClean="0">
                <a:solidFill>
                  <a:schemeClr val="tx1">
                    <a:lumMod val="50000"/>
                  </a:schemeClr>
                </a:solidFill>
              </a:rPr>
              <a:t> PUT method is used to </a:t>
            </a:r>
            <a:r>
              <a:rPr lang="en-US" sz="1200" dirty="0" smtClean="0">
                <a:solidFill>
                  <a:schemeClr val="tx1">
                    <a:lumMod val="50000"/>
                  </a:schemeClr>
                </a:solidFill>
              </a:rPr>
              <a:t>update</a:t>
            </a:r>
            <a:r>
              <a:rPr lang="en-US" sz="1200" baseline="0" dirty="0" smtClean="0">
                <a:solidFill>
                  <a:schemeClr val="tx1">
                    <a:lumMod val="50000"/>
                  </a:schemeClr>
                </a:solidFill>
              </a:rPr>
              <a:t> existing objects, such as updating the </a:t>
            </a:r>
            <a:r>
              <a:rPr lang="en-US" sz="1200" baseline="0" dirty="0" err="1" smtClean="0">
                <a:solidFill>
                  <a:schemeClr val="tx1">
                    <a:lumMod val="50000"/>
                  </a:schemeClr>
                </a:solidFill>
              </a:rPr>
              <a:t>QoS</a:t>
            </a:r>
            <a:r>
              <a:rPr lang="en-US" sz="1200" baseline="0" dirty="0" smtClean="0">
                <a:solidFill>
                  <a:schemeClr val="tx1">
                    <a:lumMod val="50000"/>
                  </a:schemeClr>
                </a:solidFill>
              </a:rPr>
              <a:t> policy and the</a:t>
            </a:r>
            <a:r>
              <a:rPr lang="en-US" sz="1200" dirty="0" smtClean="0">
                <a:solidFill>
                  <a:schemeClr val="tx1">
                    <a:lumMod val="50000"/>
                  </a:schemeClr>
                </a:solidFill>
              </a:rPr>
              <a:t> DELETE method is used to</a:t>
            </a:r>
            <a:r>
              <a:rPr lang="en-US" sz="1200" baseline="0" dirty="0" smtClean="0">
                <a:solidFill>
                  <a:schemeClr val="tx1">
                    <a:lumMod val="50000"/>
                  </a:schemeClr>
                </a:solidFill>
              </a:rPr>
              <a:t> </a:t>
            </a:r>
            <a:r>
              <a:rPr lang="en-US" sz="1200" dirty="0" smtClean="0">
                <a:solidFill>
                  <a:schemeClr val="tx1">
                    <a:lumMod val="50000"/>
                  </a:schemeClr>
                </a:solidFill>
              </a:rPr>
              <a:t>remove</a:t>
            </a:r>
            <a:r>
              <a:rPr lang="en-US" sz="1200" baseline="0" dirty="0" smtClean="0">
                <a:solidFill>
                  <a:schemeClr val="tx1">
                    <a:lumMod val="50000"/>
                  </a:schemeClr>
                </a:solidFill>
              </a:rPr>
              <a:t> existing objects.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Some</a:t>
            </a:r>
            <a:r>
              <a:rPr lang="en-US" sz="1200" kern="1200" dirty="0">
                <a:solidFill>
                  <a:schemeClr val="tx1"/>
                </a:solidFill>
                <a:effectLst/>
                <a:latin typeface="+mn-lt"/>
                <a:ea typeface="+mn-ea"/>
                <a:cs typeface="+mn-cs"/>
              </a:rPr>
              <a:t>, but not all, requests require some sort of authentication. Custom HTTP headers are also used to identify the content type for the request body and other parameters. The body of the request may also be required to carry details of the request. APIs differ in their requirements. The first step in working with an API is to review the documentation.</a:t>
            </a:r>
          </a:p>
          <a:p>
            <a:endParaRPr lang="en-US" altLang="en-US" dirty="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372CC9CB-C4C5-46E7-BC70-86FCD223F22D}" type="slidenum">
              <a:rPr lang="en-US" altLang="en-US" sz="1200" smtClean="0">
                <a:latin typeface="Calibri" pitchFamily="34" charset="0"/>
              </a:rPr>
              <a:pPr/>
              <a:t>28</a:t>
            </a:fld>
            <a:endParaRPr lang="en-US" altLang="en-US" sz="1200">
              <a:latin typeface="Calibri" pitchFamily="34" charset="0"/>
            </a:endParaRPr>
          </a:p>
        </p:txBody>
      </p:sp>
    </p:spTree>
    <p:extLst>
      <p:ext uri="{BB962C8B-B14F-4D97-AF65-F5344CB8AC3E}">
        <p14:creationId xmlns:p14="http://schemas.microsoft.com/office/powerpoint/2010/main" val="1249441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objectives for the workshop. First you will be able to explain some of the benefits of SDN and the APIC-EM to enterprise networks. You will also work with APIC-EM API to perform various tasks such as compiling an inventory of the hosts and devices on a network. Finally you will create software tools in Python that can be reused for future tasks.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a:p>
        </p:txBody>
      </p:sp>
    </p:spTree>
    <p:extLst>
      <p:ext uri="{BB962C8B-B14F-4D97-AF65-F5344CB8AC3E}">
        <p14:creationId xmlns:p14="http://schemas.microsoft.com/office/powerpoint/2010/main" val="3230789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 status codes are returned for each request. A code such as 200 or 201 indicates a successful request. The familiar 404 resource not found error can indicate that the URI that was used to make the request contains an error, or that the path to the endpoint has changed. 401 or 403 errors indicate that authentication requirements have not been met. Coders extract the status code from the response and write code to take action based on it.</a:t>
            </a:r>
          </a:p>
          <a:p>
            <a:r>
              <a:rPr lang="en-US" sz="1200" kern="1200" dirty="0">
                <a:solidFill>
                  <a:schemeClr val="tx1"/>
                </a:solidFill>
                <a:effectLst/>
                <a:latin typeface="+mn-lt"/>
                <a:ea typeface="+mn-ea"/>
                <a:cs typeface="+mn-cs"/>
              </a:rPr>
              <a:t>As shown in the graphic, important information may also be returned in the header. Large amounts of data are usually returned in the body of the response either as JSON or XML.</a:t>
            </a:r>
          </a:p>
          <a:p>
            <a:r>
              <a:rPr lang="en-US" sz="1200" kern="1200" dirty="0">
                <a:solidFill>
                  <a:schemeClr val="tx1"/>
                </a:solidFill>
                <a:effectLst/>
                <a:latin typeface="+mn-lt"/>
                <a:ea typeface="+mn-ea"/>
                <a:cs typeface="+mn-cs"/>
              </a:rPr>
              <a:t>The example shows an example response body. The response status is 201 and JSON-formatted data is contained in the body </a:t>
            </a:r>
            <a:r>
              <a:rPr lang="en-US" sz="1200" kern="1200" dirty="0" err="1">
                <a:solidFill>
                  <a:schemeClr val="tx1"/>
                </a:solidFill>
                <a:effectLst/>
                <a:latin typeface="+mn-lt"/>
                <a:ea typeface="+mn-ea"/>
                <a:cs typeface="+mn-cs"/>
              </a:rPr>
              <a:t>fo</a:t>
            </a:r>
            <a:r>
              <a:rPr lang="en-US" sz="1200" kern="1200" dirty="0">
                <a:solidFill>
                  <a:schemeClr val="tx1"/>
                </a:solidFill>
                <a:effectLst/>
                <a:latin typeface="+mn-lt"/>
                <a:ea typeface="+mn-ea"/>
                <a:cs typeface="+mn-cs"/>
              </a:rPr>
              <a:t> the response.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a:p>
        </p:txBody>
      </p:sp>
    </p:spTree>
    <p:extLst>
      <p:ext uri="{BB962C8B-B14F-4D97-AF65-F5344CB8AC3E}">
        <p14:creationId xmlns:p14="http://schemas.microsoft.com/office/powerpoint/2010/main" val="3612080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shows actual data returned by the APIC-EM. On the left is the JSON data as it was returned. On the right is the equivalent data formatted as XML. Note that XML is slightly more verbose that JSON because it uses paired open and close tags for each entry. JSON does not require this.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a:p>
        </p:txBody>
      </p:sp>
    </p:spTree>
    <p:extLst>
      <p:ext uri="{BB962C8B-B14F-4D97-AF65-F5344CB8AC3E}">
        <p14:creationId xmlns:p14="http://schemas.microsoft.com/office/powerpoint/2010/main" val="2188323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know, security is very important. Some APIs can provide access to personally identifiable and other information that is confidential. While the majority of APIs now use HTTPS to protect data as it travels, access to the API itself must be controlled. There are several forms of authentication that are used. Some of them allow for access accounting, while others are simpler. Note that APIC-EM uses a token that is passed with each API call. This token is called a service ticket. A service ticket is obtained by supplying the username and password that are used to access the API. Once the token is received, it is used instead of account credentials. APIC-EM tokens timeout, so they must be repeatedly requested.</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a:p>
        </p:txBody>
      </p:sp>
    </p:spTree>
    <p:extLst>
      <p:ext uri="{BB962C8B-B14F-4D97-AF65-F5344CB8AC3E}">
        <p14:creationId xmlns:p14="http://schemas.microsoft.com/office/powerpoint/2010/main" val="3772529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Swagger is a framework for development and documentation of RESTful APIs under the </a:t>
            </a:r>
            <a:r>
              <a:rPr lang="en-US" sz="1200" kern="1200" dirty="0" err="1">
                <a:solidFill>
                  <a:schemeClr val="tx1"/>
                </a:solidFill>
                <a:effectLst/>
                <a:latin typeface="+mn-lt"/>
                <a:ea typeface="+mn-ea"/>
                <a:cs typeface="+mn-cs"/>
              </a:rPr>
              <a:t>OpenAPI</a:t>
            </a:r>
            <a:r>
              <a:rPr lang="en-US" sz="1200" kern="1200" dirty="0">
                <a:solidFill>
                  <a:schemeClr val="tx1"/>
                </a:solidFill>
                <a:effectLst/>
                <a:latin typeface="+mn-lt"/>
                <a:ea typeface="+mn-ea"/>
                <a:cs typeface="+mn-cs"/>
              </a:rPr>
              <a:t> specification. It provides a standard way do document APIs that is consistent in presentation and functionality. Many APIs use Swagger documentation.</a:t>
            </a:r>
          </a:p>
          <a:p>
            <a:r>
              <a:rPr lang="en-US" sz="1200" kern="1200" dirty="0">
                <a:solidFill>
                  <a:schemeClr val="tx1"/>
                </a:solidFill>
                <a:effectLst/>
                <a:latin typeface="+mn-lt"/>
                <a:ea typeface="+mn-ea"/>
                <a:cs typeface="+mn-cs"/>
              </a:rPr>
              <a:t>As we mentioned before, the APIC-EM uses a token for authentication that is called a service ticket. The Swagger document shown here is for the ticket endpoints that are part of the Role Based Access Control API. The endpoint that used to obtain a ticket uses a POST request that is sent to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Click </a:t>
            </a:r>
            <a:r>
              <a:rPr lang="en-US" sz="1200" b="1" kern="1200" dirty="0">
                <a:solidFill>
                  <a:schemeClr val="tx1"/>
                </a:solidFill>
                <a:effectLst/>
                <a:latin typeface="+mn-lt"/>
                <a:ea typeface="+mn-ea"/>
                <a:cs typeface="+mn-cs"/>
              </a:rPr>
              <a:t>API</a:t>
            </a:r>
            <a:r>
              <a:rPr lang="en-US" sz="1200" kern="1200" dirty="0">
                <a:solidFill>
                  <a:schemeClr val="tx1"/>
                </a:solidFill>
                <a:effectLst/>
                <a:latin typeface="+mn-lt"/>
                <a:ea typeface="+mn-ea"/>
                <a:cs typeface="+mn-cs"/>
              </a:rPr>
              <a:t> to open the Swagger documentation for the APIC-EM API. Locate the Role Based Access Control API in the list of APIs on the left. We are interested in the </a:t>
            </a:r>
            <a:r>
              <a:rPr lang="en-US" sz="1200" b="1" kern="1200" dirty="0">
                <a:solidFill>
                  <a:schemeClr val="tx1"/>
                </a:solidFill>
                <a:effectLst/>
                <a:latin typeface="+mn-lt"/>
                <a:ea typeface="+mn-ea"/>
                <a:cs typeface="+mn-cs"/>
              </a:rPr>
              <a:t>POST /ticke</a:t>
            </a:r>
            <a:r>
              <a:rPr lang="en-US" sz="1200" kern="1200" dirty="0">
                <a:solidFill>
                  <a:schemeClr val="tx1"/>
                </a:solidFill>
                <a:effectLst/>
                <a:latin typeface="+mn-lt"/>
                <a:ea typeface="+mn-ea"/>
                <a:cs typeface="+mn-cs"/>
              </a:rPr>
              <a:t>t endpoint.</a:t>
            </a:r>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a:p>
        </p:txBody>
      </p:sp>
    </p:spTree>
    <p:extLst>
      <p:ext uri="{BB962C8B-B14F-4D97-AF65-F5344CB8AC3E}">
        <p14:creationId xmlns:p14="http://schemas.microsoft.com/office/powerpoint/2010/main" val="2292653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Access the APIC-EM API documentation for the Role Based Access Control API. Expand the /ticket API. You will be supplying values to demonstrate the Try it out! functionality.</a:t>
            </a:r>
          </a:p>
          <a:p>
            <a:r>
              <a:rPr lang="en-US" sz="1200" kern="1200" dirty="0">
                <a:solidFill>
                  <a:schemeClr val="tx1"/>
                </a:solidFill>
                <a:effectLst/>
                <a:latin typeface="+mn-lt"/>
                <a:ea typeface="+mn-ea"/>
                <a:cs typeface="+mn-cs"/>
              </a:rPr>
              <a:t>Click to expand the </a:t>
            </a:r>
            <a:r>
              <a:rPr lang="en-US" sz="1200" b="1" kern="1200" dirty="0">
                <a:solidFill>
                  <a:schemeClr val="tx1"/>
                </a:solidFill>
                <a:effectLst/>
                <a:latin typeface="+mn-lt"/>
                <a:ea typeface="+mn-ea"/>
                <a:cs typeface="+mn-cs"/>
              </a:rPr>
              <a:t>POST /ticket</a:t>
            </a:r>
            <a:r>
              <a:rPr lang="en-US" sz="1200" kern="1200" dirty="0">
                <a:solidFill>
                  <a:schemeClr val="tx1"/>
                </a:solidFill>
                <a:effectLst/>
                <a:latin typeface="+mn-lt"/>
                <a:ea typeface="+mn-ea"/>
                <a:cs typeface="+mn-cs"/>
              </a:rPr>
              <a:t> endpoint. You can experiment with the API endpoints directly from the Swagger documentation page. This is what the documentation page for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looks like when it is expanded. The Swagger document includes the information about requirements for a request, and the format of the data that is returned. In addition, a call to the API can be made right out of the Swagger documentation. </a:t>
            </a:r>
          </a:p>
          <a:p>
            <a:pPr marL="228600" lvl="0" indent="-228600">
              <a:buFont typeface="+mj-lt"/>
              <a:buAutoNum type="arabicPeriod"/>
            </a:pPr>
            <a:r>
              <a:rPr lang="en-US" sz="1200" kern="1200" dirty="0">
                <a:solidFill>
                  <a:schemeClr val="tx1"/>
                </a:solidFill>
                <a:effectLst/>
                <a:latin typeface="+mn-lt"/>
                <a:ea typeface="+mn-ea"/>
                <a:cs typeface="+mn-cs"/>
              </a:rPr>
              <a:t>In the Parameters section of the page, click </a:t>
            </a:r>
            <a:r>
              <a:rPr lang="en-US" sz="1200" b="1" kern="1200" dirty="0">
                <a:solidFill>
                  <a:schemeClr val="tx1"/>
                </a:solidFill>
                <a:effectLst/>
                <a:latin typeface="+mn-lt"/>
                <a:ea typeface="+mn-ea"/>
                <a:cs typeface="+mn-cs"/>
              </a:rPr>
              <a:t>Model Schema</a:t>
            </a:r>
            <a:r>
              <a:rPr lang="en-US" sz="1200" kern="1200" dirty="0">
                <a:solidFill>
                  <a:schemeClr val="tx1"/>
                </a:solidFill>
                <a:effectLst/>
                <a:latin typeface="+mn-lt"/>
                <a:ea typeface="+mn-ea"/>
                <a:cs typeface="+mn-cs"/>
              </a:rPr>
              <a:t>. This shows the format that is required for the body of a request to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It requires the username and password credentials that we use to access the APIC-EM sandbox.</a:t>
            </a:r>
          </a:p>
          <a:p>
            <a:pPr marL="228600" lvl="0" indent="-228600">
              <a:buFont typeface="+mj-lt"/>
              <a:buAutoNum type="arabicPeriod"/>
            </a:pPr>
            <a:r>
              <a:rPr lang="en-US" sz="1200" kern="1200" dirty="0">
                <a:solidFill>
                  <a:schemeClr val="tx1"/>
                </a:solidFill>
                <a:effectLst/>
                <a:latin typeface="+mn-lt"/>
                <a:ea typeface="+mn-ea"/>
                <a:cs typeface="+mn-cs"/>
              </a:rPr>
              <a:t>Click the yellow box under Model Schema to insert the model schema into the user parameter. </a:t>
            </a:r>
          </a:p>
          <a:p>
            <a:pPr marL="228600" lvl="0" indent="-228600">
              <a:buFont typeface="+mj-lt"/>
              <a:buAutoNum type="arabicPeriod"/>
            </a:pPr>
            <a:r>
              <a:rPr lang="en-US" sz="1200" kern="1200" dirty="0">
                <a:solidFill>
                  <a:schemeClr val="tx1"/>
                </a:solidFill>
                <a:effectLst/>
                <a:latin typeface="+mn-lt"/>
                <a:ea typeface="+mn-ea"/>
                <a:cs typeface="+mn-cs"/>
              </a:rPr>
              <a:t>Enter the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Sandbox APIC-EM credentials between the quotes. Note that password is the first required value.</a:t>
            </a:r>
          </a:p>
          <a:p>
            <a:pPr marL="228600" lvl="0" indent="-228600">
              <a:buFont typeface="+mj-lt"/>
              <a:buAutoNum type="arabicPeriod"/>
            </a:pPr>
            <a:r>
              <a:rPr lang="en-US" sz="1200" kern="1200" dirty="0">
                <a:solidFill>
                  <a:schemeClr val="tx1"/>
                </a:solidFill>
                <a:effectLst/>
                <a:latin typeface="+mn-lt"/>
                <a:ea typeface="+mn-ea"/>
                <a:cs typeface="+mn-cs"/>
              </a:rPr>
              <a:t>Click the “Try it out !” button. If successful, the response code will be 200 and the ticket number will be in the response body JSON. If the request fails and the response code is 401 or 403, be sure the credentials were entered properly.</a:t>
            </a:r>
          </a:p>
          <a:p>
            <a:pPr marL="228600" lvl="0" indent="-228600">
              <a:buFont typeface="+mj-lt"/>
              <a:buAutoNum type="arabicPeriod"/>
            </a:pPr>
            <a:r>
              <a:rPr lang="en-US" sz="1200" kern="1200" dirty="0">
                <a:solidFill>
                  <a:schemeClr val="tx1"/>
                </a:solidFill>
                <a:effectLst/>
                <a:latin typeface="+mn-lt"/>
                <a:ea typeface="+mn-ea"/>
                <a:cs typeface="+mn-cs"/>
              </a:rPr>
              <a:t>Click the Try it out! Button again. The value of the service ticket will change. Each request to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returns a unique service ticket value.</a:t>
            </a:r>
          </a:p>
          <a:p>
            <a:r>
              <a:rPr lang="en-US" sz="1200" kern="1200" dirty="0">
                <a:solidFill>
                  <a:schemeClr val="tx1"/>
                </a:solidFill>
                <a:effectLst/>
                <a:latin typeface="+mn-lt"/>
                <a:ea typeface="+mn-ea"/>
                <a:cs typeface="+mn-cs"/>
              </a:rPr>
              <a:t>When we write Python code that obtains a service ticket token, we will extract this value from the JSON that is returned and use it to make requests to the various APIs.</a:t>
            </a:r>
          </a:p>
          <a:p>
            <a:r>
              <a:rPr lang="en-US" sz="1200" kern="1200" dirty="0">
                <a:solidFill>
                  <a:schemeClr val="tx1"/>
                </a:solidFill>
                <a:effectLst/>
                <a:latin typeface="+mn-lt"/>
                <a:ea typeface="+mn-ea"/>
                <a:cs typeface="+mn-cs"/>
              </a:rPr>
              <a:t>The Try it out! functionality is available for many other API endpoints as well.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a:p>
        </p:txBody>
      </p:sp>
    </p:spTree>
    <p:extLst>
      <p:ext uri="{BB962C8B-B14F-4D97-AF65-F5344CB8AC3E}">
        <p14:creationId xmlns:p14="http://schemas.microsoft.com/office/powerpoint/2010/main" val="699685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following lab activities we</a:t>
            </a:r>
            <a:r>
              <a:rPr lang="en-US" baseline="0" dirty="0" smtClean="0"/>
              <a:t> are going to be using different tools to experiment with the APIC-EM APIs.</a:t>
            </a:r>
          </a:p>
          <a:p>
            <a:r>
              <a:rPr lang="en-US" baseline="0" dirty="0" smtClean="0"/>
              <a:t>Here is a quick table that compares the Swagger API docs that are part of the APIC-EM web interface, the Postman application that is a well known tool to play with REST APIs and Python code. </a:t>
            </a:r>
          </a:p>
          <a:p>
            <a:endParaRPr lang="en-US" baseline="0" dirty="0" smtClean="0"/>
          </a:p>
          <a:p>
            <a:r>
              <a:rPr lang="en-US" baseline="0" dirty="0" smtClean="0"/>
              <a:t>Usually developers first read the API documentation, if it lets them test the API calls it is even better (such as the “Try” button in the APIC-EM Swagger API docs), then try to prototype the actual API call in Postman where they can easily see the output, recover from errors such as missing parameters/headers/etc. As a last step, once they understand the anatomy of the API call, they move the prototyping to Python that lets them create anything from simple scripts to full blown applications.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a:p>
        </p:txBody>
      </p:sp>
    </p:spTree>
    <p:extLst>
      <p:ext uri="{BB962C8B-B14F-4D97-AF65-F5344CB8AC3E}">
        <p14:creationId xmlns:p14="http://schemas.microsoft.com/office/powerpoint/2010/main" val="345146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Postman is a very thoughtfully designed tool that is available as a </a:t>
            </a:r>
            <a:r>
              <a:rPr lang="en-US" sz="1200" kern="1200" dirty="0" smtClean="0">
                <a:solidFill>
                  <a:schemeClr val="tx1"/>
                </a:solidFill>
                <a:effectLst/>
                <a:latin typeface="+mn-lt"/>
                <a:ea typeface="+mn-ea"/>
                <a:cs typeface="+mn-cs"/>
              </a:rPr>
              <a:t>standalone </a:t>
            </a:r>
            <a:r>
              <a:rPr lang="en-US" sz="1200" kern="1200" dirty="0">
                <a:solidFill>
                  <a:schemeClr val="tx1"/>
                </a:solidFill>
                <a:effectLst/>
                <a:latin typeface="+mn-lt"/>
                <a:ea typeface="+mn-ea"/>
                <a:cs typeface="+mn-cs"/>
              </a:rPr>
              <a:t>install. It provides an efficient way of testing REST APIs. It contains everything that is required for constructing and sending REST API requests. Postman allows you to collect and save frequently used API calls in history or as collections. It has other thoughtfully designed features that streamline the process of making API requests.</a:t>
            </a:r>
          </a:p>
          <a:p>
            <a:r>
              <a:rPr lang="en-US" sz="1200" kern="1200" dirty="0">
                <a:solidFill>
                  <a:schemeClr val="tx1"/>
                </a:solidFill>
                <a:effectLst/>
                <a:latin typeface="+mn-lt"/>
                <a:ea typeface="+mn-ea"/>
                <a:cs typeface="+mn-cs"/>
              </a:rPr>
              <a:t>Postman is also an excellent tool for learning how to construct API requests, and for analyzing the data that is returned from an API. For example, a request can be made with Postman, and the returned JSON data can copied and pasted into a tool like JSON Viewer and rendered as a tree. The tree view is very useful for understanding the structure of JSON and how to extract values from JSON data using Python.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a:p>
        </p:txBody>
      </p:sp>
    </p:spTree>
    <p:extLst>
      <p:ext uri="{BB962C8B-B14F-4D97-AF65-F5344CB8AC3E}">
        <p14:creationId xmlns:p14="http://schemas.microsoft.com/office/powerpoint/2010/main" val="1434715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Verification of the APIC-EM sandbox SSL certificate will cause some API requests to fail. Follow the instructions in the slide to disable SSL certificate verification. </a:t>
            </a:r>
          </a:p>
          <a:p>
            <a:r>
              <a:rPr lang="en-US" sz="1200" kern="1200" dirty="0">
                <a:solidFill>
                  <a:schemeClr val="tx1"/>
                </a:solidFill>
                <a:effectLst/>
                <a:latin typeface="+mn-lt"/>
                <a:ea typeface="+mn-ea"/>
                <a:cs typeface="+mn-cs"/>
              </a:rPr>
              <a:t>Later, when we work with Python, we will use a Python command to do essentially the same thing.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a:p>
        </p:txBody>
      </p:sp>
    </p:spTree>
    <p:extLst>
      <p:ext uri="{BB962C8B-B14F-4D97-AF65-F5344CB8AC3E}">
        <p14:creationId xmlns:p14="http://schemas.microsoft.com/office/powerpoint/2010/main" val="3572687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Postman is a really nice application. It is thoughtfully designed and has many convenience features. For example:</a:t>
            </a:r>
          </a:p>
          <a:p>
            <a:r>
              <a:rPr lang="en-US" sz="1200" kern="1200" dirty="0">
                <a:solidFill>
                  <a:schemeClr val="tx1"/>
                </a:solidFill>
                <a:effectLst/>
                <a:latin typeface="+mn-lt"/>
                <a:ea typeface="+mn-ea"/>
                <a:cs typeface="+mn-cs"/>
              </a:rPr>
              <a:t>History - Postman retains a list of recent requests.</a:t>
            </a:r>
          </a:p>
          <a:p>
            <a:r>
              <a:rPr lang="en-US" sz="1200" kern="1200" dirty="0">
                <a:solidFill>
                  <a:schemeClr val="tx1"/>
                </a:solidFill>
                <a:effectLst/>
                <a:latin typeface="+mn-lt"/>
                <a:ea typeface="+mn-ea"/>
                <a:cs typeface="+mn-cs"/>
              </a:rPr>
              <a:t>Tabs - new tabs can be created and reused for different requests that may be used in a session.</a:t>
            </a:r>
          </a:p>
          <a:p>
            <a:r>
              <a:rPr lang="en-US" sz="1200" kern="1200" dirty="0">
                <a:solidFill>
                  <a:schemeClr val="tx1"/>
                </a:solidFill>
                <a:effectLst/>
                <a:latin typeface="+mn-lt"/>
                <a:ea typeface="+mn-ea"/>
                <a:cs typeface="+mn-cs"/>
              </a:rPr>
              <a:t>Collections - collections of API requests can be created, imported or shared.</a:t>
            </a:r>
          </a:p>
          <a:p>
            <a:r>
              <a:rPr lang="en-US" sz="1200" kern="1200" dirty="0">
                <a:solidFill>
                  <a:schemeClr val="tx1"/>
                </a:solidFill>
                <a:effectLst/>
                <a:latin typeface="+mn-lt"/>
                <a:ea typeface="+mn-ea"/>
                <a:cs typeface="+mn-cs"/>
              </a:rPr>
              <a:t>Presets - commonly used settings can be added as presets and easily accessed by typing a shortcut</a:t>
            </a:r>
          </a:p>
          <a:p>
            <a:r>
              <a:rPr lang="en-US" sz="1200" kern="1200" dirty="0">
                <a:solidFill>
                  <a:schemeClr val="tx1"/>
                </a:solidFill>
                <a:effectLst/>
                <a:latin typeface="+mn-lt"/>
                <a:ea typeface="+mn-ea"/>
                <a:cs typeface="+mn-cs"/>
              </a:rPr>
              <a:t>Environments - enable a set of variables to be defined for frequently used values. Multiple environments templates can be created invoked for different needs.</a:t>
            </a:r>
          </a:p>
          <a:p>
            <a:r>
              <a:rPr lang="en-US" sz="1200" kern="1200" dirty="0">
                <a:solidFill>
                  <a:schemeClr val="tx1"/>
                </a:solidFill>
                <a:effectLst/>
                <a:latin typeface="+mn-lt"/>
                <a:ea typeface="+mn-ea"/>
                <a:cs typeface="+mn-cs"/>
              </a:rPr>
              <a:t>Collaboration - Postman allows for the creation of shared team libraries for collections and environment templates. Changes to the library are monitored and shared with the team. Collaboration is important for software developers, so this feature is a good one to use with students.</a:t>
            </a:r>
          </a:p>
          <a:p>
            <a:r>
              <a:rPr lang="en-US" sz="1200" kern="1200" dirty="0">
                <a:solidFill>
                  <a:schemeClr val="tx1"/>
                </a:solidFill>
                <a:effectLst/>
                <a:latin typeface="+mn-lt"/>
                <a:ea typeface="+mn-ea"/>
                <a:cs typeface="+mn-cs"/>
              </a:rPr>
              <a:t>The Postman interface is divided into major sections, the upper request section and the lower response  section. You configure and send requests in the upper pane. The response status and JSON response body is displayed in the lower pane.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a:p>
        </p:txBody>
      </p:sp>
    </p:spTree>
    <p:extLst>
      <p:ext uri="{BB962C8B-B14F-4D97-AF65-F5344CB8AC3E}">
        <p14:creationId xmlns:p14="http://schemas.microsoft.com/office/powerpoint/2010/main" val="2886870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Invite students to follow along with this demo and look at Part 1 of the Lab 1 document if appropriate.</a:t>
            </a:r>
          </a:p>
          <a:p>
            <a:r>
              <a:rPr lang="en-US" sz="1200" kern="1200" dirty="0">
                <a:solidFill>
                  <a:schemeClr val="tx1"/>
                </a:solidFill>
                <a:effectLst/>
                <a:latin typeface="+mn-lt"/>
                <a:ea typeface="+mn-ea"/>
                <a:cs typeface="+mn-cs"/>
              </a:rPr>
              <a:t>We are going to use Postman to obtain a service ticket from the APIC-EM. To do this we provide the following values to the request.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 select POST as the request method.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Next, enter the URI for the APIC-EM, </a:t>
            </a:r>
            <a:r>
              <a:rPr lang="en-US" sz="1200" u="sng" kern="1200" dirty="0">
                <a:solidFill>
                  <a:schemeClr val="tx1"/>
                </a:solidFill>
                <a:effectLst/>
                <a:latin typeface="+mn-lt"/>
                <a:ea typeface="+mn-ea"/>
                <a:cs typeface="+mn-cs"/>
                <a:hlinkClick r:id="rId3"/>
              </a:rPr>
              <a:t>https://sandboxapicem.cisco.com</a:t>
            </a:r>
            <a:r>
              <a:rPr lang="en-US" sz="1200" kern="1200" dirty="0">
                <a:solidFill>
                  <a:schemeClr val="tx1"/>
                </a:solidFill>
                <a:effectLst/>
                <a:latin typeface="+mn-lt"/>
                <a:ea typeface="+mn-ea"/>
                <a:cs typeface="+mn-cs"/>
              </a:rPr>
              <a:t>, followed by the path information for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Add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api</a:t>
            </a:r>
            <a:r>
              <a:rPr lang="en-US" sz="1200" b="1" kern="1200" dirty="0">
                <a:solidFill>
                  <a:schemeClr val="tx1"/>
                </a:solidFill>
                <a:effectLst/>
                <a:latin typeface="+mn-lt"/>
                <a:ea typeface="+mn-ea"/>
                <a:cs typeface="+mn-cs"/>
              </a:rPr>
              <a:t>/v1/ticket</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Next, select the </a:t>
            </a:r>
            <a:r>
              <a:rPr lang="en-US" sz="1200" b="1" kern="1200" dirty="0">
                <a:solidFill>
                  <a:schemeClr val="tx1"/>
                </a:solidFill>
                <a:effectLst/>
                <a:latin typeface="+mn-lt"/>
                <a:ea typeface="+mn-ea"/>
                <a:cs typeface="+mn-cs"/>
              </a:rPr>
              <a:t>Headers</a:t>
            </a:r>
            <a:r>
              <a:rPr lang="en-US" sz="1200" kern="1200" dirty="0">
                <a:solidFill>
                  <a:schemeClr val="tx1"/>
                </a:solidFill>
                <a:effectLst/>
                <a:latin typeface="+mn-lt"/>
                <a:ea typeface="+mn-ea"/>
                <a:cs typeface="+mn-cs"/>
              </a:rPr>
              <a:t> tab and click in the </a:t>
            </a:r>
            <a:r>
              <a:rPr lang="en-US" sz="1200" b="1" kern="1200" dirty="0">
                <a:solidFill>
                  <a:schemeClr val="tx1"/>
                </a:solidFill>
                <a:effectLst/>
                <a:latin typeface="+mn-lt"/>
                <a:ea typeface="+mn-ea"/>
                <a:cs typeface="+mn-cs"/>
              </a:rPr>
              <a:t>key</a:t>
            </a:r>
            <a:r>
              <a:rPr lang="en-US" sz="1200" kern="1200" dirty="0">
                <a:solidFill>
                  <a:schemeClr val="tx1"/>
                </a:solidFill>
                <a:effectLst/>
                <a:latin typeface="+mn-lt"/>
                <a:ea typeface="+mn-ea"/>
                <a:cs typeface="+mn-cs"/>
              </a:rPr>
              <a:t> column.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Type </a:t>
            </a:r>
            <a:r>
              <a:rPr lang="en-US" sz="1200" b="1" kern="1200" dirty="0">
                <a:solidFill>
                  <a:schemeClr val="tx1"/>
                </a:solidFill>
                <a:effectLst/>
                <a:latin typeface="+mn-lt"/>
                <a:ea typeface="+mn-ea"/>
                <a:cs typeface="+mn-cs"/>
              </a:rPr>
              <a:t>Content-Type</a:t>
            </a:r>
            <a:r>
              <a:rPr lang="en-US" sz="1200" kern="1200" dirty="0">
                <a:solidFill>
                  <a:schemeClr val="tx1"/>
                </a:solidFill>
                <a:effectLst/>
                <a:latin typeface="+mn-lt"/>
                <a:ea typeface="+mn-ea"/>
                <a:cs typeface="+mn-cs"/>
              </a:rPr>
              <a:t>. In the value column type </a:t>
            </a:r>
            <a:r>
              <a:rPr lang="en-US" sz="1200" b="1" kern="1200" dirty="0">
                <a:solidFill>
                  <a:schemeClr val="tx1"/>
                </a:solidFill>
                <a:effectLst/>
                <a:latin typeface="+mn-lt"/>
                <a:ea typeface="+mn-ea"/>
                <a:cs typeface="+mn-cs"/>
              </a:rPr>
              <a:t>application/</a:t>
            </a:r>
            <a:r>
              <a:rPr lang="en-US" sz="1200" b="1"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Postman usually looks your entries up and offers selections from a list.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Now enter the authentication information by clicking the </a:t>
            </a:r>
            <a:r>
              <a:rPr lang="en-US" sz="1200" b="1" kern="1200" dirty="0">
                <a:solidFill>
                  <a:schemeClr val="tx1"/>
                </a:solidFill>
                <a:effectLst/>
                <a:latin typeface="+mn-lt"/>
                <a:ea typeface="+mn-ea"/>
                <a:cs typeface="+mn-cs"/>
              </a:rPr>
              <a:t>Body</a:t>
            </a:r>
            <a:r>
              <a:rPr lang="en-US" sz="1200" kern="1200" dirty="0">
                <a:solidFill>
                  <a:schemeClr val="tx1"/>
                </a:solidFill>
                <a:effectLst/>
                <a:latin typeface="+mn-lt"/>
                <a:ea typeface="+mn-ea"/>
                <a:cs typeface="+mn-cs"/>
              </a:rPr>
              <a:t> tab. Select the </a:t>
            </a:r>
            <a:r>
              <a:rPr lang="en-US" sz="1200" b="1" kern="1200" dirty="0">
                <a:solidFill>
                  <a:schemeClr val="tx1"/>
                </a:solidFill>
                <a:effectLst/>
                <a:latin typeface="+mn-lt"/>
                <a:ea typeface="+mn-ea"/>
                <a:cs typeface="+mn-cs"/>
              </a:rPr>
              <a:t>Raw</a:t>
            </a:r>
            <a:r>
              <a:rPr lang="en-US" sz="1200" kern="1200" dirty="0">
                <a:solidFill>
                  <a:schemeClr val="tx1"/>
                </a:solidFill>
                <a:effectLst/>
                <a:latin typeface="+mn-lt"/>
                <a:ea typeface="+mn-ea"/>
                <a:cs typeface="+mn-cs"/>
              </a:rPr>
              <a:t> radio button. Then type the JSON formatted account information as </a:t>
            </a:r>
            <a:r>
              <a:rPr lang="en-US" sz="1200" b="1" kern="1200" dirty="0">
                <a:solidFill>
                  <a:schemeClr val="tx1"/>
                </a:solidFill>
                <a:effectLst/>
                <a:latin typeface="+mn-lt"/>
                <a:ea typeface="+mn-ea"/>
                <a:cs typeface="+mn-cs"/>
              </a:rPr>
              <a:t>{"username":"devnetuser,"password":"Cisco123!"} </a:t>
            </a:r>
            <a:r>
              <a:rPr lang="en-US" sz="1200" kern="1200" dirty="0">
                <a:solidFill>
                  <a:schemeClr val="tx1"/>
                </a:solidFill>
                <a:effectLst/>
                <a:latin typeface="+mn-lt"/>
                <a:ea typeface="+mn-ea"/>
                <a:cs typeface="+mn-cs"/>
              </a:rPr>
              <a:t>Note that the punctuation must match this format exactly. The JSON can appear all in one line, or in pretty format as shown in the slide. Pretty format makes long JSON easier to read.</a:t>
            </a:r>
          </a:p>
          <a:p>
            <a:r>
              <a:rPr lang="en-US" sz="1200" kern="1200" dirty="0">
                <a:solidFill>
                  <a:schemeClr val="tx1"/>
                </a:solidFill>
                <a:effectLst/>
                <a:latin typeface="+mn-lt"/>
                <a:ea typeface="+mn-ea"/>
                <a:cs typeface="+mn-cs"/>
              </a:rPr>
              <a:t>You can see that we are essentially replicating the information that we supplied to the Swagger /ticket Try it out! page. This will be a recurring theme, and one of the things that makes the REST API so nice, simplicity, and consistency. Whether it is Swagger, Postman, or Python, the same information must be replied to the request in very similar format.</a:t>
            </a:r>
          </a:p>
          <a:p>
            <a:r>
              <a:rPr lang="en-US" sz="1200" kern="1200" dirty="0">
                <a:solidFill>
                  <a:schemeClr val="tx1"/>
                </a:solidFill>
                <a:effectLst/>
                <a:latin typeface="+mn-lt"/>
                <a:ea typeface="+mn-ea"/>
                <a:cs typeface="+mn-cs"/>
              </a:rPr>
              <a:t>Now click </a:t>
            </a:r>
            <a:r>
              <a:rPr lang="en-US" sz="1200" b="1" kern="1200" dirty="0">
                <a:solidFill>
                  <a:schemeClr val="tx1"/>
                </a:solidFill>
                <a:effectLst/>
                <a:latin typeface="+mn-lt"/>
                <a:ea typeface="+mn-ea"/>
                <a:cs typeface="+mn-cs"/>
              </a:rPr>
              <a:t>Send</a:t>
            </a:r>
            <a:r>
              <a:rPr lang="en-US" sz="1200" kern="1200" dirty="0">
                <a:solidFill>
                  <a:schemeClr val="tx1"/>
                </a:solidFill>
                <a:effectLst/>
                <a:latin typeface="+mn-lt"/>
                <a:ea typeface="+mn-ea"/>
                <a:cs typeface="+mn-cs"/>
              </a:rPr>
              <a:t>. After a brief delay, you should see the Body section of the response pane populate the JSON returned from the API. It has the same structure and values as the example from the Swagger page.</a:t>
            </a:r>
          </a:p>
          <a:p>
            <a:endParaRPr lang="en-US" altLang="en-US" dirty="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890EEC3-8C63-457C-B0EF-D588D387A773}" type="slidenum">
              <a:rPr lang="en-US" altLang="en-US" sz="1200" smtClean="0">
                <a:latin typeface="Calibri" pitchFamily="34" charset="0"/>
              </a:rPr>
              <a:pPr/>
              <a:t>40</a:t>
            </a:fld>
            <a:endParaRPr lang="en-US" altLang="en-US" sz="1200">
              <a:latin typeface="Calibri" pitchFamily="34" charset="0"/>
            </a:endParaRPr>
          </a:p>
        </p:txBody>
      </p:sp>
    </p:spTree>
    <p:extLst>
      <p:ext uri="{BB962C8B-B14F-4D97-AF65-F5344CB8AC3E}">
        <p14:creationId xmlns:p14="http://schemas.microsoft.com/office/powerpoint/2010/main" val="88397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list of things that we need installed on your computer so that we can do our hands-on tasks was distributed to you all before the workshop. I want to check that we have these things. We really don't have the time to pull back and let you install them now.</a:t>
            </a:r>
          </a:p>
          <a:p>
            <a:r>
              <a:rPr lang="en-US" sz="1200" kern="1200" dirty="0">
                <a:solidFill>
                  <a:schemeClr val="tx1"/>
                </a:solidFill>
                <a:effectLst/>
                <a:latin typeface="+mn-lt"/>
                <a:ea typeface="+mn-ea"/>
                <a:cs typeface="+mn-cs"/>
              </a:rPr>
              <a:t>First, has everyone been able to install IDLE and Python 3? Python 3 should be in your path environment variables so that Python can locate the modules that you need to find. You can test this by open a command window and typing </a:t>
            </a:r>
            <a:r>
              <a:rPr lang="en-US" sz="1200" b="1" kern="1200" dirty="0">
                <a:solidFill>
                  <a:schemeClr val="tx1"/>
                </a:solidFill>
                <a:effectLst/>
                <a:latin typeface="+mn-lt"/>
                <a:ea typeface="+mn-ea"/>
                <a:cs typeface="+mn-cs"/>
              </a:rPr>
              <a:t>python</a:t>
            </a:r>
            <a:r>
              <a:rPr lang="en-US" sz="1200" kern="1200" dirty="0">
                <a:solidFill>
                  <a:schemeClr val="tx1"/>
                </a:solidFill>
                <a:effectLst/>
                <a:latin typeface="+mn-lt"/>
                <a:ea typeface="+mn-ea"/>
                <a:cs typeface="+mn-cs"/>
              </a:rPr>
              <a:t>. The prompt should change to the Python prompt. If you get an error, Python needs to be reinstalled and included in your path.</a:t>
            </a:r>
          </a:p>
          <a:p>
            <a:r>
              <a:rPr lang="en-US" sz="1200" kern="1200" dirty="0">
                <a:solidFill>
                  <a:schemeClr val="tx1"/>
                </a:solidFill>
                <a:effectLst/>
                <a:latin typeface="+mn-lt"/>
                <a:ea typeface="+mn-ea"/>
                <a:cs typeface="+mn-cs"/>
              </a:rPr>
              <a:t>Two Python modules needed to be installed using the PIP package manager. Were you able to get </a:t>
            </a:r>
            <a:r>
              <a:rPr lang="en-US" sz="1200" b="1" kern="1200" dirty="0">
                <a:solidFill>
                  <a:schemeClr val="tx1"/>
                </a:solidFill>
                <a:effectLst/>
                <a:latin typeface="+mn-lt"/>
                <a:ea typeface="+mn-ea"/>
                <a:cs typeface="+mn-cs"/>
              </a:rPr>
              <a:t>requests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tabulate</a:t>
            </a:r>
            <a:r>
              <a:rPr lang="en-US" sz="1200" kern="1200" dirty="0">
                <a:solidFill>
                  <a:schemeClr val="tx1"/>
                </a:solidFill>
                <a:effectLst/>
                <a:latin typeface="+mn-lt"/>
                <a:ea typeface="+mn-ea"/>
                <a:cs typeface="+mn-cs"/>
              </a:rPr>
              <a:t> installed?</a:t>
            </a:r>
          </a:p>
          <a:p>
            <a:r>
              <a:rPr lang="en-US" sz="1200" kern="1200" dirty="0">
                <a:solidFill>
                  <a:schemeClr val="tx1"/>
                </a:solidFill>
                <a:effectLst/>
                <a:latin typeface="+mn-lt"/>
                <a:ea typeface="+mn-ea"/>
                <a:cs typeface="+mn-cs"/>
              </a:rPr>
              <a:t>Finally, we need Postman for the workshop. Do you all have working version of the Postman application?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a:p>
        </p:txBody>
      </p:sp>
    </p:spTree>
    <p:extLst>
      <p:ext uri="{BB962C8B-B14F-4D97-AF65-F5344CB8AC3E}">
        <p14:creationId xmlns:p14="http://schemas.microsoft.com/office/powerpoint/2010/main" val="2770472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The contents of the response body should look familiar. The JSON here matches that described in the Swagger documentation. It consists of JSON data including the service ticket number and some other information about the ticket.</a:t>
            </a:r>
          </a:p>
          <a:p>
            <a:r>
              <a:rPr lang="en-US" sz="1200" kern="1200" dirty="0">
                <a:solidFill>
                  <a:schemeClr val="tx1"/>
                </a:solidFill>
                <a:effectLst/>
                <a:latin typeface="+mn-lt"/>
                <a:ea typeface="+mn-ea"/>
                <a:cs typeface="+mn-cs"/>
              </a:rPr>
              <a:t>We need a service ticket for every call to the APIC-EM. Later, we will see how to extract the service ticket number from the response data and use it for requests to other APIC-EM API endpoints. </a:t>
            </a:r>
          </a:p>
          <a:p>
            <a:r>
              <a:rPr lang="en-US" sz="1200" kern="1200" dirty="0">
                <a:solidFill>
                  <a:schemeClr val="tx1"/>
                </a:solidFill>
                <a:effectLst/>
                <a:latin typeface="+mn-lt"/>
                <a:ea typeface="+mn-ea"/>
                <a:cs typeface="+mn-cs"/>
              </a:rPr>
              <a:t>Please do not close this Postman tab. We will reuse this request later.</a:t>
            </a:r>
          </a:p>
          <a:p>
            <a:endParaRPr lang="en-US" altLang="en-US" dirty="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890EEC3-8C63-457C-B0EF-D588D387A773}" type="slidenum">
              <a:rPr lang="en-US" altLang="en-US" sz="1200" smtClean="0">
                <a:latin typeface="Calibri" pitchFamily="34" charset="0"/>
              </a:rPr>
              <a:pPr/>
              <a:t>41</a:t>
            </a:fld>
            <a:endParaRPr lang="en-US" altLang="en-US" sz="1200">
              <a:latin typeface="Calibri" pitchFamily="34" charset="0"/>
            </a:endParaRPr>
          </a:p>
        </p:txBody>
      </p:sp>
    </p:spTree>
    <p:extLst>
      <p:ext uri="{BB962C8B-B14F-4D97-AF65-F5344CB8AC3E}">
        <p14:creationId xmlns:p14="http://schemas.microsoft.com/office/powerpoint/2010/main" val="225816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process of making and using a request to the REST API is a matter of three steps: building the request by assigning values to required information, such as the URL, headers, and body, authentication, etc. Selecting the request method and sending the request to the API. And then evaluating the response, perhaps checking the status code to check if the request was successful and to detect problems, and extracting the desired information from the data returned by API.</a:t>
            </a:r>
          </a:p>
          <a:p>
            <a:r>
              <a:rPr lang="en-US" sz="1200" kern="1200" dirty="0">
                <a:solidFill>
                  <a:schemeClr val="tx1"/>
                </a:solidFill>
                <a:effectLst/>
                <a:latin typeface="+mn-lt"/>
                <a:ea typeface="+mn-ea"/>
                <a:cs typeface="+mn-cs"/>
              </a:rPr>
              <a:t>Whether this is done in Postman or with Python, the process is the same. Our Python code will reflect these three major steps; build, send, evaluate.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a:p>
        </p:txBody>
      </p:sp>
    </p:spTree>
    <p:extLst>
      <p:ext uri="{BB962C8B-B14F-4D97-AF65-F5344CB8AC3E}">
        <p14:creationId xmlns:p14="http://schemas.microsoft.com/office/powerpoint/2010/main" val="370327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You could demonstrate a quick Path Trace from the APIC-EM and also click the "View in Topology" link to show this cool feature. Next, you will locate the Path Trace solution file </a:t>
            </a:r>
            <a:r>
              <a:rPr lang="en-US" sz="1200" b="1" kern="1200" dirty="0">
                <a:solidFill>
                  <a:schemeClr val="tx1"/>
                </a:solidFill>
                <a:effectLst/>
                <a:latin typeface="+mn-lt"/>
                <a:ea typeface="+mn-ea"/>
                <a:cs typeface="+mn-cs"/>
              </a:rPr>
              <a:t>path_trace_sol.py </a:t>
            </a:r>
            <a:r>
              <a:rPr lang="en-US" sz="1200" kern="1200" dirty="0">
                <a:solidFill>
                  <a:schemeClr val="tx1"/>
                </a:solidFill>
                <a:effectLst/>
                <a:latin typeface="+mn-lt"/>
                <a:ea typeface="+mn-ea"/>
                <a:cs typeface="+mn-cs"/>
              </a:rPr>
              <a:t>in the workshop files. Right-click the file and select Open in IDLE or open the file from the IDLE </a:t>
            </a:r>
            <a:r>
              <a:rPr lang="en-US" sz="1200" b="1" kern="1200" dirty="0">
                <a:solidFill>
                  <a:schemeClr val="tx1"/>
                </a:solidFill>
                <a:effectLst/>
                <a:latin typeface="+mn-lt"/>
                <a:ea typeface="+mn-ea"/>
                <a:cs typeface="+mn-cs"/>
              </a:rPr>
              <a:t>File</a:t>
            </a:r>
            <a:r>
              <a:rPr lang="en-US" sz="1200" kern="1200" dirty="0">
                <a:solidFill>
                  <a:schemeClr val="tx1"/>
                </a:solidFill>
                <a:effectLst/>
                <a:latin typeface="+mn-lt"/>
                <a:ea typeface="+mn-ea"/>
                <a:cs typeface="+mn-cs"/>
              </a:rPr>
              <a:t> menu. Tell the participants that we will build this file. Participants are invited to open the file and try it themselves.</a:t>
            </a:r>
          </a:p>
          <a:p>
            <a:r>
              <a:rPr lang="en-US" sz="1200" kern="1200" dirty="0">
                <a:solidFill>
                  <a:schemeClr val="tx1"/>
                </a:solidFill>
                <a:effectLst/>
                <a:latin typeface="+mn-lt"/>
                <a:ea typeface="+mn-ea"/>
                <a:cs typeface="+mn-cs"/>
              </a:rPr>
              <a:t>You may be wondering how this all fits into a larger picture. Why do we care about this? I want to step back for a moment and show you what we hope to achieve in the workshop We are working to build an application in Python that will prompt a user to enter IP addresses that serve as endpoints for a path trace that will be executed by the APIC-EM.</a:t>
            </a:r>
          </a:p>
          <a:p>
            <a:r>
              <a:rPr lang="en-US" sz="1200" kern="1200" dirty="0">
                <a:solidFill>
                  <a:schemeClr val="tx1"/>
                </a:solidFill>
                <a:effectLst/>
                <a:latin typeface="+mn-lt"/>
                <a:ea typeface="+mn-ea"/>
                <a:cs typeface="+mn-cs"/>
              </a:rPr>
              <a:t>The purpose of this workshop is to give you hands-on experience building a Python script that interacts with an APIC-EM application endpoint. The code that we plan to create will make requests to five different API endpoints in order to execute a Path Trace. That sounds complicate, but we will work through this modularly so the complexity is controlled. </a:t>
            </a:r>
          </a:p>
          <a:p>
            <a:r>
              <a:rPr lang="en-US" sz="1200" kern="1200" dirty="0">
                <a:solidFill>
                  <a:schemeClr val="tx1"/>
                </a:solidFill>
                <a:effectLst/>
                <a:latin typeface="+mn-lt"/>
                <a:ea typeface="+mn-ea"/>
                <a:cs typeface="+mn-cs"/>
              </a:rPr>
              <a:t>Our Path Trace application will do the following:</a:t>
            </a:r>
          </a:p>
          <a:p>
            <a:pPr marL="228600" lvl="0" indent="-228600">
              <a:buFont typeface="+mj-lt"/>
              <a:buAutoNum type="arabicPeriod"/>
            </a:pPr>
            <a:r>
              <a:rPr lang="en-US" sz="1200" kern="1200" dirty="0">
                <a:solidFill>
                  <a:schemeClr val="tx1"/>
                </a:solidFill>
                <a:effectLst/>
                <a:latin typeface="+mn-lt"/>
                <a:ea typeface="+mn-ea"/>
                <a:cs typeface="+mn-cs"/>
              </a:rPr>
              <a:t>Obtain a service ticket from the APIC-EM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a:t>
            </a:r>
          </a:p>
          <a:p>
            <a:pPr marL="228600" lvl="0" indent="-228600">
              <a:buFont typeface="+mj-lt"/>
              <a:buAutoNum type="arabicPeriod"/>
            </a:pPr>
            <a:r>
              <a:rPr lang="en-US" sz="1200" kern="1200" dirty="0">
                <a:solidFill>
                  <a:schemeClr val="tx1"/>
                </a:solidFill>
                <a:effectLst/>
                <a:latin typeface="+mn-lt"/>
                <a:ea typeface="+mn-ea"/>
                <a:cs typeface="+mn-cs"/>
              </a:rPr>
              <a:t>Obtain and display an inventory of hosts and their IP addresses from the </a:t>
            </a:r>
            <a:r>
              <a:rPr lang="en-US" sz="1200" b="1" kern="1200" dirty="0">
                <a:solidFill>
                  <a:schemeClr val="tx1"/>
                </a:solidFill>
                <a:effectLst/>
                <a:latin typeface="+mn-lt"/>
                <a:ea typeface="+mn-ea"/>
                <a:cs typeface="+mn-cs"/>
              </a:rPr>
              <a:t>/hosts</a:t>
            </a:r>
            <a:r>
              <a:rPr lang="en-US" sz="1200" kern="1200" dirty="0">
                <a:solidFill>
                  <a:schemeClr val="tx1"/>
                </a:solidFill>
                <a:effectLst/>
                <a:latin typeface="+mn-lt"/>
                <a:ea typeface="+mn-ea"/>
                <a:cs typeface="+mn-cs"/>
              </a:rPr>
              <a:t> endpoint</a:t>
            </a:r>
          </a:p>
          <a:p>
            <a:pPr marL="228600" lvl="0" indent="-228600">
              <a:buFont typeface="+mj-lt"/>
              <a:buAutoNum type="arabicPeriod"/>
            </a:pPr>
            <a:r>
              <a:rPr lang="en-US" sz="1200" kern="1200" dirty="0">
                <a:solidFill>
                  <a:schemeClr val="tx1"/>
                </a:solidFill>
                <a:effectLst/>
                <a:latin typeface="+mn-lt"/>
                <a:ea typeface="+mn-ea"/>
                <a:cs typeface="+mn-cs"/>
              </a:rPr>
              <a:t>Obtain and display an inventory of network devices and their management IP addresses from the </a:t>
            </a:r>
            <a:r>
              <a:rPr lang="en-US" sz="1200" b="1" kern="1200" dirty="0">
                <a:solidFill>
                  <a:schemeClr val="tx1"/>
                </a:solidFill>
                <a:effectLst/>
                <a:latin typeface="+mn-lt"/>
                <a:ea typeface="+mn-ea"/>
                <a:cs typeface="+mn-cs"/>
              </a:rPr>
              <a:t>/network-devices</a:t>
            </a:r>
            <a:r>
              <a:rPr lang="en-US" sz="1200" kern="1200" dirty="0">
                <a:solidFill>
                  <a:schemeClr val="tx1"/>
                </a:solidFill>
                <a:effectLst/>
                <a:latin typeface="+mn-lt"/>
                <a:ea typeface="+mn-ea"/>
                <a:cs typeface="+mn-cs"/>
              </a:rPr>
              <a:t> endpoint</a:t>
            </a:r>
          </a:p>
          <a:p>
            <a:pPr marL="228600" lvl="0" indent="-228600">
              <a:buFont typeface="+mj-lt"/>
              <a:buAutoNum type="arabicPeriod"/>
            </a:pPr>
            <a:r>
              <a:rPr lang="en-US" sz="1200" kern="1200" dirty="0">
                <a:solidFill>
                  <a:schemeClr val="tx1"/>
                </a:solidFill>
                <a:effectLst/>
                <a:latin typeface="+mn-lt"/>
                <a:ea typeface="+mn-ea"/>
                <a:cs typeface="+mn-cs"/>
              </a:rPr>
              <a:t>Request the source and destination IP addresses for the Path Trace from the user.</a:t>
            </a:r>
          </a:p>
          <a:p>
            <a:pPr marL="228600" lvl="0" indent="-228600">
              <a:buFont typeface="+mj-lt"/>
              <a:buAutoNum type="arabicPeriod"/>
            </a:pPr>
            <a:r>
              <a:rPr lang="en-US" sz="1200" kern="1200" dirty="0">
                <a:solidFill>
                  <a:schemeClr val="tx1"/>
                </a:solidFill>
                <a:effectLst/>
                <a:latin typeface="+mn-lt"/>
                <a:ea typeface="+mn-ea"/>
                <a:cs typeface="+mn-cs"/>
              </a:rPr>
              <a:t>Request the Path Trace from the </a:t>
            </a:r>
            <a:r>
              <a:rPr lang="en-US" sz="1200" b="1" kern="1200" dirty="0">
                <a:solidFill>
                  <a:schemeClr val="tx1"/>
                </a:solidFill>
                <a:effectLst/>
                <a:latin typeface="+mn-lt"/>
                <a:ea typeface="+mn-ea"/>
                <a:cs typeface="+mn-cs"/>
              </a:rPr>
              <a:t>/flow-analysis</a:t>
            </a:r>
            <a:r>
              <a:rPr lang="en-US" sz="1200" kern="1200" dirty="0">
                <a:solidFill>
                  <a:schemeClr val="tx1"/>
                </a:solidFill>
                <a:effectLst/>
                <a:latin typeface="+mn-lt"/>
                <a:ea typeface="+mn-ea"/>
                <a:cs typeface="+mn-cs"/>
              </a:rPr>
              <a:t> endpoint.</a:t>
            </a:r>
          </a:p>
          <a:p>
            <a:pPr marL="228600" lvl="0" indent="-228600">
              <a:buFont typeface="+mj-lt"/>
              <a:buAutoNum type="arabicPeriod"/>
            </a:pPr>
            <a:r>
              <a:rPr lang="en-US" sz="1200" kern="1200" dirty="0">
                <a:solidFill>
                  <a:schemeClr val="tx1"/>
                </a:solidFill>
                <a:effectLst/>
                <a:latin typeface="+mn-lt"/>
                <a:ea typeface="+mn-ea"/>
                <a:cs typeface="+mn-cs"/>
              </a:rPr>
              <a:t>Monitor the status of the path trace until it is complete.</a:t>
            </a:r>
          </a:p>
          <a:p>
            <a:pPr marL="228600" lvl="0" indent="-228600">
              <a:buFont typeface="+mj-lt"/>
              <a:buAutoNum type="arabicPeriod"/>
            </a:pPr>
            <a:r>
              <a:rPr lang="en-US" sz="1200" kern="1200" dirty="0">
                <a:solidFill>
                  <a:schemeClr val="tx1"/>
                </a:solidFill>
                <a:effectLst/>
                <a:latin typeface="+mn-lt"/>
                <a:ea typeface="+mn-ea"/>
                <a:cs typeface="+mn-cs"/>
              </a:rPr>
              <a:t>Display some of the results of the completed path trace.</a:t>
            </a:r>
          </a:p>
          <a:p>
            <a:r>
              <a:rPr lang="en-US" sz="1200" kern="1200" dirty="0">
                <a:solidFill>
                  <a:schemeClr val="tx1"/>
                </a:solidFill>
                <a:effectLst/>
                <a:latin typeface="+mn-lt"/>
                <a:ea typeface="+mn-ea"/>
                <a:cs typeface="+mn-cs"/>
              </a:rPr>
              <a:t>This will make more sense if we watch the completed application run. The completed application is called 04_path_trace_sol.py. It is located in your course files folder. With the file open in IDLE, press the </a:t>
            </a:r>
            <a:r>
              <a:rPr lang="en-US" sz="1200" b="1" kern="1200" dirty="0">
                <a:solidFill>
                  <a:schemeClr val="tx1"/>
                </a:solidFill>
                <a:effectLst/>
                <a:latin typeface="+mn-lt"/>
                <a:ea typeface="+mn-ea"/>
                <a:cs typeface="+mn-cs"/>
              </a:rPr>
              <a:t>F5</a:t>
            </a:r>
            <a:r>
              <a:rPr lang="en-US" sz="1200" kern="1200" dirty="0">
                <a:solidFill>
                  <a:schemeClr val="tx1"/>
                </a:solidFill>
                <a:effectLst/>
                <a:latin typeface="+mn-lt"/>
                <a:ea typeface="+mn-ea"/>
                <a:cs typeface="+mn-cs"/>
              </a:rPr>
              <a:t> key. Enter the IP addresses that you want to use for the Path Trace when prompted. If everything goes right, you should see messages regarding the status of the request, and finally a table of information about the devices on the path. If the trace fails, run it again and try entering addresses for two hosts. Some network devices cannot serve as Path Trace endpoints. In addition, in the event of a crash, be sure that the IP addresses you entered are valid, in the inventory tables, and contain no spaces at the end. To keep the code simpler and easy to read, some error checking has been omitted. Since up to 90% of coding is handling errors, a completed application should be a little bit stronger in detecting and handling errors from user input especially.</a:t>
            </a:r>
          </a:p>
          <a:p>
            <a:r>
              <a:rPr lang="en-US" sz="1200" kern="1200" dirty="0">
                <a:solidFill>
                  <a:schemeClr val="tx1"/>
                </a:solidFill>
                <a:effectLst/>
                <a:latin typeface="+mn-lt"/>
                <a:ea typeface="+mn-ea"/>
                <a:cs typeface="+mn-cs"/>
              </a:rPr>
              <a:t>The majority of the workshop will be spent working to create code that is used in this application. There are four labs. In the first, you will create a Python program that requests a service ticket, as we just did in Postman. In the second and third labs, </a:t>
            </a:r>
            <a:r>
              <a:rPr lang="en-US" sz="1200" kern="1200" dirty="0" smtClean="0">
                <a:solidFill>
                  <a:schemeClr val="tx1"/>
                </a:solidFill>
                <a:effectLst/>
                <a:latin typeface="+mn-lt"/>
                <a:ea typeface="+mn-ea"/>
                <a:cs typeface="+mn-cs"/>
              </a:rPr>
              <a:t>will </a:t>
            </a:r>
            <a:r>
              <a:rPr lang="en-US" sz="1200" kern="1200" dirty="0">
                <a:solidFill>
                  <a:schemeClr val="tx1"/>
                </a:solidFill>
                <a:effectLst/>
                <a:latin typeface="+mn-lt"/>
                <a:ea typeface="+mn-ea"/>
                <a:cs typeface="+mn-cs"/>
              </a:rPr>
              <a:t>create the code that requests the hosts and network devices inventories that are displayed on the screen. In the final lab, we will practice our coding skills by completing elements the </a:t>
            </a:r>
            <a:r>
              <a:rPr lang="en-US" sz="1200" kern="1200" dirty="0" err="1" smtClean="0">
                <a:solidFill>
                  <a:schemeClr val="tx1"/>
                </a:solidFill>
                <a:effectLst/>
                <a:latin typeface="+mn-lt"/>
                <a:ea typeface="+mn-ea"/>
                <a:cs typeface="+mn-cs"/>
              </a:rPr>
              <a:t>awepplication</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we just ran. In that lab you will learn a quick way to load JSON data into Python and manipulate it interactively at in the Python shell.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a:p>
        </p:txBody>
      </p:sp>
    </p:spTree>
    <p:extLst>
      <p:ext uri="{BB962C8B-B14F-4D97-AF65-F5344CB8AC3E}">
        <p14:creationId xmlns:p14="http://schemas.microsoft.com/office/powerpoint/2010/main" val="778372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know, computers aren't very smart. They can only understand you if you tell them what to do exactly as they need to hear it. Very small things can cause an entire system of code to fail. This sounds ominous, but as you become familiar with the little places where things can go wrong, you will become very good at avoiding them.</a:t>
            </a:r>
          </a:p>
          <a:p>
            <a:r>
              <a:rPr lang="en-US" sz="1200" kern="1200" dirty="0">
                <a:solidFill>
                  <a:schemeClr val="tx1"/>
                </a:solidFill>
                <a:effectLst/>
                <a:latin typeface="+mn-lt"/>
                <a:ea typeface="+mn-ea"/>
                <a:cs typeface="+mn-cs"/>
              </a:rPr>
              <a:t>You all should have had some prior experience working with Python. Here is a reminder about a few things to watch out for: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Punctuation is meaningful and must be strictly followed.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Paired symbols (), {}, [] can be nested, but must opens must match closed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Indentation is important and meaningful. Python doesn't use end statements for control structures. It uses indentation. The convention is to use four spaces. Spaces and tabs should not be mixed for indentation.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a:p>
        </p:txBody>
      </p:sp>
    </p:spTree>
    <p:extLst>
      <p:ext uri="{BB962C8B-B14F-4D97-AF65-F5344CB8AC3E}">
        <p14:creationId xmlns:p14="http://schemas.microsoft.com/office/powerpoint/2010/main" val="90772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It may or may not be necessary to go through these slides prior to the lab. You may decide the students know enough to work independently from the lab document</a:t>
            </a:r>
          </a:p>
          <a:p>
            <a:r>
              <a:rPr lang="en-US" sz="1200" kern="1200" dirty="0">
                <a:solidFill>
                  <a:schemeClr val="tx1"/>
                </a:solidFill>
                <a:effectLst/>
                <a:latin typeface="+mn-lt"/>
                <a:ea typeface="+mn-ea"/>
                <a:cs typeface="+mn-cs"/>
              </a:rPr>
              <a:t>Before we get started, we should configure IDLE so that the script and shell windows are a little wider. This will allow our inventory tables to display better. Please open IDLE, go to the </a:t>
            </a:r>
            <a:r>
              <a:rPr lang="en-US" sz="1200" b="1" kern="1200" dirty="0">
                <a:solidFill>
                  <a:schemeClr val="tx1"/>
                </a:solidFill>
                <a:effectLst/>
                <a:latin typeface="+mn-lt"/>
                <a:ea typeface="+mn-ea"/>
                <a:cs typeface="+mn-cs"/>
              </a:rPr>
              <a:t>Options</a:t>
            </a:r>
            <a:r>
              <a:rPr lang="en-US" sz="1200" kern="1200" dirty="0">
                <a:solidFill>
                  <a:schemeClr val="tx1"/>
                </a:solidFill>
                <a:effectLst/>
                <a:latin typeface="+mn-lt"/>
                <a:ea typeface="+mn-ea"/>
                <a:cs typeface="+mn-cs"/>
              </a:rPr>
              <a:t> menu, and select the </a:t>
            </a:r>
            <a:r>
              <a:rPr lang="en-US" sz="1200" b="1" kern="1200" dirty="0">
                <a:solidFill>
                  <a:schemeClr val="tx1"/>
                </a:solidFill>
                <a:effectLst/>
                <a:latin typeface="+mn-lt"/>
                <a:ea typeface="+mn-ea"/>
                <a:cs typeface="+mn-cs"/>
              </a:rPr>
              <a:t>General</a:t>
            </a:r>
            <a:r>
              <a:rPr lang="en-US" sz="1200" kern="1200" dirty="0">
                <a:solidFill>
                  <a:schemeClr val="tx1"/>
                </a:solidFill>
                <a:effectLst/>
                <a:latin typeface="+mn-lt"/>
                <a:ea typeface="+mn-ea"/>
                <a:cs typeface="+mn-cs"/>
              </a:rPr>
              <a:t> tab. In the </a:t>
            </a:r>
            <a:r>
              <a:rPr lang="en-US" sz="1200" b="1" kern="1200" dirty="0">
                <a:solidFill>
                  <a:schemeClr val="tx1"/>
                </a:solidFill>
                <a:effectLst/>
                <a:latin typeface="+mn-lt"/>
                <a:ea typeface="+mn-ea"/>
                <a:cs typeface="+mn-cs"/>
              </a:rPr>
              <a:t>Initial Window Size</a:t>
            </a:r>
            <a:r>
              <a:rPr lang="en-US" sz="1200" kern="1200" dirty="0">
                <a:solidFill>
                  <a:schemeClr val="tx1"/>
                </a:solidFill>
                <a:effectLst/>
                <a:latin typeface="+mn-lt"/>
                <a:ea typeface="+mn-ea"/>
                <a:cs typeface="+mn-cs"/>
              </a:rPr>
              <a:t> dialog, configure width of the windows to </a:t>
            </a:r>
            <a:r>
              <a:rPr lang="en-US" sz="1200" b="1" kern="1200" dirty="0">
                <a:solidFill>
                  <a:schemeClr val="tx1"/>
                </a:solidFill>
                <a:effectLst/>
                <a:latin typeface="+mn-lt"/>
                <a:ea typeface="+mn-ea"/>
                <a:cs typeface="+mn-cs"/>
              </a:rPr>
              <a:t>100</a:t>
            </a:r>
            <a:r>
              <a:rPr lang="en-US" sz="1200" kern="1200" dirty="0">
                <a:solidFill>
                  <a:schemeClr val="tx1"/>
                </a:solidFill>
                <a:effectLst/>
                <a:latin typeface="+mn-lt"/>
                <a:ea typeface="+mn-ea"/>
                <a:cs typeface="+mn-cs"/>
              </a:rPr>
              <a:t> characters. Click </a:t>
            </a:r>
            <a:r>
              <a:rPr lang="en-US" sz="1200" b="1" kern="1200" dirty="0">
                <a:solidFill>
                  <a:schemeClr val="tx1"/>
                </a:solidFill>
                <a:effectLst/>
                <a:latin typeface="+mn-lt"/>
                <a:ea typeface="+mn-ea"/>
                <a:cs typeface="+mn-cs"/>
              </a:rPr>
              <a:t>Ok</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a:p>
        </p:txBody>
      </p:sp>
    </p:spTree>
    <p:extLst>
      <p:ext uri="{BB962C8B-B14F-4D97-AF65-F5344CB8AC3E}">
        <p14:creationId xmlns:p14="http://schemas.microsoft.com/office/powerpoint/2010/main" val="3385242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it is always a good idea to document your code. Documentation can include the name of the program, its purpose, the name of the person who created the program and the date of creation, etc. Python uses the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symbol for single-line comments, and three quotation marks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to open and close multi-line comments.</a:t>
            </a:r>
          </a:p>
          <a:p>
            <a:r>
              <a:rPr lang="en-US" sz="1200" kern="1200" dirty="0">
                <a:solidFill>
                  <a:schemeClr val="tx1"/>
                </a:solidFill>
                <a:effectLst/>
                <a:latin typeface="+mn-lt"/>
                <a:ea typeface="+mn-ea"/>
                <a:cs typeface="+mn-cs"/>
              </a:rPr>
              <a:t>Most of the Python programs that we create in this course will use imported modules. Imported modules add functionality to the Python core. Many modules are included with the standard Python distribution, but others must be installed from a central repository using a package manager such as pip. This program will use the </a:t>
            </a:r>
            <a:r>
              <a:rPr lang="en-US" sz="1200" b="1"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requests</a:t>
            </a:r>
            <a:r>
              <a:rPr lang="en-US" sz="1200" kern="1200" dirty="0">
                <a:solidFill>
                  <a:schemeClr val="tx1"/>
                </a:solidFill>
                <a:effectLst/>
                <a:latin typeface="+mn-lt"/>
                <a:ea typeface="+mn-ea"/>
                <a:cs typeface="+mn-cs"/>
              </a:rPr>
              <a:t> library. Requests is not a distributed with Python, and must be installed with pip. To test to see if requests is installed, open a Python shell and type </a:t>
            </a:r>
            <a:r>
              <a:rPr lang="en-US" sz="1200" b="1" kern="1200" dirty="0">
                <a:solidFill>
                  <a:schemeClr val="tx1"/>
                </a:solidFill>
                <a:effectLst/>
                <a:latin typeface="+mn-lt"/>
                <a:ea typeface="+mn-ea"/>
                <a:cs typeface="+mn-cs"/>
              </a:rPr>
              <a:t>import requests</a:t>
            </a:r>
            <a:r>
              <a:rPr lang="en-US" sz="1200" kern="1200" dirty="0">
                <a:solidFill>
                  <a:schemeClr val="tx1"/>
                </a:solidFill>
                <a:effectLst/>
                <a:latin typeface="+mn-lt"/>
                <a:ea typeface="+mn-ea"/>
                <a:cs typeface="+mn-cs"/>
              </a:rPr>
              <a:t>. If no error occurs, then requests is installed and Python can find it. To see all the packages that are installed, type </a:t>
            </a:r>
            <a:r>
              <a:rPr lang="en-US" sz="1200" b="1" kern="1200" dirty="0">
                <a:solidFill>
                  <a:schemeClr val="tx1"/>
                </a:solidFill>
                <a:effectLst/>
                <a:latin typeface="+mn-lt"/>
                <a:ea typeface="+mn-ea"/>
                <a:cs typeface="+mn-cs"/>
              </a:rPr>
              <a:t>help()</a:t>
            </a:r>
            <a:r>
              <a:rPr lang="en-US" sz="1200" kern="1200" dirty="0">
                <a:solidFill>
                  <a:schemeClr val="tx1"/>
                </a:solidFill>
                <a:effectLst/>
                <a:latin typeface="+mn-lt"/>
                <a:ea typeface="+mn-ea"/>
                <a:cs typeface="+mn-cs"/>
              </a:rPr>
              <a:t> at the shell command line. This will put you into the Python help mode. At the help mode prompt, you can enter topics that you want to know more about. Type </a:t>
            </a:r>
            <a:r>
              <a:rPr lang="en-US" sz="1200" b="1" kern="1200" dirty="0">
                <a:solidFill>
                  <a:schemeClr val="tx1"/>
                </a:solidFill>
                <a:effectLst/>
                <a:latin typeface="+mn-lt"/>
                <a:ea typeface="+mn-ea"/>
                <a:cs typeface="+mn-cs"/>
              </a:rPr>
              <a:t>modules</a:t>
            </a:r>
            <a:r>
              <a:rPr lang="en-US" sz="1200" kern="1200" dirty="0">
                <a:solidFill>
                  <a:schemeClr val="tx1"/>
                </a:solidFill>
                <a:effectLst/>
                <a:latin typeface="+mn-lt"/>
                <a:ea typeface="+mn-ea"/>
                <a:cs typeface="+mn-cs"/>
              </a:rPr>
              <a:t> to see a list of the modules that are available to Python.</a:t>
            </a:r>
          </a:p>
          <a:p>
            <a:r>
              <a:rPr lang="en-US" sz="1200" kern="1200" dirty="0">
                <a:solidFill>
                  <a:schemeClr val="tx1"/>
                </a:solidFill>
                <a:effectLst/>
                <a:latin typeface="+mn-lt"/>
                <a:ea typeface="+mn-ea"/>
                <a:cs typeface="+mn-cs"/>
              </a:rPr>
              <a:t>We also need to disable warnings from failed SSL certificate verification attempts. Enter the command shown in the slide to do so.</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a:p>
        </p:txBody>
      </p:sp>
    </p:spTree>
    <p:extLst>
      <p:ext uri="{BB962C8B-B14F-4D97-AF65-F5344CB8AC3E}">
        <p14:creationId xmlns:p14="http://schemas.microsoft.com/office/powerpoint/2010/main" val="3891829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know from our use of Postman, we need to supply our requests with some required information. First, we need to provide the URI for the API endpoint. We do this by assigning a string containing the URI to the variable </a:t>
            </a:r>
            <a:r>
              <a:rPr lang="en-US" sz="1200" b="1" kern="1200" dirty="0" err="1" smtClean="0">
                <a:solidFill>
                  <a:schemeClr val="tx1"/>
                </a:solidFill>
                <a:effectLst/>
                <a:latin typeface="+mn-lt"/>
                <a:ea typeface="+mn-ea"/>
                <a:cs typeface="+mn-cs"/>
              </a:rPr>
              <a:t>api_url</a:t>
            </a:r>
            <a:r>
              <a:rPr lang="en-US" sz="1200" kern="1200" dirty="0">
                <a:solidFill>
                  <a:schemeClr val="tx1"/>
                </a:solidFill>
                <a:effectLst/>
                <a:latin typeface="+mn-lt"/>
                <a:ea typeface="+mn-ea"/>
                <a:cs typeface="+mn-cs"/>
              </a:rPr>
              <a:t>. Next, we create a Python dictionary that contains a single key for the content-type and add the value we used in Postman</a:t>
            </a:r>
            <a:r>
              <a:rPr lang="en-US" sz="1200" b="1" kern="1200" dirty="0">
                <a:solidFill>
                  <a:schemeClr val="tx1"/>
                </a:solidFill>
                <a:effectLst/>
                <a:latin typeface="+mn-lt"/>
                <a:ea typeface="+mn-ea"/>
                <a:cs typeface="+mn-cs"/>
              </a:rPr>
              <a:t>, application/</a:t>
            </a:r>
            <a:r>
              <a:rPr lang="en-US" sz="1200" b="1"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Finally, we create a dictionary variable to hold the authentication information that we need to provide to the body of the request. The dictionary consists of two keys, one for </a:t>
            </a:r>
            <a:r>
              <a:rPr lang="en-US" sz="1200" b="1" kern="1200" dirty="0">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and one for </a:t>
            </a:r>
            <a:r>
              <a:rPr lang="en-US" sz="1200" b="1" kern="1200" dirty="0">
                <a:solidFill>
                  <a:schemeClr val="tx1"/>
                </a:solidFill>
                <a:effectLst/>
                <a:latin typeface="+mn-lt"/>
                <a:ea typeface="+mn-ea"/>
                <a:cs typeface="+mn-cs"/>
              </a:rPr>
              <a:t>password</a:t>
            </a:r>
            <a:r>
              <a:rPr lang="en-US" sz="1200" kern="1200" dirty="0">
                <a:solidFill>
                  <a:schemeClr val="tx1"/>
                </a:solidFill>
                <a:effectLst/>
                <a:latin typeface="+mn-lt"/>
                <a:ea typeface="+mn-ea"/>
                <a:cs typeface="+mn-cs"/>
              </a:rPr>
              <a:t>. Use the same credentials that we used to login to the sandbox. The formatting is the same as we used in Postman. Be careful of your punctuation.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a:p>
        </p:txBody>
      </p:sp>
    </p:spTree>
    <p:extLst>
      <p:ext uri="{BB962C8B-B14F-4D97-AF65-F5344CB8AC3E}">
        <p14:creationId xmlns:p14="http://schemas.microsoft.com/office/powerpoint/2010/main" val="2564744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most important part of this program is the code that actually makes the request to the API using the </a:t>
            </a:r>
            <a:r>
              <a:rPr lang="en-US" sz="1200" b="1" kern="1200" dirty="0" err="1">
                <a:solidFill>
                  <a:schemeClr val="tx1"/>
                </a:solidFill>
                <a:effectLst/>
                <a:latin typeface="+mn-lt"/>
                <a:ea typeface="+mn-ea"/>
                <a:cs typeface="+mn-cs"/>
              </a:rPr>
              <a:t>requests.post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method. The requests module also has methods for GET and PUT, etc. We provide the method with the URL, JSON body, and headers variable as arguments. We also are required to set </a:t>
            </a:r>
            <a:r>
              <a:rPr lang="en-US" sz="1200" b="1" kern="1200" dirty="0">
                <a:solidFill>
                  <a:schemeClr val="tx1"/>
                </a:solidFill>
                <a:effectLst/>
                <a:latin typeface="+mn-lt"/>
                <a:ea typeface="+mn-ea"/>
                <a:cs typeface="+mn-cs"/>
              </a:rPr>
              <a:t>verify</a:t>
            </a:r>
            <a:r>
              <a:rPr lang="en-US" sz="1200" kern="1200" dirty="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False </a:t>
            </a:r>
            <a:r>
              <a:rPr lang="en-US" sz="1200" dirty="0" smtClean="0">
                <a:solidFill>
                  <a:schemeClr val="tx1">
                    <a:lumMod val="50000"/>
                  </a:schemeClr>
                </a:solidFill>
              </a:rPr>
              <a:t>(ok for learning, NOT OK in production!)</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Python dictionaries are not identical to JSON data structures. We use the </a:t>
            </a:r>
            <a:r>
              <a:rPr lang="en-US" sz="1200" b="1" kern="1200" dirty="0" err="1">
                <a:solidFill>
                  <a:schemeClr val="tx1"/>
                </a:solidFill>
                <a:effectLst/>
                <a:latin typeface="+mn-lt"/>
                <a:ea typeface="+mn-ea"/>
                <a:cs typeface="+mn-cs"/>
              </a:rPr>
              <a:t>json.dumps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method to convert the Python dictionary to JSON format. We provide it with the </a:t>
            </a:r>
            <a:r>
              <a:rPr lang="en-US" sz="1200" b="1" kern="1200" dirty="0" err="1">
                <a:solidFill>
                  <a:schemeClr val="tx1"/>
                </a:solidFill>
                <a:effectLst/>
                <a:latin typeface="+mn-lt"/>
                <a:ea typeface="+mn-ea"/>
                <a:cs typeface="+mn-cs"/>
              </a:rPr>
              <a:t>body_json</a:t>
            </a:r>
            <a:r>
              <a:rPr lang="en-US" sz="1200" kern="1200" dirty="0">
                <a:solidFill>
                  <a:schemeClr val="tx1"/>
                </a:solidFill>
                <a:effectLst/>
                <a:latin typeface="+mn-lt"/>
                <a:ea typeface="+mn-ea"/>
                <a:cs typeface="+mn-cs"/>
              </a:rPr>
              <a:t> variable as it's argument.</a:t>
            </a:r>
          </a:p>
          <a:p>
            <a:r>
              <a:rPr lang="en-US" sz="1200" kern="1200" dirty="0">
                <a:solidFill>
                  <a:schemeClr val="tx1"/>
                </a:solidFill>
                <a:effectLst/>
                <a:latin typeface="+mn-lt"/>
                <a:ea typeface="+mn-ea"/>
                <a:cs typeface="+mn-cs"/>
              </a:rPr>
              <a:t>Finally, we assigned the API response data to the </a:t>
            </a:r>
            <a:r>
              <a:rPr lang="en-US" sz="1200" b="1" kern="1200" dirty="0" err="1">
                <a:solidFill>
                  <a:schemeClr val="tx1"/>
                </a:solidFill>
                <a:effectLst/>
                <a:latin typeface="+mn-lt"/>
                <a:ea typeface="+mn-ea"/>
                <a:cs typeface="+mn-cs"/>
              </a:rPr>
              <a:t>resp</a:t>
            </a:r>
            <a:r>
              <a:rPr lang="en-US" sz="1200" kern="1200" dirty="0">
                <a:solidFill>
                  <a:schemeClr val="tx1"/>
                </a:solidFill>
                <a:effectLst/>
                <a:latin typeface="+mn-lt"/>
                <a:ea typeface="+mn-ea"/>
                <a:cs typeface="+mn-cs"/>
              </a:rPr>
              <a:t> variable. We work with that variable in the next step.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a:p>
        </p:txBody>
      </p:sp>
    </p:spTree>
    <p:extLst>
      <p:ext uri="{BB962C8B-B14F-4D97-AF65-F5344CB8AC3E}">
        <p14:creationId xmlns:p14="http://schemas.microsoft.com/office/powerpoint/2010/main" val="158700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JSON that is returned by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contains the service ticket number as the value for one of the keys in the JSON array. A quick look at the structure in JSON Viewer will help us understand how to tell Python to extract the value of the service ticket and put it into a variable.</a:t>
            </a:r>
          </a:p>
          <a:p>
            <a:r>
              <a:rPr lang="en-US" sz="1200" kern="1200" dirty="0">
                <a:solidFill>
                  <a:schemeClr val="tx1"/>
                </a:solidFill>
                <a:effectLst/>
                <a:latin typeface="+mn-lt"/>
                <a:ea typeface="+mn-ea"/>
                <a:cs typeface="+mn-cs"/>
              </a:rPr>
              <a:t>As you can see from the slide, we have pasted an example of the JSON into JSON Viewer and rendered it as a tree. We can see that the JSON array has two keys, the </a:t>
            </a:r>
            <a:r>
              <a:rPr lang="en-US" sz="1200" b="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version</a:t>
            </a:r>
            <a:r>
              <a:rPr lang="en-US" sz="1200" kern="1200" dirty="0">
                <a:solidFill>
                  <a:schemeClr val="tx1"/>
                </a:solidFill>
                <a:effectLst/>
                <a:latin typeface="+mn-lt"/>
                <a:ea typeface="+mn-ea"/>
                <a:cs typeface="+mn-cs"/>
              </a:rPr>
              <a:t>. The response key holds the </a:t>
            </a:r>
            <a:r>
              <a:rPr lang="en-US" sz="1200" b="1" kern="1200" dirty="0" err="1">
                <a:solidFill>
                  <a:schemeClr val="tx1"/>
                </a:solidFill>
                <a:effectLst/>
                <a:latin typeface="+mn-lt"/>
                <a:ea typeface="+mn-ea"/>
                <a:cs typeface="+mn-cs"/>
              </a:rPr>
              <a:t>serviceTicket</a:t>
            </a:r>
            <a:r>
              <a:rPr lang="en-US" sz="1200" kern="1200" dirty="0">
                <a:solidFill>
                  <a:schemeClr val="tx1"/>
                </a:solidFill>
                <a:effectLst/>
                <a:latin typeface="+mn-lt"/>
                <a:ea typeface="+mn-ea"/>
                <a:cs typeface="+mn-cs"/>
              </a:rPr>
              <a:t> key and two others. We convert the JSON formatted data into Python format with the </a:t>
            </a:r>
            <a:r>
              <a:rPr lang="en-US" sz="1200"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method of the response object. With the variable </a:t>
            </a:r>
            <a:r>
              <a:rPr lang="en-US" sz="1200" b="1" kern="1200" dirty="0" err="1">
                <a:solidFill>
                  <a:schemeClr val="tx1"/>
                </a:solidFill>
                <a:effectLst/>
                <a:latin typeface="+mn-lt"/>
                <a:ea typeface="+mn-ea"/>
                <a:cs typeface="+mn-cs"/>
              </a:rPr>
              <a:t>response_json</a:t>
            </a:r>
            <a:r>
              <a:rPr lang="en-US" sz="1200" kern="1200" dirty="0">
                <a:solidFill>
                  <a:schemeClr val="tx1"/>
                </a:solidFill>
                <a:effectLst/>
                <a:latin typeface="+mn-lt"/>
                <a:ea typeface="+mn-ea"/>
                <a:cs typeface="+mn-cs"/>
              </a:rPr>
              <a:t> holding the data in Python format, we would use the statement shown to assign the service ticket value to a variable called </a:t>
            </a:r>
            <a:r>
              <a:rPr lang="en-US" sz="1200" kern="1200" dirty="0" err="1">
                <a:solidFill>
                  <a:schemeClr val="tx1"/>
                </a:solidFill>
                <a:effectLst/>
                <a:latin typeface="+mn-lt"/>
                <a:ea typeface="+mn-ea"/>
                <a:cs typeface="+mn-cs"/>
              </a:rPr>
              <a:t>serviceTicket</a:t>
            </a:r>
            <a:r>
              <a:rPr lang="en-US" sz="1200" kern="1200" dirty="0">
                <a:solidFill>
                  <a:schemeClr val="tx1"/>
                </a:solidFill>
                <a:effectLst/>
                <a:latin typeface="+mn-lt"/>
                <a:ea typeface="+mn-ea"/>
                <a:cs typeface="+mn-cs"/>
              </a:rPr>
              <a:t>. We can supply that variable to requests to other API endpoints that require a service ticket.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a:p>
        </p:txBody>
      </p:sp>
    </p:spTree>
    <p:extLst>
      <p:ext uri="{BB962C8B-B14F-4D97-AF65-F5344CB8AC3E}">
        <p14:creationId xmlns:p14="http://schemas.microsoft.com/office/powerpoint/2010/main" val="2165501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 </a:t>
            </a:r>
            <a:r>
              <a:rPr lang="en-US" sz="1200" kern="1200" dirty="0">
                <a:solidFill>
                  <a:schemeClr val="tx1"/>
                </a:solidFill>
                <a:effectLst/>
                <a:latin typeface="+mn-lt"/>
                <a:ea typeface="+mn-ea"/>
                <a:cs typeface="+mn-cs"/>
              </a:rPr>
              <a:t>It is possible, even likely, that some of the participants will struggle to get this program to run. You should survey the participants to determine whether a majority of the participants are struggling or just a few. Instead of holding up the workshop by trying to help those few, you may need to decide to move on. You can instruct the students to compare their work to the solution files, either the </a:t>
            </a:r>
            <a:r>
              <a:rPr lang="en-US" sz="1200" b="1" kern="1200" dirty="0">
                <a:solidFill>
                  <a:schemeClr val="tx1"/>
                </a:solidFill>
                <a:effectLst/>
                <a:latin typeface="+mn-lt"/>
                <a:ea typeface="+mn-ea"/>
                <a:cs typeface="+mn-cs"/>
              </a:rPr>
              <a:t>get_ticket.py</a:t>
            </a:r>
            <a:r>
              <a:rPr lang="en-US" sz="1200" kern="1200" dirty="0">
                <a:solidFill>
                  <a:schemeClr val="tx1"/>
                </a:solidFill>
                <a:effectLst/>
                <a:latin typeface="+mn-lt"/>
                <a:ea typeface="+mn-ea"/>
                <a:cs typeface="+mn-cs"/>
              </a:rPr>
              <a:t> or for the </a:t>
            </a:r>
            <a:r>
              <a:rPr lang="en-US" sz="1200" b="1" kern="1200" dirty="0">
                <a:solidFill>
                  <a:schemeClr val="tx1"/>
                </a:solidFill>
                <a:effectLst/>
                <a:latin typeface="+mn-lt"/>
                <a:ea typeface="+mn-ea"/>
                <a:cs typeface="+mn-cs"/>
              </a:rPr>
              <a:t>apic_em_functions_sol.py</a:t>
            </a:r>
            <a:r>
              <a:rPr lang="en-US" sz="1200" kern="1200" dirty="0">
                <a:solidFill>
                  <a:schemeClr val="tx1"/>
                </a:solidFill>
                <a:effectLst/>
                <a:latin typeface="+mn-lt"/>
                <a:ea typeface="+mn-ea"/>
                <a:cs typeface="+mn-cs"/>
              </a:rPr>
              <a:t> file. In addition, in order prevent losing the </a:t>
            </a:r>
            <a:r>
              <a:rPr lang="en-US" sz="1200" b="1" kern="1200" dirty="0">
                <a:solidFill>
                  <a:schemeClr val="tx1"/>
                </a:solidFill>
                <a:effectLst/>
                <a:latin typeface="+mn-lt"/>
                <a:ea typeface="+mn-ea"/>
                <a:cs typeface="+mn-cs"/>
              </a:rPr>
              <a:t>apic_em_functions_sol.py</a:t>
            </a:r>
            <a:r>
              <a:rPr lang="en-US" sz="1200" kern="1200" dirty="0">
                <a:solidFill>
                  <a:schemeClr val="tx1"/>
                </a:solidFill>
                <a:effectLst/>
                <a:latin typeface="+mn-lt"/>
                <a:ea typeface="+mn-ea"/>
                <a:cs typeface="+mn-cs"/>
              </a:rPr>
              <a:t> file, students should be instructed to name their functions file </a:t>
            </a:r>
            <a:r>
              <a:rPr lang="en-US" sz="1200" b="1" kern="1200" dirty="0">
                <a:solidFill>
                  <a:schemeClr val="tx1"/>
                </a:solidFill>
                <a:effectLst/>
                <a:latin typeface="+mn-lt"/>
                <a:ea typeface="+mn-ea"/>
                <a:cs typeface="+mn-cs"/>
              </a:rPr>
              <a:t>my_apic_em_functions.py</a:t>
            </a:r>
            <a:r>
              <a:rPr lang="en-US" sz="1200" kern="1200" dirty="0">
                <a:solidFill>
                  <a:schemeClr val="tx1"/>
                </a:solidFill>
                <a:effectLst/>
                <a:latin typeface="+mn-lt"/>
                <a:ea typeface="+mn-ea"/>
                <a:cs typeface="+mn-cs"/>
              </a:rPr>
              <a:t>. Depending on student success, they may import either their functions file or the solutions function file in lab 4.</a:t>
            </a:r>
          </a:p>
          <a:p>
            <a:r>
              <a:rPr lang="en-US" sz="1200" kern="1200" dirty="0">
                <a:solidFill>
                  <a:schemeClr val="tx1"/>
                </a:solidFill>
                <a:effectLst/>
                <a:latin typeface="+mn-lt"/>
                <a:ea typeface="+mn-ea"/>
                <a:cs typeface="+mn-cs"/>
              </a:rPr>
              <a:t>In this section of the code, we do two things. We will get the response code for the service ticket request and display it, and we will extract the service ticket number from the JSON as was discussed in the previous slide.</a:t>
            </a:r>
          </a:p>
          <a:p>
            <a:r>
              <a:rPr lang="en-US" sz="1200" kern="1200" dirty="0">
                <a:solidFill>
                  <a:schemeClr val="tx1"/>
                </a:solidFill>
                <a:effectLst/>
                <a:latin typeface="+mn-lt"/>
                <a:ea typeface="+mn-ea"/>
                <a:cs typeface="+mn-cs"/>
              </a:rPr>
              <a:t>First, because the variable that we created is an object that holds JSON response data we can use the </a:t>
            </a:r>
            <a:r>
              <a:rPr lang="en-US" sz="1200" b="1" kern="1200" dirty="0" err="1">
                <a:solidFill>
                  <a:schemeClr val="tx1"/>
                </a:solidFill>
                <a:effectLst/>
                <a:latin typeface="+mn-lt"/>
                <a:ea typeface="+mn-ea"/>
                <a:cs typeface="+mn-cs"/>
              </a:rPr>
              <a:t>status_code</a:t>
            </a:r>
            <a:r>
              <a:rPr lang="en-US" sz="1200" kern="1200" dirty="0">
                <a:solidFill>
                  <a:schemeClr val="tx1"/>
                </a:solidFill>
                <a:effectLst/>
                <a:latin typeface="+mn-lt"/>
                <a:ea typeface="+mn-ea"/>
                <a:cs typeface="+mn-cs"/>
              </a:rPr>
              <a:t> method from the request library to easily get the response code and put it into a variable called status. We then use the </a:t>
            </a:r>
            <a:r>
              <a:rPr lang="en-US" sz="1200" b="1" kern="1200" dirty="0">
                <a:solidFill>
                  <a:schemeClr val="tx1"/>
                </a:solidFill>
                <a:effectLst/>
                <a:latin typeface="+mn-lt"/>
                <a:ea typeface="+mn-ea"/>
                <a:cs typeface="+mn-cs"/>
              </a:rPr>
              <a:t>print</a:t>
            </a:r>
            <a:r>
              <a:rPr lang="en-US" sz="1200" kern="1200" dirty="0">
                <a:solidFill>
                  <a:schemeClr val="tx1"/>
                </a:solidFill>
                <a:effectLst/>
                <a:latin typeface="+mn-lt"/>
                <a:ea typeface="+mn-ea"/>
                <a:cs typeface="+mn-cs"/>
              </a:rPr>
              <a:t> function to display a text string and the code. This will help users understand the status of the request if it fails.</a:t>
            </a:r>
          </a:p>
          <a:p>
            <a:r>
              <a:rPr lang="en-US" sz="1200" kern="1200" dirty="0">
                <a:solidFill>
                  <a:schemeClr val="tx1"/>
                </a:solidFill>
                <a:effectLst/>
                <a:latin typeface="+mn-lt"/>
                <a:ea typeface="+mn-ea"/>
                <a:cs typeface="+mn-cs"/>
              </a:rPr>
              <a:t>We then convert the JSON in the </a:t>
            </a:r>
            <a:r>
              <a:rPr lang="en-US" sz="1200" b="1" kern="1200" dirty="0" err="1">
                <a:solidFill>
                  <a:schemeClr val="tx1"/>
                </a:solidFill>
                <a:effectLst/>
                <a:latin typeface="+mn-lt"/>
                <a:ea typeface="+mn-ea"/>
                <a:cs typeface="+mn-cs"/>
              </a:rPr>
              <a:t>resp</a:t>
            </a:r>
            <a:r>
              <a:rPr lang="en-US" sz="1200" kern="1200" dirty="0">
                <a:solidFill>
                  <a:schemeClr val="tx1"/>
                </a:solidFill>
                <a:effectLst/>
                <a:latin typeface="+mn-lt"/>
                <a:ea typeface="+mn-ea"/>
                <a:cs typeface="+mn-cs"/>
              </a:rPr>
              <a:t> variable by using the </a:t>
            </a:r>
            <a:r>
              <a:rPr lang="en-US" sz="1200" b="1" kern="1200" dirty="0" err="1">
                <a:solidFill>
                  <a:schemeClr val="tx1"/>
                </a:solidFill>
                <a:effectLst/>
                <a:latin typeface="+mn-lt"/>
                <a:ea typeface="+mn-ea"/>
                <a:cs typeface="+mn-cs"/>
              </a:rPr>
              <a:t>json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decoder method that is included in the requests module. We put the resulting Python object into a variable called </a:t>
            </a:r>
            <a:r>
              <a:rPr lang="en-US" sz="1200" b="1" kern="1200" dirty="0" err="1">
                <a:solidFill>
                  <a:schemeClr val="tx1"/>
                </a:solidFill>
                <a:effectLst/>
                <a:latin typeface="+mn-lt"/>
                <a:ea typeface="+mn-ea"/>
                <a:cs typeface="+mn-cs"/>
              </a:rPr>
              <a:t>response_json</a:t>
            </a:r>
            <a:r>
              <a:rPr lang="en-US" sz="1200" kern="1200" dirty="0">
                <a:solidFill>
                  <a:schemeClr val="tx1"/>
                </a:solidFill>
                <a:effectLst/>
                <a:latin typeface="+mn-lt"/>
                <a:ea typeface="+mn-ea"/>
                <a:cs typeface="+mn-cs"/>
              </a:rPr>
              <a:t>. We extract the service ticket variable by selecting the value of the </a:t>
            </a:r>
            <a:r>
              <a:rPr lang="en-US" sz="1200" b="1" kern="1200" dirty="0" err="1">
                <a:solidFill>
                  <a:schemeClr val="tx1"/>
                </a:solidFill>
                <a:effectLst/>
                <a:latin typeface="+mn-lt"/>
                <a:ea typeface="+mn-ea"/>
                <a:cs typeface="+mn-cs"/>
              </a:rPr>
              <a:t>serviceTicket</a:t>
            </a:r>
            <a:r>
              <a:rPr lang="en-US" sz="1200" kern="1200" dirty="0">
                <a:solidFill>
                  <a:schemeClr val="tx1"/>
                </a:solidFill>
                <a:effectLst/>
                <a:latin typeface="+mn-lt"/>
                <a:ea typeface="+mn-ea"/>
                <a:cs typeface="+mn-cs"/>
              </a:rPr>
              <a:t> key of the </a:t>
            </a:r>
            <a:r>
              <a:rPr lang="en-US" sz="1200" b="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object. We then print a string that identifies the contents of the </a:t>
            </a:r>
            <a:r>
              <a:rPr lang="en-US" sz="1200" b="1" kern="1200" dirty="0" err="1">
                <a:solidFill>
                  <a:schemeClr val="tx1"/>
                </a:solidFill>
                <a:effectLst/>
                <a:latin typeface="+mn-lt"/>
                <a:ea typeface="+mn-ea"/>
                <a:cs typeface="+mn-cs"/>
              </a:rPr>
              <a:t>serviceTicket</a:t>
            </a:r>
            <a:r>
              <a:rPr lang="en-US" sz="1200" kern="1200" dirty="0">
                <a:solidFill>
                  <a:schemeClr val="tx1"/>
                </a:solidFill>
                <a:effectLst/>
                <a:latin typeface="+mn-lt"/>
                <a:ea typeface="+mn-ea"/>
                <a:cs typeface="+mn-cs"/>
              </a:rPr>
              <a:t> variable and displays it on the screen.</a:t>
            </a:r>
          </a:p>
          <a:p>
            <a:r>
              <a:rPr lang="en-US" sz="1200" kern="1200" dirty="0">
                <a:solidFill>
                  <a:schemeClr val="tx1"/>
                </a:solidFill>
                <a:effectLst/>
                <a:latin typeface="+mn-lt"/>
                <a:ea typeface="+mn-ea"/>
                <a:cs typeface="+mn-cs"/>
              </a:rPr>
              <a:t>This is our first Python program that accesses the APIC-EM API. It is small, but essential to any further access to the API. Save your file, but keep it open.</a:t>
            </a:r>
          </a:p>
          <a:p>
            <a:r>
              <a:rPr lang="en-US" sz="1200" kern="1200" dirty="0">
                <a:solidFill>
                  <a:schemeClr val="tx1"/>
                </a:solidFill>
                <a:effectLst/>
                <a:latin typeface="+mn-lt"/>
                <a:ea typeface="+mn-ea"/>
                <a:cs typeface="+mn-cs"/>
              </a:rPr>
              <a:t>Save your file as </a:t>
            </a:r>
            <a:r>
              <a:rPr lang="en-US" sz="1200" b="1" kern="1200" dirty="0">
                <a:solidFill>
                  <a:schemeClr val="tx1"/>
                </a:solidFill>
                <a:effectLst/>
                <a:latin typeface="+mn-lt"/>
                <a:ea typeface="+mn-ea"/>
                <a:cs typeface="+mn-cs"/>
              </a:rPr>
              <a:t>get_ticket.py</a:t>
            </a:r>
            <a:r>
              <a:rPr lang="en-US" sz="1200" kern="1200" dirty="0">
                <a:solidFill>
                  <a:schemeClr val="tx1"/>
                </a:solidFill>
                <a:effectLst/>
                <a:latin typeface="+mn-lt"/>
                <a:ea typeface="+mn-ea"/>
                <a:cs typeface="+mn-cs"/>
              </a:rPr>
              <a:t>. IDLE debugs your code before you save it. If you get an error when trying to save the file, check the most likely causes of the error that we discussed earlier. After saving, run the file. Additional errors may result. Check your code again or compare it to the </a:t>
            </a:r>
            <a:r>
              <a:rPr lang="en-US" sz="1200" b="1" kern="1200" dirty="0">
                <a:solidFill>
                  <a:schemeClr val="tx1"/>
                </a:solidFill>
                <a:effectLst/>
                <a:latin typeface="+mn-lt"/>
                <a:ea typeface="+mn-ea"/>
                <a:cs typeface="+mn-cs"/>
              </a:rPr>
              <a:t>01_get_ticket_sol.py</a:t>
            </a:r>
            <a:r>
              <a:rPr lang="en-US" sz="1200" kern="1200" dirty="0">
                <a:solidFill>
                  <a:schemeClr val="tx1"/>
                </a:solidFill>
                <a:effectLst/>
                <a:latin typeface="+mn-lt"/>
                <a:ea typeface="+mn-ea"/>
                <a:cs typeface="+mn-cs"/>
              </a:rPr>
              <a:t> file that is in your course files folder.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a:p>
        </p:txBody>
      </p:sp>
    </p:spTree>
    <p:extLst>
      <p:ext uri="{BB962C8B-B14F-4D97-AF65-F5344CB8AC3E}">
        <p14:creationId xmlns:p14="http://schemas.microsoft.com/office/powerpoint/2010/main" val="136027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networking is experiencing a period of disruption. We were pretty comfortable for many years with our routing and switching world. However, things have been heating up a bit for some time. We have the Internet of Things which is connecting millions of devices to the Internet. We know that this trend is expected to become ubiquitous in the near feature. There are great opportunities in the job market for our students in the IoT. In addition, we are seeing a trend toward programmability. Cisco is redefining itself as a software and services company in addition to its role as a leader in providing networking hardware. Along with the move towards digitization everywhere comes the opportunities and demands of Big Data and Analytics. In addition, automation becomes available in a software-based networking world. The network can become adaptive and intention-based. Instead of the network being the same for all business needs, it can mold to the applications running on the network as defined by business requirements. Finally security needs to be everywhere, especially with millions of things attaching to the network.</a:t>
            </a:r>
          </a:p>
          <a:p>
            <a:r>
              <a:rPr lang="en-US" sz="1200" kern="1200" dirty="0">
                <a:solidFill>
                  <a:schemeClr val="tx1"/>
                </a:solidFill>
                <a:effectLst/>
                <a:latin typeface="+mn-lt"/>
                <a:ea typeface="+mn-ea"/>
                <a:cs typeface="+mn-cs"/>
              </a:rPr>
              <a:t>As you have seen, the Networking Academy Program is working to provide your students with expanded offerings in all of these areas, and will continue to do so. You are here today to gain knowledge and skills about the programmability aspects of the emerging network.</a:t>
            </a:r>
          </a:p>
          <a:p>
            <a:endParaRPr lang="en-US" dirty="0"/>
          </a:p>
        </p:txBody>
      </p:sp>
      <p:sp>
        <p:nvSpPr>
          <p:cNvPr id="4" name="Slide Number Placeholder 3"/>
          <p:cNvSpPr>
            <a:spLocks noGrp="1"/>
          </p:cNvSpPr>
          <p:nvPr>
            <p:ph type="sldNum" sz="quarter" idx="10"/>
          </p:nvPr>
        </p:nvSpPr>
        <p:spPr/>
        <p:txBody>
          <a:bodyPr/>
          <a:lstStyle/>
          <a:p>
            <a:fld id="{F9734ABF-D5C6-B44F-A2C7-F21FC95FBAA9}" type="slidenum">
              <a:rPr lang="en-US" smtClean="0"/>
              <a:t>8</a:t>
            </a:fld>
            <a:endParaRPr lang="en-US"/>
          </a:p>
        </p:txBody>
      </p:sp>
    </p:spTree>
    <p:extLst>
      <p:ext uri="{BB962C8B-B14F-4D97-AF65-F5344CB8AC3E}">
        <p14:creationId xmlns:p14="http://schemas.microsoft.com/office/powerpoint/2010/main" val="733797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Reusing code that has already been created is an important skill for developers. This saves time and makes the job far more efficient. One way to do this is to create Python files that contain reusable software tools that make life much easier. Open a new file in IDLE and name it </a:t>
            </a:r>
            <a:r>
              <a:rPr lang="en-US" sz="1200" b="1" kern="1200" dirty="0">
                <a:solidFill>
                  <a:schemeClr val="tx1"/>
                </a:solidFill>
                <a:effectLst/>
                <a:latin typeface="+mn-lt"/>
                <a:ea typeface="+mn-ea"/>
                <a:cs typeface="+mn-cs"/>
              </a:rPr>
              <a:t>my_apic_em_functions.py</a:t>
            </a:r>
            <a:r>
              <a:rPr lang="en-US" sz="1200" kern="1200" dirty="0">
                <a:solidFill>
                  <a:schemeClr val="tx1"/>
                </a:solidFill>
                <a:effectLst/>
                <a:latin typeface="+mn-lt"/>
                <a:ea typeface="+mn-ea"/>
                <a:cs typeface="+mn-cs"/>
              </a:rPr>
              <a:t>. This file will hold our new function and other functions that we will create for reuse in our other labs. Select the entire contents of your service ticket program and copy and paste it into your new file. Close your program, leaving the new functions file open.</a:t>
            </a:r>
          </a:p>
          <a:p>
            <a:r>
              <a:rPr lang="en-US" sz="1200" kern="1200" dirty="0">
                <a:solidFill>
                  <a:schemeClr val="tx1"/>
                </a:solidFill>
                <a:effectLst/>
                <a:latin typeface="+mn-lt"/>
                <a:ea typeface="+mn-ea"/>
                <a:cs typeface="+mn-cs"/>
              </a:rPr>
              <a:t>In order to create a function, first define it using the </a:t>
            </a:r>
            <a:r>
              <a:rPr lang="en-US" sz="1200" b="1" kern="1200" dirty="0">
                <a:solidFill>
                  <a:schemeClr val="tx1"/>
                </a:solidFill>
                <a:effectLst/>
                <a:latin typeface="+mn-lt"/>
                <a:ea typeface="+mn-ea"/>
                <a:cs typeface="+mn-cs"/>
              </a:rPr>
              <a:t>def</a:t>
            </a:r>
            <a:r>
              <a:rPr lang="en-US" sz="1200" kern="1200" dirty="0">
                <a:solidFill>
                  <a:schemeClr val="tx1"/>
                </a:solidFill>
                <a:effectLst/>
                <a:latin typeface="+mn-lt"/>
                <a:ea typeface="+mn-ea"/>
                <a:cs typeface="+mn-cs"/>
              </a:rPr>
              <a:t> statement. Follow this statement with the function name followed by a set of parenthesis. We will call this function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Enter this completed statement several lines below the two import statements in your program.</a:t>
            </a:r>
          </a:p>
          <a:p>
            <a:r>
              <a:rPr lang="en-US" sz="1200" kern="1200" dirty="0">
                <a:solidFill>
                  <a:schemeClr val="tx1"/>
                </a:solidFill>
                <a:effectLst/>
                <a:latin typeface="+mn-lt"/>
                <a:ea typeface="+mn-ea"/>
                <a:cs typeface="+mn-cs"/>
              </a:rPr>
              <a:t>Another requirement for a function is that all the lines of code after the </a:t>
            </a:r>
            <a:r>
              <a:rPr lang="en-US" sz="1200" b="1" kern="1200" dirty="0">
                <a:solidFill>
                  <a:schemeClr val="tx1"/>
                </a:solidFill>
                <a:effectLst/>
                <a:latin typeface="+mn-lt"/>
                <a:ea typeface="+mn-ea"/>
                <a:cs typeface="+mn-cs"/>
              </a:rPr>
              <a:t>def</a:t>
            </a:r>
            <a:r>
              <a:rPr lang="en-US" sz="1200" kern="1200" dirty="0">
                <a:solidFill>
                  <a:schemeClr val="tx1"/>
                </a:solidFill>
                <a:effectLst/>
                <a:latin typeface="+mn-lt"/>
                <a:ea typeface="+mn-ea"/>
                <a:cs typeface="+mn-cs"/>
              </a:rPr>
              <a:t> statement be indented. You can do this by selecting everything below the </a:t>
            </a:r>
            <a:r>
              <a:rPr lang="en-US" sz="1200" b="1" kern="1200" dirty="0">
                <a:solidFill>
                  <a:schemeClr val="tx1"/>
                </a:solidFill>
                <a:effectLst/>
                <a:latin typeface="+mn-lt"/>
                <a:ea typeface="+mn-ea"/>
                <a:cs typeface="+mn-cs"/>
              </a:rPr>
              <a:t>def</a:t>
            </a:r>
            <a:r>
              <a:rPr lang="en-US" sz="1200" kern="1200" dirty="0">
                <a:solidFill>
                  <a:schemeClr val="tx1"/>
                </a:solidFill>
                <a:effectLst/>
                <a:latin typeface="+mn-lt"/>
                <a:ea typeface="+mn-ea"/>
                <a:cs typeface="+mn-cs"/>
              </a:rPr>
              <a:t> statement and selecting indent region from the IDLE </a:t>
            </a:r>
            <a:r>
              <a:rPr lang="en-US" sz="1200" b="1" kern="1200" dirty="0">
                <a:solidFill>
                  <a:schemeClr val="tx1"/>
                </a:solidFill>
                <a:effectLst/>
                <a:latin typeface="+mn-lt"/>
                <a:ea typeface="+mn-ea"/>
                <a:cs typeface="+mn-cs"/>
              </a:rPr>
              <a:t>Format</a:t>
            </a:r>
            <a:r>
              <a:rPr lang="en-US" sz="1200" kern="1200" dirty="0">
                <a:solidFill>
                  <a:schemeClr val="tx1"/>
                </a:solidFill>
                <a:effectLst/>
                <a:latin typeface="+mn-lt"/>
                <a:ea typeface="+mn-ea"/>
                <a:cs typeface="+mn-cs"/>
              </a:rPr>
              <a:t> menu.</a:t>
            </a:r>
          </a:p>
          <a:p>
            <a:r>
              <a:rPr lang="en-US" sz="1200" kern="1200" dirty="0">
                <a:solidFill>
                  <a:schemeClr val="tx1"/>
                </a:solidFill>
                <a:effectLst/>
                <a:latin typeface="+mn-lt"/>
                <a:ea typeface="+mn-ea"/>
                <a:cs typeface="+mn-cs"/>
              </a:rPr>
              <a:t>Finally, we want to return the service ticket value to whatever program calls the function. In this way, we can create a variable, assign the function call to it, and have the variable contain the </a:t>
            </a:r>
            <a:r>
              <a:rPr lang="en-US" sz="1200" b="1" kern="1200" dirty="0" err="1">
                <a:solidFill>
                  <a:schemeClr val="tx1"/>
                </a:solidFill>
                <a:effectLst/>
                <a:latin typeface="+mn-lt"/>
                <a:ea typeface="+mn-ea"/>
                <a:cs typeface="+mn-cs"/>
              </a:rPr>
              <a:t>serviceTicket</a:t>
            </a:r>
            <a:r>
              <a:rPr lang="en-US" sz="1200" kern="1200" dirty="0">
                <a:solidFill>
                  <a:schemeClr val="tx1"/>
                </a:solidFill>
                <a:effectLst/>
                <a:latin typeface="+mn-lt"/>
                <a:ea typeface="+mn-ea"/>
                <a:cs typeface="+mn-cs"/>
              </a:rPr>
              <a:t> that we can then supply to our requests. To do this, just enter the </a:t>
            </a:r>
            <a:r>
              <a:rPr lang="en-US" sz="1200" b="1" kern="1200" dirty="0">
                <a:solidFill>
                  <a:schemeClr val="tx1"/>
                </a:solidFill>
                <a:effectLst/>
                <a:latin typeface="+mn-lt"/>
                <a:ea typeface="+mn-ea"/>
                <a:cs typeface="+mn-cs"/>
              </a:rPr>
              <a:t>return </a:t>
            </a:r>
            <a:r>
              <a:rPr lang="en-US" sz="1200" b="1" kern="1200" dirty="0" err="1">
                <a:solidFill>
                  <a:schemeClr val="tx1"/>
                </a:solidFill>
                <a:effectLst/>
                <a:latin typeface="+mn-lt"/>
                <a:ea typeface="+mn-ea"/>
                <a:cs typeface="+mn-cs"/>
              </a:rPr>
              <a:t>serviceTicket</a:t>
            </a:r>
            <a:r>
              <a:rPr lang="en-US" sz="1200" kern="1200" dirty="0">
                <a:solidFill>
                  <a:schemeClr val="tx1"/>
                </a:solidFill>
                <a:effectLst/>
                <a:latin typeface="+mn-lt"/>
                <a:ea typeface="+mn-ea"/>
                <a:cs typeface="+mn-cs"/>
              </a:rPr>
              <a:t> statement as the last line in the function.</a:t>
            </a:r>
          </a:p>
          <a:p>
            <a:r>
              <a:rPr lang="en-US" sz="1200" kern="1200" dirty="0">
                <a:solidFill>
                  <a:schemeClr val="tx1"/>
                </a:solidFill>
                <a:effectLst/>
                <a:latin typeface="+mn-lt"/>
                <a:ea typeface="+mn-ea"/>
                <a:cs typeface="+mn-cs"/>
              </a:rPr>
              <a:t>Test your function by running your functions file in IDLE. The file will run, although nothing is displayed.  At the resulting shell prompt, type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You should see a service ticket number appear, just as if the </a:t>
            </a:r>
            <a:r>
              <a:rPr lang="en-US" sz="1200" b="1" kern="1200" dirty="0">
                <a:solidFill>
                  <a:schemeClr val="tx1"/>
                </a:solidFill>
                <a:effectLst/>
                <a:latin typeface="+mn-lt"/>
                <a:ea typeface="+mn-ea"/>
                <a:cs typeface="+mn-cs"/>
              </a:rPr>
              <a:t>get_ticket.py</a:t>
            </a:r>
            <a:r>
              <a:rPr lang="en-US" sz="1200" kern="1200" dirty="0">
                <a:solidFill>
                  <a:schemeClr val="tx1"/>
                </a:solidFill>
                <a:effectLst/>
                <a:latin typeface="+mn-lt"/>
                <a:ea typeface="+mn-ea"/>
                <a:cs typeface="+mn-cs"/>
              </a:rPr>
              <a:t> program were run.</a:t>
            </a:r>
          </a:p>
          <a:p>
            <a:r>
              <a:rPr lang="en-US" sz="1200" b="1" kern="1200" dirty="0">
                <a:solidFill>
                  <a:schemeClr val="tx1"/>
                </a:solidFill>
                <a:effectLst/>
                <a:latin typeface="+mn-lt"/>
                <a:ea typeface="+mn-ea"/>
                <a:cs typeface="+mn-cs"/>
              </a:rPr>
              <a:t>Note:</a:t>
            </a:r>
            <a:r>
              <a:rPr lang="en-US" sz="1200" kern="1200" dirty="0">
                <a:solidFill>
                  <a:schemeClr val="tx1"/>
                </a:solidFill>
                <a:effectLst/>
                <a:latin typeface="+mn-lt"/>
                <a:ea typeface="+mn-ea"/>
                <a:cs typeface="+mn-cs"/>
              </a:rPr>
              <a:t> If you have problems running your </a:t>
            </a:r>
            <a:r>
              <a:rPr lang="en-US" sz="1200" kern="1200" dirty="0" err="1">
                <a:solidFill>
                  <a:schemeClr val="tx1"/>
                </a:solidFill>
                <a:effectLst/>
                <a:latin typeface="+mn-lt"/>
                <a:ea typeface="+mn-ea"/>
                <a:cs typeface="+mn-cs"/>
              </a:rPr>
              <a:t>get_ticket</a:t>
            </a:r>
            <a:r>
              <a:rPr lang="en-US" sz="1200" kern="1200" dirty="0">
                <a:solidFill>
                  <a:schemeClr val="tx1"/>
                </a:solidFill>
                <a:effectLst/>
                <a:latin typeface="+mn-lt"/>
                <a:ea typeface="+mn-ea"/>
                <a:cs typeface="+mn-cs"/>
              </a:rPr>
              <a:t> program or function, you may need to use the function that is already completed in the </a:t>
            </a:r>
            <a:r>
              <a:rPr lang="en-US" sz="1200" b="1" kern="1200" dirty="0">
                <a:solidFill>
                  <a:schemeClr val="tx1"/>
                </a:solidFill>
                <a:effectLst/>
                <a:latin typeface="+mn-lt"/>
                <a:ea typeface="+mn-ea"/>
                <a:cs typeface="+mn-cs"/>
              </a:rPr>
              <a:t>apic_em_functions_sol.py</a:t>
            </a:r>
            <a:r>
              <a:rPr lang="en-US" sz="1200" kern="1200" dirty="0">
                <a:solidFill>
                  <a:schemeClr val="tx1"/>
                </a:solidFill>
                <a:effectLst/>
                <a:latin typeface="+mn-lt"/>
                <a:ea typeface="+mn-ea"/>
                <a:cs typeface="+mn-cs"/>
              </a:rPr>
              <a:t> file in order to continue.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a:p>
        </p:txBody>
      </p:sp>
    </p:spTree>
    <p:extLst>
      <p:ext uri="{BB962C8B-B14F-4D97-AF65-F5344CB8AC3E}">
        <p14:creationId xmlns:p14="http://schemas.microsoft.com/office/powerpoint/2010/main" val="3687242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we have created this first program, we will create three more. Two of these programs will display information about the hosts and devices in the APIC-EM network, and the final program will use the three programs created so far, as functions, to execute a path trace and show the results.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a:p>
        </p:txBody>
      </p:sp>
    </p:spTree>
    <p:extLst>
      <p:ext uri="{BB962C8B-B14F-4D97-AF65-F5344CB8AC3E}">
        <p14:creationId xmlns:p14="http://schemas.microsoft.com/office/powerpoint/2010/main" val="3587911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use Postman and JSON Viewer for this part of the lab.</a:t>
            </a:r>
          </a:p>
          <a:p>
            <a:r>
              <a:rPr lang="en-US" sz="1200" kern="1200" dirty="0">
                <a:solidFill>
                  <a:schemeClr val="tx1"/>
                </a:solidFill>
                <a:effectLst/>
                <a:latin typeface="+mn-lt"/>
                <a:ea typeface="+mn-ea"/>
                <a:cs typeface="+mn-cs"/>
              </a:rPr>
              <a:t>In a production network, the hosts on the network are constantly changing. From a security point of view it is very useful to know information about these hosts and where they connect. The APIC-EM keeps track of the hosts that are connected to the network, and this information can be periodically collected and processed by Python. In order to understand the requirements for the host inventory endpoint, we will quickly access it in Postman.</a:t>
            </a:r>
          </a:p>
          <a:p>
            <a:r>
              <a:rPr lang="en-US" sz="1200" kern="1200" dirty="0">
                <a:solidFill>
                  <a:schemeClr val="tx1"/>
                </a:solidFill>
                <a:effectLst/>
                <a:latin typeface="+mn-lt"/>
                <a:ea typeface="+mn-ea"/>
                <a:cs typeface="+mn-cs"/>
              </a:rPr>
              <a:t>Bring up Postman and add a new tab by clicking the plus-sign as shown. Select </a:t>
            </a:r>
            <a:r>
              <a:rPr lang="en-US" sz="1200" b="1" kern="1200" dirty="0">
                <a:solidFill>
                  <a:schemeClr val="tx1"/>
                </a:solidFill>
                <a:effectLst/>
                <a:latin typeface="+mn-lt"/>
                <a:ea typeface="+mn-ea"/>
                <a:cs typeface="+mn-cs"/>
              </a:rPr>
              <a:t>GET</a:t>
            </a:r>
            <a:r>
              <a:rPr lang="en-US" sz="1200" kern="1200" dirty="0">
                <a:solidFill>
                  <a:schemeClr val="tx1"/>
                </a:solidFill>
                <a:effectLst/>
                <a:latin typeface="+mn-lt"/>
                <a:ea typeface="+mn-ea"/>
                <a:cs typeface="+mn-cs"/>
              </a:rPr>
              <a:t> as the method, and enter in the URI. It is the same as the ticket URI, except that instead of pointing to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endpoint, it points to the </a:t>
            </a:r>
            <a:r>
              <a:rPr lang="en-US" sz="1200" b="1" kern="1200" dirty="0">
                <a:solidFill>
                  <a:schemeClr val="tx1"/>
                </a:solidFill>
                <a:effectLst/>
                <a:latin typeface="+mn-lt"/>
                <a:ea typeface="+mn-ea"/>
                <a:cs typeface="+mn-cs"/>
              </a:rPr>
              <a:t>/host</a:t>
            </a:r>
            <a:r>
              <a:rPr lang="en-US" sz="1200" kern="1200" dirty="0">
                <a:solidFill>
                  <a:schemeClr val="tx1"/>
                </a:solidFill>
                <a:effectLst/>
                <a:latin typeface="+mn-lt"/>
                <a:ea typeface="+mn-ea"/>
                <a:cs typeface="+mn-cs"/>
              </a:rPr>
              <a:t> endpoint.</a:t>
            </a:r>
          </a:p>
          <a:p>
            <a:r>
              <a:rPr lang="en-US" sz="1200" kern="1200" dirty="0">
                <a:solidFill>
                  <a:schemeClr val="tx1"/>
                </a:solidFill>
                <a:effectLst/>
                <a:latin typeface="+mn-lt"/>
                <a:ea typeface="+mn-ea"/>
                <a:cs typeface="+mn-cs"/>
              </a:rPr>
              <a:t>Return to the tab you created for the service ticket request and run it. Select the service ticket value, without the quotes, from the JSON that is returned. Switch back to the new tab. Click to create a new header key below the </a:t>
            </a:r>
            <a:r>
              <a:rPr lang="en-US" sz="1200" b="1" kern="1200" dirty="0">
                <a:solidFill>
                  <a:schemeClr val="tx1"/>
                </a:solidFill>
                <a:effectLst/>
                <a:latin typeface="+mn-lt"/>
                <a:ea typeface="+mn-ea"/>
                <a:cs typeface="+mn-cs"/>
              </a:rPr>
              <a:t>Content-Type</a:t>
            </a:r>
            <a:r>
              <a:rPr lang="en-US" sz="1200" kern="1200" dirty="0">
                <a:solidFill>
                  <a:schemeClr val="tx1"/>
                </a:solidFill>
                <a:effectLst/>
                <a:latin typeface="+mn-lt"/>
                <a:ea typeface="+mn-ea"/>
                <a:cs typeface="+mn-cs"/>
              </a:rPr>
              <a:t> header. Type in </a:t>
            </a:r>
            <a:r>
              <a:rPr lang="en-US" sz="1200" b="1" kern="1200" dirty="0">
                <a:solidFill>
                  <a:schemeClr val="tx1"/>
                </a:solidFill>
                <a:effectLst/>
                <a:latin typeface="+mn-lt"/>
                <a:ea typeface="+mn-ea"/>
                <a:cs typeface="+mn-cs"/>
              </a:rPr>
              <a:t>X-</a:t>
            </a:r>
            <a:r>
              <a:rPr lang="en-US" sz="1200" b="1" kern="1200" dirty="0" err="1">
                <a:solidFill>
                  <a:schemeClr val="tx1"/>
                </a:solidFill>
                <a:effectLst/>
                <a:latin typeface="+mn-lt"/>
                <a:ea typeface="+mn-ea"/>
                <a:cs typeface="+mn-cs"/>
              </a:rPr>
              <a:t>Auth</a:t>
            </a:r>
            <a:r>
              <a:rPr lang="en-US" sz="1200" b="1" kern="1200" dirty="0">
                <a:solidFill>
                  <a:schemeClr val="tx1"/>
                </a:solidFill>
                <a:effectLst/>
                <a:latin typeface="+mn-lt"/>
                <a:ea typeface="+mn-ea"/>
                <a:cs typeface="+mn-cs"/>
              </a:rPr>
              <a:t>-Token</a:t>
            </a:r>
            <a:r>
              <a:rPr lang="en-US" sz="1200" kern="1200" dirty="0">
                <a:solidFill>
                  <a:schemeClr val="tx1"/>
                </a:solidFill>
                <a:effectLst/>
                <a:latin typeface="+mn-lt"/>
                <a:ea typeface="+mn-ea"/>
                <a:cs typeface="+mn-cs"/>
              </a:rPr>
              <a:t>. In the value field, paste in the service ticket value. Send the request.</a:t>
            </a:r>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a:p>
        </p:txBody>
      </p:sp>
    </p:spTree>
    <p:extLst>
      <p:ext uri="{BB962C8B-B14F-4D97-AF65-F5344CB8AC3E}">
        <p14:creationId xmlns:p14="http://schemas.microsoft.com/office/powerpoint/2010/main" val="1730638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inventory API endpoints return very detailed JSON. In order to better visualize the structure of it, select all of the JSON data in the response body, including the initial and final brackets, and copy and paste it into JSON Viewer. View the JSON as a tree.</a:t>
            </a:r>
          </a:p>
          <a:p>
            <a:r>
              <a:rPr lang="en-US" sz="1200" kern="1200" dirty="0">
                <a:solidFill>
                  <a:schemeClr val="tx1"/>
                </a:solidFill>
                <a:effectLst/>
                <a:latin typeface="+mn-lt"/>
                <a:ea typeface="+mn-ea"/>
                <a:cs typeface="+mn-cs"/>
              </a:rPr>
              <a:t>We can see there are several entries in the response. Each entry is a host in the inventory. For each host there are around 14 keys that represent different types of data about the host. We want to access each host and get its IP address and type.</a:t>
            </a:r>
          </a:p>
          <a:p>
            <a:r>
              <a:rPr lang="en-US" sz="1200" kern="1200" dirty="0">
                <a:solidFill>
                  <a:schemeClr val="tx1"/>
                </a:solidFill>
                <a:effectLst/>
                <a:latin typeface="+mn-lt"/>
                <a:ea typeface="+mn-ea"/>
                <a:cs typeface="+mn-cs"/>
              </a:rPr>
              <a:t>This JSON is a little different from what we have seen before because each host is represented as an item in a list of dictionary entries. Items in a list are accessed numerically, starting at 0. Each dictionary key is accessed by name, as we know. The slide shows statements that access different keys for the first host.</a:t>
            </a:r>
          </a:p>
          <a:p>
            <a:r>
              <a:rPr lang="en-US" sz="1200" kern="1200" dirty="0">
                <a:solidFill>
                  <a:schemeClr val="tx1"/>
                </a:solidFill>
                <a:effectLst/>
                <a:latin typeface="+mn-lt"/>
                <a:ea typeface="+mn-ea"/>
                <a:cs typeface="+mn-cs"/>
              </a:rPr>
              <a:t>How would we access this information for the second host?</a:t>
            </a:r>
          </a:p>
          <a:p>
            <a:r>
              <a:rPr lang="en-US" sz="1200" kern="1200" dirty="0">
                <a:solidFill>
                  <a:schemeClr val="tx1"/>
                </a:solidFill>
                <a:effectLst/>
                <a:latin typeface="+mn-lt"/>
                <a:ea typeface="+mn-ea"/>
                <a:cs typeface="+mn-cs"/>
              </a:rPr>
              <a:t>Compare the information for two hosts that have a different number of keys in their data. What is the difference between these devices? Why is different information available for them?</a:t>
            </a:r>
          </a:p>
          <a:p>
            <a:r>
              <a:rPr lang="en-US" sz="1200" kern="1200" dirty="0">
                <a:solidFill>
                  <a:schemeClr val="tx1"/>
                </a:solidFill>
                <a:effectLst/>
                <a:latin typeface="+mn-lt"/>
                <a:ea typeface="+mn-ea"/>
                <a:cs typeface="+mn-cs"/>
              </a:rPr>
              <a:t>Can anyone think of challenges that this variable structure might present to network programmers?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a:p>
        </p:txBody>
      </p:sp>
    </p:spTree>
    <p:extLst>
      <p:ext uri="{BB962C8B-B14F-4D97-AF65-F5344CB8AC3E}">
        <p14:creationId xmlns:p14="http://schemas.microsoft.com/office/powerpoint/2010/main" val="1243812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Instructor note: It is possible that some students were not able to get their </a:t>
            </a:r>
            <a:r>
              <a:rPr lang="en-US" sz="1200" b="1" kern="1200" dirty="0" err="1">
                <a:solidFill>
                  <a:schemeClr val="tx1"/>
                </a:solidFill>
                <a:effectLst/>
                <a:latin typeface="+mn-lt"/>
                <a:ea typeface="+mn-ea"/>
                <a:cs typeface="+mn-cs"/>
              </a:rPr>
              <a:t>get_ticket</a:t>
            </a:r>
            <a:r>
              <a:rPr lang="en-US" sz="1200" kern="1200" dirty="0">
                <a:solidFill>
                  <a:schemeClr val="tx1"/>
                </a:solidFill>
                <a:effectLst/>
                <a:latin typeface="+mn-lt"/>
                <a:ea typeface="+mn-ea"/>
                <a:cs typeface="+mn-cs"/>
              </a:rPr>
              <a:t> code to run. In that case, the students can import the </a:t>
            </a:r>
            <a:r>
              <a:rPr lang="en-US" sz="1200" b="1" kern="1200" dirty="0" err="1">
                <a:solidFill>
                  <a:schemeClr val="tx1"/>
                </a:solidFill>
                <a:effectLst/>
                <a:latin typeface="+mn-lt"/>
                <a:ea typeface="+mn-ea"/>
                <a:cs typeface="+mn-cs"/>
              </a:rPr>
              <a:t>apic_em_functions_sol</a:t>
            </a:r>
            <a:r>
              <a:rPr lang="en-US" sz="1200" kern="1200" dirty="0">
                <a:solidFill>
                  <a:schemeClr val="tx1"/>
                </a:solidFill>
                <a:effectLst/>
                <a:latin typeface="+mn-lt"/>
                <a:ea typeface="+mn-ea"/>
                <a:cs typeface="+mn-cs"/>
              </a:rPr>
              <a:t> module into their code so that they can continue.</a:t>
            </a:r>
          </a:p>
          <a:p>
            <a:r>
              <a:rPr lang="en-US" sz="1200" kern="1200" dirty="0">
                <a:solidFill>
                  <a:schemeClr val="tx1"/>
                </a:solidFill>
                <a:effectLst/>
                <a:latin typeface="+mn-lt"/>
                <a:ea typeface="+mn-ea"/>
                <a:cs typeface="+mn-cs"/>
              </a:rPr>
              <a:t>We will set up the code environment as we did before, however this time we import a few other modules in addition to </a:t>
            </a:r>
            <a:r>
              <a:rPr lang="en-US" sz="1200" b="1" kern="1200" dirty="0">
                <a:solidFill>
                  <a:schemeClr val="tx1"/>
                </a:solidFill>
                <a:effectLst/>
                <a:latin typeface="+mn-lt"/>
                <a:ea typeface="+mn-ea"/>
                <a:cs typeface="+mn-cs"/>
              </a:rPr>
              <a:t>requests</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In this case, we use the </a:t>
            </a:r>
            <a:r>
              <a:rPr lang="en-US" sz="1200" b="1" kern="1200" dirty="0">
                <a:solidFill>
                  <a:schemeClr val="tx1"/>
                </a:solidFill>
                <a:effectLst/>
                <a:latin typeface="+mn-lt"/>
                <a:ea typeface="+mn-ea"/>
                <a:cs typeface="+mn-cs"/>
              </a:rPr>
              <a:t>from… import…</a:t>
            </a:r>
            <a:r>
              <a:rPr lang="en-US" sz="1200" kern="1200" dirty="0">
                <a:solidFill>
                  <a:schemeClr val="tx1"/>
                </a:solidFill>
                <a:effectLst/>
                <a:latin typeface="+mn-lt"/>
                <a:ea typeface="+mn-ea"/>
                <a:cs typeface="+mn-cs"/>
              </a:rPr>
              <a:t> statement to import all functions from the tabulate module, and all functions from our </a:t>
            </a:r>
            <a:r>
              <a:rPr lang="en-US" sz="1200" b="1" kern="1200" dirty="0">
                <a:solidFill>
                  <a:schemeClr val="tx1"/>
                </a:solidFill>
                <a:effectLst/>
                <a:latin typeface="+mn-lt"/>
                <a:ea typeface="+mn-ea"/>
                <a:cs typeface="+mn-cs"/>
              </a:rPr>
              <a:t>my_</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apic_em_functions</a:t>
            </a:r>
            <a:r>
              <a:rPr lang="en-US" sz="1200" kern="1200" dirty="0">
                <a:solidFill>
                  <a:schemeClr val="tx1"/>
                </a:solidFill>
                <a:effectLst/>
                <a:latin typeface="+mn-lt"/>
                <a:ea typeface="+mn-ea"/>
                <a:cs typeface="+mn-cs"/>
              </a:rPr>
              <a:t> module. Right now, it only contains our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function. We use this type of import to simplify some of the function calls we make in our program.</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a:p>
        </p:txBody>
      </p:sp>
    </p:spTree>
    <p:extLst>
      <p:ext uri="{BB962C8B-B14F-4D97-AF65-F5344CB8AC3E}">
        <p14:creationId xmlns:p14="http://schemas.microsoft.com/office/powerpoint/2010/main" val="2067037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the request components is very similar to what we did in the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program. However it differs a bit. For example, we know we are using </a:t>
            </a:r>
            <a:r>
              <a:rPr lang="en-US" sz="1200" b="1" kern="1200" dirty="0">
                <a:solidFill>
                  <a:schemeClr val="tx1"/>
                </a:solidFill>
                <a:effectLst/>
                <a:latin typeface="+mn-lt"/>
                <a:ea typeface="+mn-ea"/>
                <a:cs typeface="+mn-cs"/>
              </a:rPr>
              <a:t>GET</a:t>
            </a:r>
            <a:r>
              <a:rPr lang="en-US" sz="1200" kern="1200" dirty="0">
                <a:solidFill>
                  <a:schemeClr val="tx1"/>
                </a:solidFill>
                <a:effectLst/>
                <a:latin typeface="+mn-lt"/>
                <a:ea typeface="+mn-ea"/>
                <a:cs typeface="+mn-cs"/>
              </a:rPr>
              <a:t> instead of </a:t>
            </a:r>
            <a:r>
              <a:rPr lang="en-US" sz="1200" b="1" kern="1200" dirty="0">
                <a:solidFill>
                  <a:schemeClr val="tx1"/>
                </a:solidFill>
                <a:effectLst/>
                <a:latin typeface="+mn-lt"/>
                <a:ea typeface="+mn-ea"/>
                <a:cs typeface="+mn-cs"/>
              </a:rPr>
              <a:t>POST</a:t>
            </a:r>
            <a:r>
              <a:rPr lang="en-US" sz="1200" kern="1200" dirty="0">
                <a:solidFill>
                  <a:schemeClr val="tx1"/>
                </a:solidFill>
                <a:effectLst/>
                <a:latin typeface="+mn-lt"/>
                <a:ea typeface="+mn-ea"/>
                <a:cs typeface="+mn-cs"/>
              </a:rPr>
              <a:t>. We also will use the </a:t>
            </a:r>
            <a:r>
              <a:rPr lang="en-US" sz="1200" b="1" kern="1200" dirty="0">
                <a:solidFill>
                  <a:schemeClr val="tx1"/>
                </a:solidFill>
                <a:effectLst/>
                <a:latin typeface="+mn-lt"/>
                <a:ea typeface="+mn-ea"/>
                <a:cs typeface="+mn-cs"/>
              </a:rPr>
              <a:t>/hosts</a:t>
            </a:r>
            <a:r>
              <a:rPr lang="en-US" sz="1200" kern="1200" dirty="0">
                <a:solidFill>
                  <a:schemeClr val="tx1"/>
                </a:solidFill>
                <a:effectLst/>
                <a:latin typeface="+mn-lt"/>
                <a:ea typeface="+mn-ea"/>
                <a:cs typeface="+mn-cs"/>
              </a:rPr>
              <a:t> endpoint in the URI instead of the </a:t>
            </a:r>
            <a:r>
              <a:rPr lang="en-US" sz="1200" b="1" kern="1200" dirty="0">
                <a:solidFill>
                  <a:schemeClr val="tx1"/>
                </a:solidFill>
                <a:effectLst/>
                <a:latin typeface="+mn-lt"/>
                <a:ea typeface="+mn-ea"/>
                <a:cs typeface="+mn-cs"/>
              </a:rPr>
              <a:t>/tickets</a:t>
            </a:r>
            <a:r>
              <a:rPr lang="en-US" sz="1200" kern="1200" dirty="0">
                <a:solidFill>
                  <a:schemeClr val="tx1"/>
                </a:solidFill>
                <a:effectLst/>
                <a:latin typeface="+mn-lt"/>
                <a:ea typeface="+mn-ea"/>
                <a:cs typeface="+mn-cs"/>
              </a:rPr>
              <a:t> endpoint. </a:t>
            </a:r>
            <a:r>
              <a:rPr lang="en-US" sz="1200" b="1" kern="1200" dirty="0">
                <a:solidFill>
                  <a:schemeClr val="tx1"/>
                </a:solidFill>
                <a:effectLst/>
                <a:latin typeface="+mn-lt"/>
                <a:ea typeface="+mn-ea"/>
                <a:cs typeface="+mn-cs"/>
              </a:rPr>
              <a:t>GET</a:t>
            </a:r>
            <a:r>
              <a:rPr lang="en-US" sz="1200" kern="1200" dirty="0">
                <a:solidFill>
                  <a:schemeClr val="tx1"/>
                </a:solidFill>
                <a:effectLst/>
                <a:latin typeface="+mn-lt"/>
                <a:ea typeface="+mn-ea"/>
                <a:cs typeface="+mn-cs"/>
              </a:rPr>
              <a:t> does not require the account information in the body because authentication is accomplished through the use of the service ticket. So, the service ticket is added to the headers, as we know from our Postman request. We do this with a </a:t>
            </a:r>
            <a:r>
              <a:rPr lang="en-US" sz="1200" b="1" kern="1200" dirty="0">
                <a:solidFill>
                  <a:schemeClr val="tx1"/>
                </a:solidFill>
                <a:effectLst/>
                <a:latin typeface="+mn-lt"/>
                <a:ea typeface="+mn-ea"/>
                <a:cs typeface="+mn-cs"/>
              </a:rPr>
              <a:t>headers</a:t>
            </a:r>
            <a:r>
              <a:rPr lang="en-US" sz="1200" kern="1200" dirty="0">
                <a:solidFill>
                  <a:schemeClr val="tx1"/>
                </a:solidFill>
                <a:effectLst/>
                <a:latin typeface="+mn-lt"/>
                <a:ea typeface="+mn-ea"/>
                <a:cs typeface="+mn-cs"/>
              </a:rPr>
              <a:t> variable that includes a dictionary entry for </a:t>
            </a:r>
            <a:r>
              <a:rPr lang="en-US" sz="1200" b="1" kern="1200" dirty="0">
                <a:solidFill>
                  <a:schemeClr val="tx1"/>
                </a:solidFill>
                <a:effectLst/>
                <a:latin typeface="+mn-lt"/>
                <a:ea typeface="+mn-ea"/>
                <a:cs typeface="+mn-cs"/>
              </a:rPr>
              <a:t>x-</a:t>
            </a:r>
            <a:r>
              <a:rPr lang="en-US" sz="1200" b="1" kern="1200" dirty="0" err="1">
                <a:solidFill>
                  <a:schemeClr val="tx1"/>
                </a:solidFill>
                <a:effectLst/>
                <a:latin typeface="+mn-lt"/>
                <a:ea typeface="+mn-ea"/>
                <a:cs typeface="+mn-cs"/>
              </a:rPr>
              <a:t>auth</a:t>
            </a:r>
            <a:r>
              <a:rPr lang="en-US" sz="1200" b="1" kern="1200" dirty="0">
                <a:solidFill>
                  <a:schemeClr val="tx1"/>
                </a:solidFill>
                <a:effectLst/>
                <a:latin typeface="+mn-lt"/>
                <a:ea typeface="+mn-ea"/>
                <a:cs typeface="+mn-cs"/>
              </a:rPr>
              <a:t>-token</a:t>
            </a:r>
            <a:r>
              <a:rPr lang="en-US" sz="1200" kern="1200" dirty="0">
                <a:solidFill>
                  <a:schemeClr val="tx1"/>
                </a:solidFill>
                <a:effectLst/>
                <a:latin typeface="+mn-lt"/>
                <a:ea typeface="+mn-ea"/>
                <a:cs typeface="+mn-cs"/>
              </a:rPr>
              <a:t> along with the entry for </a:t>
            </a:r>
            <a:r>
              <a:rPr lang="en-US" sz="1200" b="1" kern="1200" dirty="0">
                <a:solidFill>
                  <a:schemeClr val="tx1"/>
                </a:solidFill>
                <a:effectLst/>
                <a:latin typeface="+mn-lt"/>
                <a:ea typeface="+mn-ea"/>
                <a:cs typeface="+mn-cs"/>
              </a:rPr>
              <a:t>content-type</a:t>
            </a:r>
            <a:r>
              <a:rPr lang="en-US" sz="1200" kern="1200" dirty="0">
                <a:solidFill>
                  <a:schemeClr val="tx1"/>
                </a:solidFill>
                <a:effectLst/>
                <a:latin typeface="+mn-lt"/>
                <a:ea typeface="+mn-ea"/>
                <a:cs typeface="+mn-cs"/>
              </a:rPr>
              <a:t>. We request a new service ticket for this program by calling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putting the returned value into the </a:t>
            </a:r>
            <a:r>
              <a:rPr lang="en-US" sz="1200" b="1" kern="1200" dirty="0">
                <a:solidFill>
                  <a:schemeClr val="tx1"/>
                </a:solidFill>
                <a:effectLst/>
                <a:latin typeface="+mn-lt"/>
                <a:ea typeface="+mn-ea"/>
                <a:cs typeface="+mn-cs"/>
              </a:rPr>
              <a:t>ticket</a:t>
            </a:r>
            <a:r>
              <a:rPr lang="en-US" sz="1200" kern="1200" dirty="0">
                <a:solidFill>
                  <a:schemeClr val="tx1"/>
                </a:solidFill>
                <a:effectLst/>
                <a:latin typeface="+mn-lt"/>
                <a:ea typeface="+mn-ea"/>
                <a:cs typeface="+mn-cs"/>
              </a:rPr>
              <a:t> variable and then using that variable in the headers dictionary as the value of the </a:t>
            </a:r>
            <a:r>
              <a:rPr lang="en-US" sz="1200" b="1" kern="1200" dirty="0">
                <a:solidFill>
                  <a:schemeClr val="tx1"/>
                </a:solidFill>
                <a:effectLst/>
                <a:latin typeface="+mn-lt"/>
                <a:ea typeface="+mn-ea"/>
                <a:cs typeface="+mn-cs"/>
              </a:rPr>
              <a:t>X-</a:t>
            </a:r>
            <a:r>
              <a:rPr lang="en-US" sz="1200" b="1" kern="1200" dirty="0" err="1">
                <a:solidFill>
                  <a:schemeClr val="tx1"/>
                </a:solidFill>
                <a:effectLst/>
                <a:latin typeface="+mn-lt"/>
                <a:ea typeface="+mn-ea"/>
                <a:cs typeface="+mn-cs"/>
              </a:rPr>
              <a:t>Auth</a:t>
            </a:r>
            <a:r>
              <a:rPr lang="en-US" sz="1200" b="1" kern="1200" dirty="0">
                <a:solidFill>
                  <a:schemeClr val="tx1"/>
                </a:solidFill>
                <a:effectLst/>
                <a:latin typeface="+mn-lt"/>
                <a:ea typeface="+mn-ea"/>
                <a:cs typeface="+mn-cs"/>
              </a:rPr>
              <a:t>-Token </a:t>
            </a:r>
            <a:r>
              <a:rPr lang="en-US" sz="1200" kern="1200" dirty="0">
                <a:solidFill>
                  <a:schemeClr val="tx1"/>
                </a:solidFill>
                <a:effectLst/>
                <a:latin typeface="+mn-lt"/>
                <a:ea typeface="+mn-ea"/>
                <a:cs typeface="+mn-cs"/>
              </a:rPr>
              <a:t>key.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a:p>
        </p:txBody>
      </p:sp>
    </p:spTree>
    <p:extLst>
      <p:ext uri="{BB962C8B-B14F-4D97-AF65-F5344CB8AC3E}">
        <p14:creationId xmlns:p14="http://schemas.microsoft.com/office/powerpoint/2010/main" val="3766083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method from the requests module is used to make the request. This time however, we use the </a:t>
            </a:r>
            <a:r>
              <a:rPr lang="en-US" sz="1200" b="1" kern="1200" dirty="0" err="1">
                <a:solidFill>
                  <a:schemeClr val="tx1"/>
                </a:solidFill>
                <a:effectLst/>
                <a:latin typeface="+mn-lt"/>
                <a:ea typeface="+mn-ea"/>
                <a:cs typeface="+mn-cs"/>
              </a:rPr>
              <a:t>requests.get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method. The parameters passed to this method are similar to those used previously, with some slight differences. </a:t>
            </a:r>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status of the request is </a:t>
            </a:r>
            <a:r>
              <a:rPr lang="en-US" sz="1200" kern="1200" dirty="0" smtClean="0">
                <a:solidFill>
                  <a:schemeClr val="tx1"/>
                </a:solidFill>
                <a:effectLst/>
                <a:latin typeface="+mn-lt"/>
                <a:ea typeface="+mn-ea"/>
                <a:cs typeface="+mn-cs"/>
              </a:rPr>
              <a:t>printed</a:t>
            </a:r>
            <a:r>
              <a:rPr lang="en-US" sz="1200" kern="1200" baseline="0" dirty="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and then verified if it represents a positive (OK) reply. If not, an exception is raised. Otherwise, the code continues by translating the JSON formatted API results into a Python dictionary using the </a:t>
            </a:r>
            <a:r>
              <a:rPr lang="en-US" sz="1200" kern="1200" baseline="0" dirty="0" err="1" smtClean="0">
                <a:solidFill>
                  <a:schemeClr val="tx1"/>
                </a:solidFill>
                <a:effectLst/>
                <a:latin typeface="+mn-lt"/>
                <a:ea typeface="+mn-ea"/>
                <a:cs typeface="+mn-cs"/>
              </a:rPr>
              <a:t>resp.json</a:t>
            </a:r>
            <a:r>
              <a:rPr lang="en-US" sz="1200" kern="1200" baseline="0" dirty="0" smtClean="0">
                <a:solidFill>
                  <a:schemeClr val="tx1"/>
                </a:solidFill>
                <a:effectLst/>
                <a:latin typeface="+mn-lt"/>
                <a:ea typeface="+mn-ea"/>
                <a:cs typeface="+mn-cs"/>
              </a:rPr>
              <a:t>() function.</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this example, we print out a message and exit the program in the event of a crash. Programmers would normally do much more to handle a crash. To keep our workshop simple, we do not cover other approaches to error handling in this workshop.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a:p>
        </p:txBody>
      </p:sp>
    </p:spTree>
    <p:extLst>
      <p:ext uri="{BB962C8B-B14F-4D97-AF65-F5344CB8AC3E}">
        <p14:creationId xmlns:p14="http://schemas.microsoft.com/office/powerpoint/2010/main" val="3770493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section of code creates an array, or table-like data structure, by iterating through each host present in the response and extracting required information for that host. The new information is appended that as a new line in the array variable, which is initialized as </a:t>
            </a:r>
            <a:r>
              <a:rPr lang="en-US" sz="1200" b="1" kern="1200" dirty="0" err="1">
                <a:solidFill>
                  <a:schemeClr val="tx1"/>
                </a:solidFill>
                <a:effectLst/>
                <a:latin typeface="+mn-lt"/>
                <a:ea typeface="+mn-ea"/>
                <a:cs typeface="+mn-cs"/>
              </a:rPr>
              <a:t>host_list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The data structure can be visualized as a table with three columns and one row for each host. The columns consist of a numeric value that numbers the row in the table, the host type, and the IP address of the host.</a:t>
            </a:r>
          </a:p>
          <a:p>
            <a:r>
              <a:rPr lang="en-US" sz="1200" kern="1200" dirty="0">
                <a:solidFill>
                  <a:schemeClr val="tx1"/>
                </a:solidFill>
                <a:effectLst/>
                <a:latin typeface="+mn-lt"/>
                <a:ea typeface="+mn-ea"/>
                <a:cs typeface="+mn-cs"/>
              </a:rPr>
              <a:t>This is done by using a </a:t>
            </a:r>
            <a:r>
              <a:rPr lang="en-US" sz="1200" b="1" kern="1200" dirty="0">
                <a:solidFill>
                  <a:schemeClr val="tx1"/>
                </a:solidFill>
                <a:effectLst/>
                <a:latin typeface="+mn-lt"/>
                <a:ea typeface="+mn-ea"/>
                <a:cs typeface="+mn-cs"/>
              </a:rPr>
              <a:t>for…in…</a:t>
            </a:r>
            <a:r>
              <a:rPr lang="en-US" sz="1200" kern="1200" dirty="0">
                <a:solidFill>
                  <a:schemeClr val="tx1"/>
                </a:solidFill>
                <a:effectLst/>
                <a:latin typeface="+mn-lt"/>
                <a:ea typeface="+mn-ea"/>
                <a:cs typeface="+mn-cs"/>
              </a:rPr>
              <a:t> loop. This loop iterates over each line of the variable </a:t>
            </a:r>
            <a:r>
              <a:rPr lang="en-US" sz="1200" b="1" kern="1200" dirty="0">
                <a:solidFill>
                  <a:schemeClr val="tx1"/>
                </a:solidFill>
                <a:effectLst/>
                <a:latin typeface="+mn-lt"/>
                <a:ea typeface="+mn-ea"/>
                <a:cs typeface="+mn-cs"/>
              </a:rPr>
              <a:t>item</a:t>
            </a:r>
            <a:r>
              <a:rPr lang="en-US" sz="1200" kern="1200" dirty="0">
                <a:solidFill>
                  <a:schemeClr val="tx1"/>
                </a:solidFill>
                <a:effectLst/>
                <a:latin typeface="+mn-lt"/>
                <a:ea typeface="+mn-ea"/>
                <a:cs typeface="+mn-cs"/>
              </a:rPr>
              <a:t> and performs the actions in the loop. In this case, it increments a variable called </a:t>
            </a:r>
            <a:r>
              <a:rPr lang="en-US" sz="1200" b="1" kern="1200" dirty="0" err="1">
                <a:solidFill>
                  <a:schemeClr val="tx1"/>
                </a:solidFill>
                <a:effectLst/>
                <a:latin typeface="+mn-lt"/>
                <a:ea typeface="+mn-ea"/>
                <a:cs typeface="+mn-cs"/>
              </a:rPr>
              <a:t>i</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represents the ordinal number of the host. It then extracts the </a:t>
            </a:r>
            <a:r>
              <a:rPr lang="en-US" sz="1200" b="1" kern="1200" dirty="0" err="1">
                <a:solidFill>
                  <a:schemeClr val="tx1"/>
                </a:solidFill>
                <a:effectLst/>
                <a:latin typeface="+mn-lt"/>
                <a:ea typeface="+mn-ea"/>
                <a:cs typeface="+mn-cs"/>
              </a:rPr>
              <a:t>hostType</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hostIP</a:t>
            </a:r>
            <a:r>
              <a:rPr lang="en-US" sz="1200" kern="1200" dirty="0">
                <a:solidFill>
                  <a:schemeClr val="tx1"/>
                </a:solidFill>
                <a:effectLst/>
                <a:latin typeface="+mn-lt"/>
                <a:ea typeface="+mn-ea"/>
                <a:cs typeface="+mn-cs"/>
              </a:rPr>
              <a:t> values from the JSON for that host, and all of this is appended to the variable </a:t>
            </a:r>
            <a:r>
              <a:rPr lang="en-US" sz="1200" b="1" kern="1200" dirty="0" err="1">
                <a:solidFill>
                  <a:schemeClr val="tx1"/>
                </a:solidFill>
                <a:effectLst/>
                <a:latin typeface="+mn-lt"/>
                <a:ea typeface="+mn-ea"/>
                <a:cs typeface="+mn-cs"/>
              </a:rPr>
              <a:t>host_list</a:t>
            </a:r>
            <a:r>
              <a:rPr lang="en-US" sz="1200" kern="1200" dirty="0">
                <a:solidFill>
                  <a:schemeClr val="tx1"/>
                </a:solidFill>
                <a:effectLst/>
                <a:latin typeface="+mn-lt"/>
                <a:ea typeface="+mn-ea"/>
                <a:cs typeface="+mn-cs"/>
              </a:rPr>
              <a:t>. The loop repeats until the last host.</a:t>
            </a:r>
          </a:p>
          <a:p>
            <a:r>
              <a:rPr lang="en-US" sz="1200" kern="1200" dirty="0">
                <a:solidFill>
                  <a:schemeClr val="tx1"/>
                </a:solidFill>
                <a:effectLst/>
                <a:latin typeface="+mn-lt"/>
                <a:ea typeface="+mn-ea"/>
                <a:cs typeface="+mn-cs"/>
              </a:rPr>
              <a:t>Finally, we use the </a:t>
            </a:r>
            <a:r>
              <a:rPr lang="en-US" sz="1200" b="1" kern="1200" dirty="0">
                <a:solidFill>
                  <a:schemeClr val="tx1"/>
                </a:solidFill>
                <a:effectLst/>
                <a:latin typeface="+mn-lt"/>
                <a:ea typeface="+mn-ea"/>
                <a:cs typeface="+mn-cs"/>
              </a:rPr>
              <a:t>tabulate()</a:t>
            </a:r>
            <a:r>
              <a:rPr lang="en-US" sz="1200" kern="1200" dirty="0">
                <a:solidFill>
                  <a:schemeClr val="tx1"/>
                </a:solidFill>
                <a:effectLst/>
                <a:latin typeface="+mn-lt"/>
                <a:ea typeface="+mn-ea"/>
                <a:cs typeface="+mn-cs"/>
              </a:rPr>
              <a:t> function to format the contents of the </a:t>
            </a:r>
            <a:r>
              <a:rPr lang="en-US" sz="1200" b="1" kern="1200" dirty="0" err="1">
                <a:solidFill>
                  <a:schemeClr val="tx1"/>
                </a:solidFill>
                <a:effectLst/>
                <a:latin typeface="+mn-lt"/>
                <a:ea typeface="+mn-ea"/>
                <a:cs typeface="+mn-cs"/>
              </a:rPr>
              <a:t>host_list</a:t>
            </a:r>
            <a:r>
              <a:rPr lang="en-US" sz="1200" kern="1200" dirty="0">
                <a:solidFill>
                  <a:schemeClr val="tx1"/>
                </a:solidFill>
                <a:effectLst/>
                <a:latin typeface="+mn-lt"/>
                <a:ea typeface="+mn-ea"/>
                <a:cs typeface="+mn-cs"/>
              </a:rPr>
              <a:t> variable as an easy-to-read table and the results are printed. The </a:t>
            </a:r>
            <a:r>
              <a:rPr lang="en-US" sz="1200" b="1" kern="1200" dirty="0" err="1">
                <a:solidFill>
                  <a:schemeClr val="tx1"/>
                </a:solidFill>
                <a:effectLst/>
                <a:latin typeface="+mn-lt"/>
                <a:ea typeface="+mn-ea"/>
                <a:cs typeface="+mn-cs"/>
              </a:rPr>
              <a:t>host_list</a:t>
            </a:r>
            <a:r>
              <a:rPr lang="en-US" sz="1200" kern="1200" dirty="0">
                <a:solidFill>
                  <a:schemeClr val="tx1"/>
                </a:solidFill>
                <a:effectLst/>
                <a:latin typeface="+mn-lt"/>
                <a:ea typeface="+mn-ea"/>
                <a:cs typeface="+mn-cs"/>
              </a:rPr>
              <a:t> variable is passed to </a:t>
            </a:r>
            <a:r>
              <a:rPr lang="en-US" sz="1200" b="1" kern="1200" dirty="0">
                <a:solidFill>
                  <a:schemeClr val="tx1"/>
                </a:solidFill>
                <a:effectLst/>
                <a:latin typeface="+mn-lt"/>
                <a:ea typeface="+mn-ea"/>
                <a:cs typeface="+mn-cs"/>
              </a:rPr>
              <a:t>tabulate()</a:t>
            </a:r>
            <a:r>
              <a:rPr lang="en-US" sz="1200" kern="1200" dirty="0">
                <a:solidFill>
                  <a:schemeClr val="tx1"/>
                </a:solidFill>
                <a:effectLst/>
                <a:latin typeface="+mn-lt"/>
                <a:ea typeface="+mn-ea"/>
                <a:cs typeface="+mn-cs"/>
              </a:rPr>
              <a:t> as well as a list of column headings for the table.</a:t>
            </a:r>
          </a:p>
          <a:p>
            <a:r>
              <a:rPr lang="en-US" sz="1200" kern="1200" dirty="0">
                <a:solidFill>
                  <a:schemeClr val="tx1"/>
                </a:solidFill>
                <a:effectLst/>
                <a:latin typeface="+mn-lt"/>
                <a:ea typeface="+mn-ea"/>
                <a:cs typeface="+mn-cs"/>
              </a:rPr>
              <a:t>Save your code as </a:t>
            </a:r>
            <a:r>
              <a:rPr lang="en-US" sz="1200" b="1" kern="1200" dirty="0" smtClean="0">
                <a:solidFill>
                  <a:schemeClr val="tx1"/>
                </a:solidFill>
                <a:effectLst/>
                <a:latin typeface="+mn-lt"/>
                <a:ea typeface="+mn-ea"/>
                <a:cs typeface="+mn-cs"/>
              </a:rPr>
              <a:t>print_hosts.py</a:t>
            </a:r>
            <a:r>
              <a:rPr lang="en-US" sz="1200" kern="1200" dirty="0">
                <a:solidFill>
                  <a:schemeClr val="tx1"/>
                </a:solidFill>
                <a:effectLst/>
                <a:latin typeface="+mn-lt"/>
                <a:ea typeface="+mn-ea"/>
                <a:cs typeface="+mn-cs"/>
              </a:rPr>
              <a:t>. If you experience errors, investigate or compare your work to the </a:t>
            </a:r>
            <a:r>
              <a:rPr lang="en-US" sz="1200" b="1" kern="1200" dirty="0" smtClean="0">
                <a:solidFill>
                  <a:schemeClr val="tx1"/>
                </a:solidFill>
                <a:effectLst/>
                <a:latin typeface="+mn-lt"/>
                <a:ea typeface="+mn-ea"/>
                <a:cs typeface="+mn-cs"/>
              </a:rPr>
              <a:t>print_hosts_sol.py</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file that is included with the course files. Run the file. You should see a table if hosts and IP addresses output to the console.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a:p>
        </p:txBody>
      </p:sp>
    </p:spTree>
    <p:extLst>
      <p:ext uri="{BB962C8B-B14F-4D97-AF65-F5344CB8AC3E}">
        <p14:creationId xmlns:p14="http://schemas.microsoft.com/office/powerpoint/2010/main" val="378650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in the previous lab, copy and paste the code to your </a:t>
            </a:r>
            <a:r>
              <a:rPr lang="en-US" sz="1200" b="1" kern="1200" dirty="0">
                <a:solidFill>
                  <a:schemeClr val="tx1"/>
                </a:solidFill>
                <a:effectLst/>
                <a:latin typeface="+mn-lt"/>
                <a:ea typeface="+mn-ea"/>
                <a:cs typeface="+mn-cs"/>
              </a:rPr>
              <a:t>my_apic_em_functions.py </a:t>
            </a:r>
            <a:r>
              <a:rPr lang="en-US" sz="1200" kern="1200" dirty="0">
                <a:solidFill>
                  <a:schemeClr val="tx1"/>
                </a:solidFill>
                <a:effectLst/>
                <a:latin typeface="+mn-lt"/>
                <a:ea typeface="+mn-ea"/>
                <a:cs typeface="+mn-cs"/>
              </a:rPr>
              <a:t>file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create the function. In this case, because the function only prints information, it does not require a </a:t>
            </a:r>
            <a:r>
              <a:rPr lang="en-US" sz="1200" b="1" kern="1200" dirty="0">
                <a:solidFill>
                  <a:schemeClr val="tx1"/>
                </a:solidFill>
                <a:effectLst/>
                <a:latin typeface="+mn-lt"/>
                <a:ea typeface="+mn-ea"/>
                <a:cs typeface="+mn-cs"/>
              </a:rPr>
              <a:t>return</a:t>
            </a:r>
            <a:r>
              <a:rPr lang="en-US" sz="1200" kern="1200" dirty="0">
                <a:solidFill>
                  <a:schemeClr val="tx1"/>
                </a:solidFill>
                <a:effectLst/>
                <a:latin typeface="+mn-lt"/>
                <a:ea typeface="+mn-ea"/>
                <a:cs typeface="+mn-cs"/>
              </a:rPr>
              <a:t> statement. You should delete the </a:t>
            </a:r>
            <a:r>
              <a:rPr lang="en-US" sz="1200" b="1" kern="1200" dirty="0">
                <a:solidFill>
                  <a:schemeClr val="tx1"/>
                </a:solidFill>
                <a:effectLst/>
                <a:latin typeface="+mn-lt"/>
                <a:ea typeface="+mn-ea"/>
                <a:cs typeface="+mn-cs"/>
              </a:rPr>
              <a:t>from </a:t>
            </a:r>
            <a:r>
              <a:rPr lang="en-US" sz="1200" b="1" kern="1200" dirty="0" err="1">
                <a:solidFill>
                  <a:schemeClr val="tx1"/>
                </a:solidFill>
                <a:effectLst/>
                <a:latin typeface="+mn-lt"/>
                <a:ea typeface="+mn-ea"/>
                <a:cs typeface="+mn-cs"/>
              </a:rPr>
              <a:t>apic_em_functions_sol</a:t>
            </a:r>
            <a:r>
              <a:rPr lang="en-US" sz="1200" b="1" kern="1200" dirty="0">
                <a:solidFill>
                  <a:schemeClr val="tx1"/>
                </a:solidFill>
                <a:effectLst/>
                <a:latin typeface="+mn-lt"/>
                <a:ea typeface="+mn-ea"/>
                <a:cs typeface="+mn-cs"/>
              </a:rPr>
              <a:t> import *</a:t>
            </a:r>
            <a:r>
              <a:rPr lang="en-US" sz="1200" kern="1200" dirty="0">
                <a:solidFill>
                  <a:schemeClr val="tx1"/>
                </a:solidFill>
                <a:effectLst/>
                <a:latin typeface="+mn-lt"/>
                <a:ea typeface="+mn-ea"/>
                <a:cs typeface="+mn-cs"/>
              </a:rPr>
              <a:t> statement. Move the statements that import </a:t>
            </a:r>
            <a:r>
              <a:rPr lang="en-US" sz="1200" b="1" kern="1200" dirty="0">
                <a:solidFill>
                  <a:schemeClr val="tx1"/>
                </a:solidFill>
                <a:effectLst/>
                <a:latin typeface="+mn-lt"/>
                <a:ea typeface="+mn-ea"/>
                <a:cs typeface="+mn-cs"/>
              </a:rPr>
              <a:t>tabulate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sys</a:t>
            </a:r>
            <a:r>
              <a:rPr lang="en-US" sz="1200" kern="1200" dirty="0">
                <a:solidFill>
                  <a:schemeClr val="tx1"/>
                </a:solidFill>
                <a:effectLst/>
                <a:latin typeface="+mn-lt"/>
                <a:ea typeface="+mn-ea"/>
                <a:cs typeface="+mn-cs"/>
              </a:rPr>
              <a:t> to be together with the other important statements in the file.</a:t>
            </a:r>
          </a:p>
          <a:p>
            <a:r>
              <a:rPr lang="en-US" sz="1200" kern="1200" dirty="0">
                <a:solidFill>
                  <a:schemeClr val="tx1"/>
                </a:solidFill>
                <a:effectLst/>
                <a:latin typeface="+mn-lt"/>
                <a:ea typeface="+mn-ea"/>
                <a:cs typeface="+mn-cs"/>
              </a:rPr>
              <a:t>Define the function as </a:t>
            </a:r>
            <a:r>
              <a:rPr lang="en-US" sz="1200" b="1" kern="1200" dirty="0" err="1" smtClean="0">
                <a:solidFill>
                  <a:schemeClr val="tx1"/>
                </a:solidFill>
                <a:effectLst/>
                <a:latin typeface="+mn-lt"/>
                <a:ea typeface="+mn-ea"/>
                <a:cs typeface="+mn-cs"/>
              </a:rPr>
              <a:t>print_hosts</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Save the </a:t>
            </a:r>
            <a:r>
              <a:rPr lang="en-US" sz="1200" b="1" kern="1200" dirty="0">
                <a:solidFill>
                  <a:schemeClr val="tx1"/>
                </a:solidFill>
                <a:effectLst/>
                <a:latin typeface="+mn-lt"/>
                <a:ea typeface="+mn-ea"/>
                <a:cs typeface="+mn-cs"/>
              </a:rPr>
              <a:t>my_apic_em_functions.py</a:t>
            </a:r>
            <a:r>
              <a:rPr lang="en-US" sz="1200" kern="1200" dirty="0">
                <a:solidFill>
                  <a:schemeClr val="tx1"/>
                </a:solidFill>
                <a:effectLst/>
                <a:latin typeface="+mn-lt"/>
                <a:ea typeface="+mn-ea"/>
                <a:cs typeface="+mn-cs"/>
              </a:rPr>
              <a:t> file. Trying running the function as you did in the last lab.</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a:p>
        </p:txBody>
      </p:sp>
    </p:spTree>
    <p:extLst>
      <p:ext uri="{BB962C8B-B14F-4D97-AF65-F5344CB8AC3E}">
        <p14:creationId xmlns:p14="http://schemas.microsoft.com/office/powerpoint/2010/main" val="1789126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The instructions for this are more explicit in the lab document.</a:t>
            </a:r>
          </a:p>
          <a:p>
            <a:r>
              <a:rPr lang="en-US" sz="1200" kern="1200" dirty="0">
                <a:solidFill>
                  <a:schemeClr val="tx1"/>
                </a:solidFill>
                <a:effectLst/>
                <a:latin typeface="+mn-lt"/>
                <a:ea typeface="+mn-ea"/>
                <a:cs typeface="+mn-cs"/>
              </a:rPr>
              <a:t>In this lab, you will reuse the work you did in the previous lab to create and display an inventory of network devices. Save your </a:t>
            </a:r>
            <a:r>
              <a:rPr lang="en-US" sz="1200" b="1" kern="1200" dirty="0" smtClean="0">
                <a:solidFill>
                  <a:schemeClr val="tx1"/>
                </a:solidFill>
                <a:effectLst/>
                <a:latin typeface="+mn-lt"/>
                <a:ea typeface="+mn-ea"/>
                <a:cs typeface="+mn-cs"/>
              </a:rPr>
              <a:t>print_hosts.py</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file as </a:t>
            </a:r>
            <a:r>
              <a:rPr lang="en-US" sz="1200" b="1" kern="1200" dirty="0" smtClean="0">
                <a:solidFill>
                  <a:schemeClr val="tx1"/>
                </a:solidFill>
                <a:effectLst/>
                <a:latin typeface="+mn-lt"/>
                <a:ea typeface="+mn-ea"/>
                <a:cs typeface="+mn-cs"/>
              </a:rPr>
              <a:t>print_devices.py</a:t>
            </a:r>
            <a:r>
              <a:rPr lang="en-US" sz="1200" kern="1200" dirty="0">
                <a:solidFill>
                  <a:schemeClr val="tx1"/>
                </a:solidFill>
                <a:effectLst/>
                <a:latin typeface="+mn-lt"/>
                <a:ea typeface="+mn-ea"/>
                <a:cs typeface="+mn-cs"/>
              </a:rPr>
              <a:t>. Now you can modify the code to make it work with the </a:t>
            </a:r>
            <a:r>
              <a:rPr lang="en-US" sz="1200" b="1" kern="1200" dirty="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network-device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endpoint.</a:t>
            </a:r>
          </a:p>
          <a:p>
            <a:r>
              <a:rPr lang="en-US" sz="1200" kern="1200" dirty="0">
                <a:solidFill>
                  <a:schemeClr val="tx1"/>
                </a:solidFill>
                <a:effectLst/>
                <a:latin typeface="+mn-lt"/>
                <a:ea typeface="+mn-ea"/>
                <a:cs typeface="+mn-cs"/>
              </a:rPr>
              <a:t>You could also run a request in Postman and view the JSON in order to understand its structure.</a:t>
            </a:r>
          </a:p>
          <a:p>
            <a:r>
              <a:rPr lang="en-US" sz="1200" kern="1200" dirty="0">
                <a:solidFill>
                  <a:schemeClr val="tx1"/>
                </a:solidFill>
                <a:effectLst/>
                <a:latin typeface="+mn-lt"/>
                <a:ea typeface="+mn-ea"/>
                <a:cs typeface="+mn-cs"/>
              </a:rPr>
              <a:t>You can access the Swagger page for the </a:t>
            </a:r>
            <a:r>
              <a:rPr lang="en-US" sz="1200" b="1" kern="1200" dirty="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network-device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endpoint and look at the requirements for the request and the format of the response. In this case we want to extract the device type and management IP address for each network device. Look at the response JSON to get the names of these keys.</a:t>
            </a:r>
          </a:p>
          <a:p>
            <a:r>
              <a:rPr lang="en-US" sz="1200" kern="1200" dirty="0">
                <a:solidFill>
                  <a:schemeClr val="tx1"/>
                </a:solidFill>
                <a:effectLst/>
                <a:latin typeface="+mn-lt"/>
                <a:ea typeface="+mn-ea"/>
                <a:cs typeface="+mn-cs"/>
              </a:rPr>
              <a:t>Look through the code, find the statements that are impacted by this new functionality and edit them accordingly.</a:t>
            </a:r>
          </a:p>
          <a:p>
            <a:r>
              <a:rPr lang="en-US" sz="1200" kern="1200" dirty="0">
                <a:solidFill>
                  <a:schemeClr val="tx1"/>
                </a:solidFill>
                <a:effectLst/>
                <a:latin typeface="+mn-lt"/>
                <a:ea typeface="+mn-ea"/>
                <a:cs typeface="+mn-cs"/>
              </a:rPr>
              <a:t>Save and run your file. Copy the code to the functions file and define the function as </a:t>
            </a:r>
            <a:r>
              <a:rPr lang="en-US" sz="1200" b="1" kern="1200" dirty="0" err="1" smtClean="0">
                <a:solidFill>
                  <a:schemeClr val="tx1"/>
                </a:solidFill>
                <a:effectLst/>
                <a:latin typeface="+mn-lt"/>
                <a:ea typeface="+mn-ea"/>
                <a:cs typeface="+mn-cs"/>
              </a:rPr>
              <a:t>print_devices</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You have now completed the three functions that you will reuse in the next lab.</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a:p>
        </p:txBody>
      </p:sp>
    </p:spTree>
    <p:extLst>
      <p:ext uri="{BB962C8B-B14F-4D97-AF65-F5344CB8AC3E}">
        <p14:creationId xmlns:p14="http://schemas.microsoft.com/office/powerpoint/2010/main" val="60721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formerly known as the Cisco Developer's Network, is a place for developers to test out software with actual Cisco networks and devices that are programmable.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offers numerous sandboxed virtual environments that are either open or </a:t>
            </a:r>
            <a:r>
              <a:rPr lang="en-US" sz="1200" kern="1200" dirty="0" err="1">
                <a:solidFill>
                  <a:schemeClr val="tx1"/>
                </a:solidFill>
                <a:effectLst/>
                <a:latin typeface="+mn-lt"/>
                <a:ea typeface="+mn-ea"/>
                <a:cs typeface="+mn-cs"/>
              </a:rPr>
              <a:t>reservable</a:t>
            </a:r>
            <a:r>
              <a:rPr lang="en-US" sz="1200" kern="1200" dirty="0">
                <a:solidFill>
                  <a:schemeClr val="tx1"/>
                </a:solidFill>
                <a:effectLst/>
                <a:latin typeface="+mn-lt"/>
                <a:ea typeface="+mn-ea"/>
                <a:cs typeface="+mn-cs"/>
              </a:rPr>
              <a:t> by registered users. In addition,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offers many learning tracks and hours of courses designed for networking professionals who are learning network programmability. The Networking Academy Program is working with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to bring learners and developers together in a powerful ecosystem.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access is free.</a:t>
            </a:r>
          </a:p>
          <a:p>
            <a:r>
              <a:rPr lang="en-US" sz="1200" kern="1200" dirty="0">
                <a:solidFill>
                  <a:schemeClr val="tx1"/>
                </a:solidFill>
                <a:effectLst/>
                <a:latin typeface="+mn-lt"/>
                <a:ea typeface="+mn-ea"/>
                <a:cs typeface="+mn-cs"/>
              </a:rPr>
              <a:t>Please visit DevNet and </a:t>
            </a:r>
            <a:r>
              <a:rPr lang="en-US" sz="1200" kern="1200" dirty="0" smtClean="0">
                <a:solidFill>
                  <a:schemeClr val="tx1"/>
                </a:solidFill>
                <a:effectLst/>
                <a:latin typeface="+mn-lt"/>
                <a:ea typeface="+mn-ea"/>
                <a:cs typeface="+mn-cs"/>
              </a:rPr>
              <a:t>login </a:t>
            </a:r>
            <a:r>
              <a:rPr lang="en-US" sz="1200" kern="1200" dirty="0">
                <a:solidFill>
                  <a:schemeClr val="tx1"/>
                </a:solidFill>
                <a:effectLst/>
                <a:latin typeface="+mn-lt"/>
                <a:ea typeface="+mn-ea"/>
                <a:cs typeface="+mn-cs"/>
              </a:rPr>
              <a:t>as a </a:t>
            </a:r>
            <a:r>
              <a:rPr lang="en-US" sz="1200" kern="1200" dirty="0" smtClean="0">
                <a:solidFill>
                  <a:schemeClr val="tx1"/>
                </a:solidFill>
                <a:effectLst/>
                <a:latin typeface="+mn-lt"/>
                <a:ea typeface="+mn-ea"/>
                <a:cs typeface="+mn-cs"/>
              </a:rPr>
              <a:t>NetAcad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user </a:t>
            </a:r>
            <a:r>
              <a:rPr lang="en-US" sz="1200" kern="1200" dirty="0">
                <a:solidFill>
                  <a:schemeClr val="tx1"/>
                </a:solidFill>
                <a:effectLst/>
                <a:latin typeface="+mn-lt"/>
                <a:ea typeface="+mn-ea"/>
                <a:cs typeface="+mn-cs"/>
              </a:rPr>
              <a:t>so that you can explore what DevNet has to offer you as Networking Academy instructor.</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4848D17-937D-42F4-A98C-71D046448523}" type="slidenum">
              <a:rPr lang="en-US" altLang="en-US">
                <a:solidFill>
                  <a:srgbClr val="000000"/>
                </a:solidFill>
                <a:latin typeface="Calibri" panose="020F0502020204030204" pitchFamily="34" charset="0"/>
              </a:rPr>
              <a:pPr/>
              <a:t>9</a:t>
            </a:fld>
            <a:endParaRPr lang="en-US" altLang="en-US">
              <a:solidFill>
                <a:srgbClr val="000000"/>
              </a:solidFill>
              <a:latin typeface="Calibri" panose="020F0502020204030204" pitchFamily="34" charset="0"/>
            </a:endParaRPr>
          </a:p>
        </p:txBody>
      </p:sp>
      <p:sp>
        <p:nvSpPr>
          <p:cNvPr id="75781" name="Date Placeholder 7"/>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B5582C9-5CBD-439B-89F8-15FAC951813B}" type="datetime1">
              <a:rPr lang="en-US" altLang="en-US">
                <a:latin typeface="Calibri" panose="020F0502020204030204" pitchFamily="34" charset="0"/>
              </a:rPr>
              <a:pPr/>
              <a:t>1/13/2018</a:t>
            </a:fld>
            <a:endParaRPr lang="en-US" altLang="en-US">
              <a:latin typeface="Calibri" panose="020F0502020204030204" pitchFamily="34" charset="0"/>
            </a:endParaRPr>
          </a:p>
        </p:txBody>
      </p:sp>
      <p:sp>
        <p:nvSpPr>
          <p:cNvPr id="75782" name="Header Placeholder 8"/>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rPr>
              <a:t>Cisco Live 2016</a:t>
            </a:r>
          </a:p>
        </p:txBody>
      </p:sp>
    </p:spTree>
    <p:extLst>
      <p:ext uri="{BB962C8B-B14F-4D97-AF65-F5344CB8AC3E}">
        <p14:creationId xmlns:p14="http://schemas.microsoft.com/office/powerpoint/2010/main" val="3948993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APIC-EM includes a robust Path Trace application that is accessible through the API. The Path Trace API lets you discover a detailed path between two endpoints. In that sense, it is similar to a traditional traceroute but Path Trace includes much more details such as L2 devices (Access Points, Switches, etc.), L3 devices (Routers, Firewalls), Wireless controllers, etc. Moreover, Path Trace provides also detailed information about the devices on the path – the inbound and outbound interfaces that the packets are going through, whether ACLs or </a:t>
            </a:r>
            <a:r>
              <a:rPr lang="en-US" sz="1200" kern="1200" dirty="0" err="1" smtClean="0">
                <a:solidFill>
                  <a:schemeClr val="tx1"/>
                </a:solidFill>
                <a:effectLst/>
                <a:latin typeface="+mn-lt"/>
                <a:ea typeface="+mn-ea"/>
                <a:cs typeface="+mn-cs"/>
              </a:rPr>
              <a:t>QoS</a:t>
            </a:r>
            <a:r>
              <a:rPr lang="en-US" sz="1200" kern="1200" dirty="0" smtClean="0">
                <a:solidFill>
                  <a:schemeClr val="tx1"/>
                </a:solidFill>
                <a:effectLst/>
                <a:latin typeface="+mn-lt"/>
                <a:ea typeface="+mn-ea"/>
                <a:cs typeface="+mn-cs"/>
              </a:rPr>
              <a:t> policies are being applied, utilization of the device (CPU, Memory), interface statistics, etc.</a:t>
            </a:r>
          </a:p>
          <a:p>
            <a:r>
              <a:rPr lang="en-US" sz="1200" kern="1200" dirty="0" smtClean="0">
                <a:solidFill>
                  <a:schemeClr val="tx1"/>
                </a:solidFill>
                <a:effectLst/>
                <a:latin typeface="+mn-lt"/>
                <a:ea typeface="+mn-ea"/>
                <a:cs typeface="+mn-cs"/>
              </a:rPr>
              <a:t>If we want to discover the same level of details for a</a:t>
            </a:r>
            <a:r>
              <a:rPr lang="en-US" sz="1200" kern="1200" baseline="0" dirty="0" smtClean="0">
                <a:solidFill>
                  <a:schemeClr val="tx1"/>
                </a:solidFill>
                <a:effectLst/>
                <a:latin typeface="+mn-lt"/>
                <a:ea typeface="+mn-ea"/>
                <a:cs typeface="+mn-cs"/>
              </a:rPr>
              <a:t> packet path using the traditional network management approach (i.e. </a:t>
            </a:r>
            <a:r>
              <a:rPr lang="en-US" sz="1200" kern="1200" baseline="0" dirty="0" err="1" smtClean="0">
                <a:solidFill>
                  <a:schemeClr val="tx1"/>
                </a:solidFill>
                <a:effectLst/>
                <a:latin typeface="+mn-lt"/>
                <a:ea typeface="+mn-ea"/>
                <a:cs typeface="+mn-cs"/>
              </a:rPr>
              <a:t>ssh</a:t>
            </a:r>
            <a:r>
              <a:rPr lang="en-US" sz="1200" kern="1200" baseline="0" dirty="0" smtClean="0">
                <a:solidFill>
                  <a:schemeClr val="tx1"/>
                </a:solidFill>
                <a:effectLst/>
                <a:latin typeface="+mn-lt"/>
                <a:ea typeface="+mn-ea"/>
                <a:cs typeface="+mn-cs"/>
              </a:rPr>
              <a:t>, telnet), we will end up </a:t>
            </a:r>
            <a:r>
              <a:rPr lang="en-US" sz="1200" kern="1200" baseline="0" dirty="0" err="1" smtClean="0">
                <a:solidFill>
                  <a:schemeClr val="tx1"/>
                </a:solidFill>
                <a:effectLst/>
                <a:latin typeface="+mn-lt"/>
                <a:ea typeface="+mn-ea"/>
                <a:cs typeface="+mn-cs"/>
              </a:rPr>
              <a:t>ssh-ing</a:t>
            </a:r>
            <a:r>
              <a:rPr lang="en-US" sz="1200" kern="1200" baseline="0" dirty="0" smtClean="0">
                <a:solidFill>
                  <a:schemeClr val="tx1"/>
                </a:solidFill>
                <a:effectLst/>
                <a:latin typeface="+mn-lt"/>
                <a:ea typeface="+mn-ea"/>
                <a:cs typeface="+mn-cs"/>
              </a:rPr>
              <a:t> to multiple devices, typing multiple times “show </a:t>
            </a:r>
            <a:r>
              <a:rPr lang="en-US" sz="1200" kern="1200" baseline="0" dirty="0" err="1" smtClean="0">
                <a:solidFill>
                  <a:schemeClr val="tx1"/>
                </a:solidFill>
                <a:effectLst/>
                <a:latin typeface="+mn-lt"/>
                <a:ea typeface="+mn-ea"/>
                <a:cs typeface="+mn-cs"/>
              </a:rPr>
              <a:t>ip</a:t>
            </a:r>
            <a:r>
              <a:rPr lang="en-US" sz="1200" kern="1200" baseline="0" dirty="0" smtClean="0">
                <a:solidFill>
                  <a:schemeClr val="tx1"/>
                </a:solidFill>
                <a:effectLst/>
                <a:latin typeface="+mn-lt"/>
                <a:ea typeface="+mn-ea"/>
                <a:cs typeface="+mn-cs"/>
              </a:rPr>
              <a:t> route”, “show </a:t>
            </a:r>
            <a:r>
              <a:rPr lang="en-US" sz="1200" kern="1200" baseline="0" dirty="0" err="1" smtClean="0">
                <a:solidFill>
                  <a:schemeClr val="tx1"/>
                </a:solidFill>
                <a:effectLst/>
                <a:latin typeface="+mn-lt"/>
                <a:ea typeface="+mn-ea"/>
                <a:cs typeface="+mn-cs"/>
              </a:rPr>
              <a:t>ip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arp</a:t>
            </a:r>
            <a:r>
              <a:rPr lang="en-US" sz="1200" kern="1200" baseline="0" dirty="0" smtClean="0">
                <a:solidFill>
                  <a:schemeClr val="tx1"/>
                </a:solidFill>
                <a:effectLst/>
                <a:latin typeface="+mn-lt"/>
                <a:ea typeface="+mn-ea"/>
                <a:cs typeface="+mn-cs"/>
              </a:rPr>
              <a:t>”, “show mac-address table”, “show access-list”, etc.</a:t>
            </a:r>
          </a:p>
          <a:p>
            <a:r>
              <a:rPr lang="en-US" sz="1200" kern="1200" baseline="0" dirty="0" smtClean="0">
                <a:solidFill>
                  <a:schemeClr val="tx1"/>
                </a:solidFill>
                <a:effectLst/>
                <a:latin typeface="+mn-lt"/>
                <a:ea typeface="+mn-ea"/>
                <a:cs typeface="+mn-cs"/>
              </a:rPr>
              <a:t>Using the APIC-EM Path Trace application, it is a simple call using the API or several clicks on the APIC-EM Web GUI.</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a:p>
        </p:txBody>
      </p:sp>
    </p:spTree>
    <p:extLst>
      <p:ext uri="{BB962C8B-B14F-4D97-AF65-F5344CB8AC3E}">
        <p14:creationId xmlns:p14="http://schemas.microsoft.com/office/powerpoint/2010/main" val="1401992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an example of Path Trace discovery using the APIC-EM Web GUI.</a:t>
            </a:r>
          </a:p>
          <a:p>
            <a:r>
              <a:rPr lang="en-US" sz="1200" kern="1200" dirty="0" smtClean="0">
                <a:solidFill>
                  <a:schemeClr val="tx1"/>
                </a:solidFill>
                <a:effectLst/>
                <a:latin typeface="+mn-lt"/>
                <a:ea typeface="+mn-ea"/>
                <a:cs typeface="+mn-cs"/>
              </a:rPr>
              <a:t>While the Web GUI might be sufficient for some use-cases, with the power of programmability using the APIC-EM APIs for the Path Trace application, one can create simple scripts that can be easily executed and integrated for example with a network helpdesk application. Imagine a corporate user raising an issue ticket that he cannot reach from</a:t>
            </a:r>
            <a:r>
              <a:rPr lang="en-US" sz="1200" kern="1200" baseline="0" dirty="0" smtClean="0">
                <a:solidFill>
                  <a:schemeClr val="tx1"/>
                </a:solidFill>
                <a:effectLst/>
                <a:latin typeface="+mn-lt"/>
                <a:ea typeface="+mn-ea"/>
                <a:cs typeface="+mn-cs"/>
              </a:rPr>
              <a:t> his computer</a:t>
            </a:r>
            <a:r>
              <a:rPr lang="en-US" sz="1200" kern="1200" dirty="0" smtClean="0">
                <a:solidFill>
                  <a:schemeClr val="tx1"/>
                </a:solidFill>
                <a:effectLst/>
                <a:latin typeface="+mn-lt"/>
                <a:ea typeface="+mn-ea"/>
                <a:cs typeface="+mn-cs"/>
              </a:rPr>
              <a:t> the file server. Once a ticket has been created, a simple script can automatically run a Path Trace session and send the detailed network path results to the network administrator to help and ease the troubleshooting process.</a:t>
            </a:r>
            <a:r>
              <a:rPr lang="en-US" sz="1200" kern="1200" baseline="0" dirty="0" smtClean="0">
                <a:solidFill>
                  <a:schemeClr val="tx1"/>
                </a:solidFill>
                <a:effectLst/>
                <a:latin typeface="+mn-lt"/>
                <a:ea typeface="+mn-ea"/>
                <a:cs typeface="+mn-cs"/>
              </a:rPr>
              <a:t> To build such script, let’s see on the next slide how to use the API interface for the Path Trace application.</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a:p>
        </p:txBody>
      </p:sp>
    </p:spTree>
    <p:extLst>
      <p:ext uri="{BB962C8B-B14F-4D97-AF65-F5344CB8AC3E}">
        <p14:creationId xmlns:p14="http://schemas.microsoft.com/office/powerpoint/2010/main" val="1797059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APIC-EM Path Trace API interface is documented in the API docs using Swagger.</a:t>
            </a:r>
          </a:p>
          <a:p>
            <a:r>
              <a:rPr lang="en-US" sz="1200" kern="1200" dirty="0" smtClean="0">
                <a:solidFill>
                  <a:schemeClr val="tx1"/>
                </a:solidFill>
                <a:effectLst/>
                <a:latin typeface="+mn-lt"/>
                <a:ea typeface="+mn-ea"/>
                <a:cs typeface="+mn-cs"/>
              </a:rPr>
              <a:t>Here is a just quick overview of the API structure for Path Trace:</a:t>
            </a:r>
          </a:p>
          <a:p>
            <a:r>
              <a:rPr lang="en-US" sz="1200" kern="1200" dirty="0" smtClean="0">
                <a:solidFill>
                  <a:schemeClr val="tx1"/>
                </a:solidFill>
                <a:effectLst/>
                <a:latin typeface="+mn-lt"/>
                <a:ea typeface="+mn-ea"/>
                <a:cs typeface="+mn-cs"/>
              </a:rPr>
              <a:t> First, a Path Trace session is created using an API call that in its body included the source and destination IP address for the session.</a:t>
            </a:r>
          </a:p>
          <a:p>
            <a:r>
              <a:rPr lang="en-US" sz="1200" kern="1200" dirty="0" smtClean="0">
                <a:solidFill>
                  <a:schemeClr val="tx1"/>
                </a:solidFill>
                <a:effectLst/>
                <a:latin typeface="+mn-lt"/>
                <a:ea typeface="+mn-ea"/>
                <a:cs typeface="+mn-cs"/>
              </a:rPr>
              <a:t> Second, the API interface returns the ID of the session that was created. Now the APIC-EM is working on discovering the details path between the specified source and destination IP addresses. </a:t>
            </a:r>
          </a:p>
          <a:p>
            <a:r>
              <a:rPr lang="en-US" sz="1200" kern="1200" dirty="0" smtClean="0">
                <a:solidFill>
                  <a:schemeClr val="tx1"/>
                </a:solidFill>
                <a:effectLst/>
                <a:latin typeface="+mn-lt"/>
                <a:ea typeface="+mn-ea"/>
                <a:cs typeface="+mn-cs"/>
              </a:rPr>
              <a:t> In a third step, we can check in a loop if the Path Trace session with the specified ID is still in progress or has completed.</a:t>
            </a:r>
          </a:p>
          <a:p>
            <a:r>
              <a:rPr lang="en-US" sz="1200" kern="1200" dirty="0" smtClean="0">
                <a:solidFill>
                  <a:schemeClr val="tx1"/>
                </a:solidFill>
                <a:effectLst/>
                <a:latin typeface="+mn-lt"/>
                <a:ea typeface="+mn-ea"/>
                <a:cs typeface="+mn-cs"/>
              </a:rPr>
              <a:t> In the last step, the Path Trace session has completed, we retrieve the JSON formatted detailed Path Trace results and process the data. In the results we can identify the network devices between the specified source and destination IP addresses, the ingress and egress interfaces, routing protocols, etc.</a:t>
            </a:r>
          </a:p>
          <a:p>
            <a:r>
              <a:rPr lang="en-US" sz="1200" kern="1200" dirty="0" smtClean="0">
                <a:solidFill>
                  <a:schemeClr val="tx1"/>
                </a:solidFill>
                <a:effectLst/>
                <a:latin typeface="+mn-lt"/>
                <a:ea typeface="+mn-ea"/>
                <a:cs typeface="+mn-cs"/>
              </a:rPr>
              <a:t>Going back to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story, having all these information already in place when a helpdesk agent opens the ticket can simplify and easy the troubleshooting work and shorten the ticket resolution time.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a:p>
        </p:txBody>
      </p:sp>
    </p:spTree>
    <p:extLst>
      <p:ext uri="{BB962C8B-B14F-4D97-AF65-F5344CB8AC3E}">
        <p14:creationId xmlns:p14="http://schemas.microsoft.com/office/powerpoint/2010/main" val="426413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Depending on the skill level of the participants and the amount of available time, you can do this lab as a walkthrough, or as independent individual, pair, or group work. It may also be necessary to encourage the participants to do this as homework to be done outside of class, after the workshop has been completed. This presents a good opportunity for collaboration between participants, and this should be encouraged.</a:t>
            </a:r>
          </a:p>
          <a:p>
            <a:r>
              <a:rPr lang="en-US" sz="1200" kern="1200" dirty="0">
                <a:solidFill>
                  <a:schemeClr val="tx1"/>
                </a:solidFill>
                <a:effectLst/>
                <a:latin typeface="+mn-lt"/>
                <a:ea typeface="+mn-ea"/>
                <a:cs typeface="+mn-cs"/>
              </a:rPr>
              <a:t>In this lab, you will work to complete a program file that has been partially completed. You will supply the missing code as directed by the instructions document. You are encouraged to consult work you have done already, look at the solution files if you are stuck, and to work together. The objective of this part of the workshop is for you learn more about writing Python code, the APIC-EM API, and the process of developing code. You are not expected to become software developers!</a:t>
            </a:r>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a:p>
        </p:txBody>
      </p:sp>
    </p:spTree>
    <p:extLst>
      <p:ext uri="{BB962C8B-B14F-4D97-AF65-F5344CB8AC3E}">
        <p14:creationId xmlns:p14="http://schemas.microsoft.com/office/powerpoint/2010/main" val="981860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Open the </a:t>
            </a:r>
            <a:r>
              <a:rPr lang="en-US" sz="1200" b="1" kern="1200" dirty="0">
                <a:solidFill>
                  <a:schemeClr val="tx1"/>
                </a:solidFill>
                <a:effectLst/>
                <a:latin typeface="+mn-lt"/>
                <a:ea typeface="+mn-ea"/>
                <a:cs typeface="+mn-cs"/>
              </a:rPr>
              <a:t>04_path_trace.py</a:t>
            </a:r>
            <a:r>
              <a:rPr lang="en-US" sz="1200" kern="1200" dirty="0">
                <a:solidFill>
                  <a:schemeClr val="tx1"/>
                </a:solidFill>
                <a:effectLst/>
                <a:latin typeface="+mn-lt"/>
                <a:ea typeface="+mn-ea"/>
                <a:cs typeface="+mn-cs"/>
              </a:rPr>
              <a:t> work file in IDLE.</a:t>
            </a:r>
          </a:p>
          <a:p>
            <a:r>
              <a:rPr lang="en-US" sz="1200" kern="1200" dirty="0">
                <a:solidFill>
                  <a:schemeClr val="tx1"/>
                </a:solidFill>
                <a:effectLst/>
                <a:latin typeface="+mn-lt"/>
                <a:ea typeface="+mn-ea"/>
                <a:cs typeface="+mn-cs"/>
              </a:rPr>
              <a:t>The code has been divided into six functional sections. The lab directs you to complete sections of the code. The areas to be completed are indicated by a series of plus signs and the phrase "Add Values". Comments in the code and in the lab document provide further instructions.</a:t>
            </a:r>
          </a:p>
          <a:p>
            <a:r>
              <a:rPr lang="en-US" sz="1200" kern="1200" dirty="0">
                <a:solidFill>
                  <a:schemeClr val="tx1"/>
                </a:solidFill>
                <a:effectLst/>
                <a:latin typeface="+mn-lt"/>
                <a:ea typeface="+mn-ea"/>
                <a:cs typeface="+mn-cs"/>
              </a:rPr>
              <a:t>You are working on the application that was demonstrated earlier. The application may use some code that you may not fully understand at your current skill level. Do not be concerned by this. Instead, focus on the tasks that are given to you. These tasks should be within your level of skill. If they are not, then feel free to asks others or look at the solution code. You can learn that way as well.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a:p>
        </p:txBody>
      </p:sp>
    </p:spTree>
    <p:extLst>
      <p:ext uri="{BB962C8B-B14F-4D97-AF65-F5344CB8AC3E}">
        <p14:creationId xmlns:p14="http://schemas.microsoft.com/office/powerpoint/2010/main" val="453336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you will be completing the code section by section, you can't run your actual working code file because it will crash due to the incomplete code in sections that you have not yet completed. However, the individual sections were designed to be run when completed, as long as the previous section was run without errors.</a:t>
            </a:r>
          </a:p>
          <a:p>
            <a:r>
              <a:rPr lang="en-US" sz="1200" kern="1200" dirty="0">
                <a:solidFill>
                  <a:schemeClr val="tx1"/>
                </a:solidFill>
                <a:effectLst/>
                <a:latin typeface="+mn-lt"/>
                <a:ea typeface="+mn-ea"/>
                <a:cs typeface="+mn-cs"/>
              </a:rPr>
              <a:t>You can test your completed code by creating a new Python file to hold the code that has been completed so far. As you complete sections of code, copy and paste them to this new file and then try to run the file. Debug from there. Some sections of code will not output anything. If no error messages display when the code is run, it can be assumed to be running properly.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a:p>
        </p:txBody>
      </p:sp>
    </p:spTree>
    <p:extLst>
      <p:ext uri="{BB962C8B-B14F-4D97-AF65-F5344CB8AC3E}">
        <p14:creationId xmlns:p14="http://schemas.microsoft.com/office/powerpoint/2010/main" val="339420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It may not be necessary to go over the code on this slide or other slides in depth. It is possible that students are comfortable with the challenge. You may want to provide other groups with more guidance and allow them time to address each section of code and then come back to handle questions or demonstrate solutions. This set of slides is structure by code section, not by lab step. Each step in the lab is referenced to the correct code section.</a:t>
            </a:r>
          </a:p>
          <a:p>
            <a:r>
              <a:rPr lang="en-US" sz="1200" kern="1200" dirty="0">
                <a:solidFill>
                  <a:schemeClr val="tx1"/>
                </a:solidFill>
                <a:effectLst/>
                <a:latin typeface="+mn-lt"/>
                <a:ea typeface="+mn-ea"/>
                <a:cs typeface="+mn-cs"/>
              </a:rPr>
              <a:t>Locate Section 1 of the code work file. Locate the parts of section one that require completion. The rectangles shown in the slides are placeholders that indicate where you should add code. The </a:t>
            </a:r>
            <a:r>
              <a:rPr lang="en-US" sz="1200" kern="1200" dirty="0" err="1">
                <a:solidFill>
                  <a:schemeClr val="tx1"/>
                </a:solidFill>
                <a:effectLst/>
                <a:latin typeface="+mn-lt"/>
                <a:ea typeface="+mn-ea"/>
                <a:cs typeface="+mn-cs"/>
              </a:rPr>
              <a:t>placehlder</a:t>
            </a:r>
            <a:r>
              <a:rPr lang="en-US" sz="1200" kern="1200" dirty="0">
                <a:solidFill>
                  <a:schemeClr val="tx1"/>
                </a:solidFill>
                <a:effectLst/>
                <a:latin typeface="+mn-lt"/>
                <a:ea typeface="+mn-ea"/>
                <a:cs typeface="+mn-cs"/>
              </a:rPr>
              <a:t> shapes are not scaled. In other words, the size of the placeholder is not proportionate to the length the code required. </a:t>
            </a:r>
          </a:p>
          <a:p>
            <a:r>
              <a:rPr lang="en-US" sz="1200" kern="1200" dirty="0">
                <a:solidFill>
                  <a:schemeClr val="tx1"/>
                </a:solidFill>
                <a:effectLst/>
                <a:latin typeface="+mn-lt"/>
                <a:ea typeface="+mn-ea"/>
                <a:cs typeface="+mn-cs"/>
              </a:rPr>
              <a:t>In the first code section, you will add code to setup the program environment and build the request components. Much of this reuses past work. Comments in the code indicate what is required in each location.</a:t>
            </a:r>
          </a:p>
          <a:p>
            <a:r>
              <a:rPr lang="en-US" sz="1200" kern="1200" dirty="0">
                <a:solidFill>
                  <a:schemeClr val="tx1"/>
                </a:solidFill>
                <a:effectLst/>
                <a:latin typeface="+mn-lt"/>
                <a:ea typeface="+mn-ea"/>
                <a:cs typeface="+mn-cs"/>
              </a:rPr>
              <a:t>For example, in the first section</a:t>
            </a:r>
          </a:p>
          <a:p>
            <a:pPr marL="228600" lvl="0" indent="-228600">
              <a:buFont typeface="+mj-lt"/>
              <a:buAutoNum type="arabicPeriod"/>
            </a:pPr>
            <a:r>
              <a:rPr lang="en-US" sz="1200" kern="1200" dirty="0">
                <a:solidFill>
                  <a:schemeClr val="tx1"/>
                </a:solidFill>
                <a:effectLst/>
                <a:latin typeface="+mn-lt"/>
                <a:ea typeface="+mn-ea"/>
                <a:cs typeface="+mn-cs"/>
              </a:rPr>
              <a:t>Import functions. The list of functions to import appears in the requirements section above. Follow the way this was done in earlier labs.</a:t>
            </a:r>
          </a:p>
          <a:p>
            <a:pPr marL="228600" lvl="0" indent="-228600">
              <a:buFont typeface="+mj-lt"/>
              <a:buAutoNum type="arabicPeriod"/>
            </a:pPr>
            <a:r>
              <a:rPr lang="en-US" sz="1200" kern="1200" dirty="0">
                <a:solidFill>
                  <a:schemeClr val="tx1"/>
                </a:solidFill>
                <a:effectLst/>
                <a:latin typeface="+mn-lt"/>
                <a:ea typeface="+mn-ea"/>
                <a:cs typeface="+mn-cs"/>
              </a:rPr>
              <a:t>Disable SSL certificate warnings.</a:t>
            </a:r>
          </a:p>
          <a:p>
            <a:pPr marL="228600" lvl="0" indent="-228600">
              <a:buFont typeface="+mj-lt"/>
              <a:buAutoNum type="arabicPeriod"/>
            </a:pPr>
            <a:r>
              <a:rPr lang="en-US" sz="1200" kern="1200" dirty="0">
                <a:solidFill>
                  <a:schemeClr val="tx1"/>
                </a:solidFill>
                <a:effectLst/>
                <a:latin typeface="+mn-lt"/>
                <a:ea typeface="+mn-ea"/>
                <a:cs typeface="+mn-cs"/>
              </a:rPr>
              <a:t>Assign the URI for the flow-analysis endpoint to the </a:t>
            </a:r>
            <a:r>
              <a:rPr lang="en-US" sz="1200" kern="1200" dirty="0" err="1" smtClean="0">
                <a:solidFill>
                  <a:schemeClr val="tx1"/>
                </a:solidFill>
                <a:effectLst/>
                <a:latin typeface="+mn-lt"/>
                <a:ea typeface="+mn-ea"/>
                <a:cs typeface="+mn-cs"/>
              </a:rPr>
              <a:t>api_url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a:t>
            </a:r>
          </a:p>
          <a:p>
            <a:pPr marL="228600" lvl="0" indent="-228600">
              <a:buFont typeface="+mj-lt"/>
              <a:buAutoNum type="arabicPeriod"/>
            </a:pPr>
            <a:r>
              <a:rPr lang="en-US" sz="1200" kern="1200" dirty="0">
                <a:solidFill>
                  <a:schemeClr val="tx1"/>
                </a:solidFill>
                <a:effectLst/>
                <a:latin typeface="+mn-lt"/>
                <a:ea typeface="+mn-ea"/>
                <a:cs typeface="+mn-cs"/>
              </a:rPr>
              <a:t>Create a dictionary to hold the headers and assign to the headers variable.</a:t>
            </a:r>
          </a:p>
          <a:p>
            <a:r>
              <a:rPr lang="en-US" sz="1200" kern="1200" dirty="0">
                <a:solidFill>
                  <a:schemeClr val="tx1"/>
                </a:solidFill>
                <a:effectLst/>
                <a:latin typeface="+mn-lt"/>
                <a:ea typeface="+mn-ea"/>
                <a:cs typeface="+mn-cs"/>
              </a:rPr>
              <a:t>Test your code. If this it is correct, you will see no output.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a:p>
        </p:txBody>
      </p:sp>
    </p:spTree>
    <p:extLst>
      <p:ext uri="{BB962C8B-B14F-4D97-AF65-F5344CB8AC3E}">
        <p14:creationId xmlns:p14="http://schemas.microsoft.com/office/powerpoint/2010/main" val="4293570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enter in endpoints for a path trace, the user needs to know what devices are currently available on the network and what their IP addresses are. This section of code simply calls the </a:t>
            </a:r>
            <a:r>
              <a:rPr lang="en-US" sz="1200" b="1" kern="1200" dirty="0" err="1" smtClean="0">
                <a:solidFill>
                  <a:schemeClr val="tx1"/>
                </a:solidFill>
                <a:effectLst/>
                <a:latin typeface="+mn-lt"/>
                <a:ea typeface="+mn-ea"/>
                <a:cs typeface="+mn-cs"/>
              </a:rPr>
              <a:t>print_hosts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a:t>
            </a:r>
            <a:r>
              <a:rPr lang="en-US" sz="1200" b="1" kern="1200" dirty="0" err="1" smtClean="0">
                <a:solidFill>
                  <a:schemeClr val="tx1"/>
                </a:solidFill>
                <a:effectLst/>
                <a:latin typeface="+mn-lt"/>
                <a:ea typeface="+mn-ea"/>
                <a:cs typeface="+mn-cs"/>
              </a:rPr>
              <a:t>print_devices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functions to print out tables for the user to refer to. The code prints messages that identify what each table is prior to it being displayed.</a:t>
            </a:r>
          </a:p>
          <a:p>
            <a:r>
              <a:rPr lang="en-US" sz="1200" kern="1200" dirty="0">
                <a:solidFill>
                  <a:schemeClr val="tx1"/>
                </a:solidFill>
                <a:effectLst/>
                <a:latin typeface="+mn-lt"/>
                <a:ea typeface="+mn-ea"/>
                <a:cs typeface="+mn-cs"/>
              </a:rPr>
              <a:t>Test your code.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a:p>
        </p:txBody>
      </p:sp>
    </p:spTree>
    <p:extLst>
      <p:ext uri="{BB962C8B-B14F-4D97-AF65-F5344CB8AC3E}">
        <p14:creationId xmlns:p14="http://schemas.microsoft.com/office/powerpoint/2010/main" val="627166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section of code prompts the user to enter source and destination IP addresses for the path trace. You need to supply the code that prompts the user for these addresses. This simply requires using the </a:t>
            </a:r>
            <a:r>
              <a:rPr lang="en-US" sz="1200" b="1" kern="1200" dirty="0">
                <a:solidFill>
                  <a:schemeClr val="tx1"/>
                </a:solidFill>
                <a:effectLst/>
                <a:latin typeface="+mn-lt"/>
                <a:ea typeface="+mn-ea"/>
                <a:cs typeface="+mn-cs"/>
              </a:rPr>
              <a:t>input()</a:t>
            </a:r>
            <a:r>
              <a:rPr lang="en-US" sz="1200" kern="1200" dirty="0">
                <a:solidFill>
                  <a:schemeClr val="tx1"/>
                </a:solidFill>
                <a:effectLst/>
                <a:latin typeface="+mn-lt"/>
                <a:ea typeface="+mn-ea"/>
                <a:cs typeface="+mn-cs"/>
              </a:rPr>
              <a:t> method to prompt the user for the source or destination IP address. The variables to hold the user-supplied address values have been supplied.</a:t>
            </a:r>
          </a:p>
          <a:p>
            <a:r>
              <a:rPr lang="en-US" sz="1200" kern="1200" dirty="0">
                <a:solidFill>
                  <a:schemeClr val="tx1"/>
                </a:solidFill>
                <a:effectLst/>
                <a:latin typeface="+mn-lt"/>
                <a:ea typeface="+mn-ea"/>
                <a:cs typeface="+mn-cs"/>
              </a:rPr>
              <a:t>It is very common to see code use a while loop that runs until a condition has been met. In this case, a loop has been created that will run until the user has supplied values for both IP addresses or has entered Ctrl-C to exit. If the user exits the loop the program will stop and the code will crash. That should be handled better, but the in interest of brevity, the code to do so has been omitted.</a:t>
            </a:r>
          </a:p>
          <a:p>
            <a:r>
              <a:rPr lang="en-US" sz="1200" kern="1200" dirty="0">
                <a:solidFill>
                  <a:schemeClr val="tx1"/>
                </a:solidFill>
                <a:effectLst/>
                <a:latin typeface="+mn-lt"/>
                <a:ea typeface="+mn-ea"/>
                <a:cs typeface="+mn-cs"/>
              </a:rPr>
              <a:t>It has been said that up to 90% of coding involves handling errors that occur as the code runs. This doesn't mean that there are always problems with code. It means that there are always things that can happen in the environment that code interacts with that can cause crashes. This is an excellent example of where errors could occur.</a:t>
            </a:r>
          </a:p>
          <a:p>
            <a:r>
              <a:rPr lang="en-US" sz="1200" kern="1200" dirty="0">
                <a:solidFill>
                  <a:schemeClr val="tx1"/>
                </a:solidFill>
                <a:effectLst/>
                <a:latin typeface="+mn-lt"/>
                <a:ea typeface="+mn-ea"/>
                <a:cs typeface="+mn-cs"/>
              </a:rPr>
              <a:t>For example, we are asking users to supply values. The user could enter many things that could cause the program to crash. A software developer is very aware of this. Code should be created or obtained that can be used to avoid program crashes when user input does not satisfy requirements. </a:t>
            </a:r>
          </a:p>
          <a:p>
            <a:r>
              <a:rPr lang="en-US" sz="1200" kern="1200" dirty="0">
                <a:solidFill>
                  <a:schemeClr val="tx1"/>
                </a:solidFill>
                <a:effectLst/>
                <a:latin typeface="+mn-lt"/>
                <a:ea typeface="+mn-ea"/>
                <a:cs typeface="+mn-cs"/>
              </a:rPr>
              <a:t>After the source and destination IP addresses have been obtained, the </a:t>
            </a:r>
            <a:r>
              <a:rPr lang="en-US" sz="1200" b="1" kern="1200" dirty="0">
                <a:solidFill>
                  <a:schemeClr val="tx1"/>
                </a:solidFill>
                <a:effectLst/>
                <a:latin typeface="+mn-lt"/>
                <a:ea typeface="+mn-ea"/>
                <a:cs typeface="+mn-cs"/>
              </a:rPr>
              <a:t>if</a:t>
            </a:r>
            <a:r>
              <a:rPr lang="en-US" sz="1200" kern="1200" dirty="0">
                <a:solidFill>
                  <a:schemeClr val="tx1"/>
                </a:solidFill>
                <a:effectLst/>
                <a:latin typeface="+mn-lt"/>
                <a:ea typeface="+mn-ea"/>
                <a:cs typeface="+mn-cs"/>
              </a:rPr>
              <a:t> condition in the loop evaluates as true. The addresses values are added to the </a:t>
            </a:r>
            <a:r>
              <a:rPr lang="en-US" sz="1200" b="1" kern="1200" dirty="0" err="1">
                <a:solidFill>
                  <a:schemeClr val="tx1"/>
                </a:solidFill>
                <a:effectLst/>
                <a:latin typeface="+mn-lt"/>
                <a:ea typeface="+mn-ea"/>
                <a:cs typeface="+mn-cs"/>
              </a:rPr>
              <a:t>path_data</a:t>
            </a:r>
            <a:r>
              <a:rPr lang="en-US" sz="1200" kern="1200" dirty="0">
                <a:solidFill>
                  <a:schemeClr val="tx1"/>
                </a:solidFill>
                <a:effectLst/>
                <a:latin typeface="+mn-lt"/>
                <a:ea typeface="+mn-ea"/>
                <a:cs typeface="+mn-cs"/>
              </a:rPr>
              <a:t> dictionary variable, the loop is exited, and subsequent code will execute.</a:t>
            </a:r>
          </a:p>
          <a:p>
            <a:r>
              <a:rPr lang="en-US" sz="1200" kern="1200" dirty="0">
                <a:solidFill>
                  <a:schemeClr val="tx1"/>
                </a:solidFill>
                <a:effectLst/>
                <a:latin typeface="+mn-lt"/>
                <a:ea typeface="+mn-ea"/>
                <a:cs typeface="+mn-cs"/>
              </a:rPr>
              <a:t>Test your code.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a:p>
        </p:txBody>
      </p:sp>
    </p:spTree>
    <p:extLst>
      <p:ext uri="{BB962C8B-B14F-4D97-AF65-F5344CB8AC3E}">
        <p14:creationId xmlns:p14="http://schemas.microsoft.com/office/powerpoint/2010/main" val="292703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code section, the </a:t>
            </a:r>
            <a:r>
              <a:rPr lang="en-US" sz="1200" b="1" kern="1200" dirty="0" err="1">
                <a:solidFill>
                  <a:schemeClr val="tx1"/>
                </a:solidFill>
                <a:effectLst/>
                <a:latin typeface="+mn-lt"/>
                <a:ea typeface="+mn-ea"/>
                <a:cs typeface="+mn-cs"/>
              </a:rPr>
              <a:t>path_data</a:t>
            </a:r>
            <a:r>
              <a:rPr lang="en-US" sz="1200" kern="1200" dirty="0">
                <a:solidFill>
                  <a:schemeClr val="tx1"/>
                </a:solidFill>
                <a:effectLst/>
                <a:latin typeface="+mn-lt"/>
                <a:ea typeface="+mn-ea"/>
                <a:cs typeface="+mn-cs"/>
              </a:rPr>
              <a:t> dictionary will be converted to JSON and the request will be made using the requests POST method. The POST method takes the URL, body, and headers variables as arguments much the same as the </a:t>
            </a:r>
            <a:r>
              <a:rPr lang="en-US" sz="1200" b="1" kern="1200" dirty="0" err="1">
                <a:solidFill>
                  <a:schemeClr val="tx1"/>
                </a:solidFill>
                <a:effectLst/>
                <a:latin typeface="+mn-lt"/>
                <a:ea typeface="+mn-ea"/>
                <a:cs typeface="+mn-cs"/>
              </a:rPr>
              <a:t>get_ticket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code.</a:t>
            </a:r>
          </a:p>
          <a:p>
            <a:r>
              <a:rPr lang="en-US" sz="1200" kern="1200" dirty="0">
                <a:solidFill>
                  <a:schemeClr val="tx1"/>
                </a:solidFill>
                <a:effectLst/>
                <a:latin typeface="+mn-lt"/>
                <a:ea typeface="+mn-ea"/>
                <a:cs typeface="+mn-cs"/>
              </a:rPr>
              <a:t>The path trace is requested in this code. The return is not the results of the path trace. Instead a value called the </a:t>
            </a:r>
            <a:r>
              <a:rPr lang="en-US" sz="1200" b="1" kern="1200" dirty="0" err="1">
                <a:solidFill>
                  <a:schemeClr val="tx1"/>
                </a:solidFill>
                <a:effectLst/>
                <a:latin typeface="+mn-lt"/>
                <a:ea typeface="+mn-ea"/>
                <a:cs typeface="+mn-cs"/>
              </a:rPr>
              <a:t>flowAnalysisId</a:t>
            </a:r>
            <a:r>
              <a:rPr lang="en-US" sz="1200" kern="1200" dirty="0">
                <a:solidFill>
                  <a:schemeClr val="tx1"/>
                </a:solidFill>
                <a:effectLst/>
                <a:latin typeface="+mn-lt"/>
                <a:ea typeface="+mn-ea"/>
                <a:cs typeface="+mn-cs"/>
              </a:rPr>
              <a:t> is returned. Path traces can take time to complete. In addition, more than one path trace can be in progress at one time. This code only posts the request. We will need to request the return of the results later in the code.</a:t>
            </a:r>
          </a:p>
          <a:p>
            <a:r>
              <a:rPr lang="en-US" sz="1200" kern="1200" dirty="0">
                <a:solidFill>
                  <a:schemeClr val="tx1"/>
                </a:solidFill>
                <a:effectLst/>
                <a:latin typeface="+mn-lt"/>
                <a:ea typeface="+mn-ea"/>
                <a:cs typeface="+mn-cs"/>
              </a:rPr>
              <a:t>Test your code.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73</a:t>
            </a:fld>
            <a:endParaRPr lang="en-US"/>
          </a:p>
        </p:txBody>
      </p:sp>
    </p:spTree>
    <p:extLst>
      <p:ext uri="{BB962C8B-B14F-4D97-AF65-F5344CB8AC3E}">
        <p14:creationId xmlns:p14="http://schemas.microsoft.com/office/powerpoint/2010/main" val="661891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networking devices that we are most familiar with, we really don't understand there to be a difference between what is known as the control plane and data plane of the device. We tend to think of a router or switch as a single device. We do recognize that a management plane exists, however. For example, we tell students that switches are Layer 2 devices, however we then proceed to tell them to assign them with IP addresses! That is because the management plane is separate from the role of the device in the network.</a:t>
            </a:r>
          </a:p>
          <a:p>
            <a:r>
              <a:rPr lang="en-US" sz="1200" kern="1200" dirty="0">
                <a:solidFill>
                  <a:schemeClr val="tx1"/>
                </a:solidFill>
                <a:effectLst/>
                <a:latin typeface="+mn-lt"/>
                <a:ea typeface="+mn-ea"/>
                <a:cs typeface="+mn-cs"/>
              </a:rPr>
              <a:t>Now however, we are seeing not only management, but also the actual "smarts" of a network device as separate from the traffic forwarding processes of the device. This separation allows centralization information that devices uses to make forwarding decisions and perform other functions.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a:p>
        </p:txBody>
      </p:sp>
    </p:spTree>
    <p:extLst>
      <p:ext uri="{BB962C8B-B14F-4D97-AF65-F5344CB8AC3E}">
        <p14:creationId xmlns:p14="http://schemas.microsoft.com/office/powerpoint/2010/main" val="2429132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Swagger page for the Flow Analysis endpoint you will see that we can construct and endpoint that appends to flow analysis ID to the flow analysis URI. In this code, construct a string that concatenates the </a:t>
            </a:r>
            <a:r>
              <a:rPr lang="en-US" sz="1200" kern="1200" dirty="0" err="1">
                <a:solidFill>
                  <a:schemeClr val="tx1"/>
                </a:solidFill>
                <a:effectLst/>
                <a:latin typeface="+mn-lt"/>
                <a:ea typeface="+mn-ea"/>
                <a:cs typeface="+mn-cs"/>
              </a:rPr>
              <a:t>flowAnalysisId</a:t>
            </a:r>
            <a:r>
              <a:rPr lang="en-US" sz="1200" kern="1200" dirty="0">
                <a:solidFill>
                  <a:schemeClr val="tx1"/>
                </a:solidFill>
                <a:effectLst/>
                <a:latin typeface="+mn-lt"/>
                <a:ea typeface="+mn-ea"/>
                <a:cs typeface="+mn-cs"/>
              </a:rPr>
              <a:t> with the flow analysis endpoint URI. Assign the string to the </a:t>
            </a:r>
            <a:r>
              <a:rPr lang="en-US" sz="1200" b="1" kern="1200" dirty="0" err="1">
                <a:solidFill>
                  <a:schemeClr val="tx1"/>
                </a:solidFill>
                <a:effectLst/>
                <a:latin typeface="+mn-lt"/>
                <a:ea typeface="+mn-ea"/>
                <a:cs typeface="+mn-cs"/>
              </a:rPr>
              <a:t>check_url</a:t>
            </a:r>
            <a:r>
              <a:rPr lang="en-US" sz="1200" kern="1200" dirty="0">
                <a:solidFill>
                  <a:schemeClr val="tx1"/>
                </a:solidFill>
                <a:effectLst/>
                <a:latin typeface="+mn-lt"/>
                <a:ea typeface="+mn-ea"/>
                <a:cs typeface="+mn-cs"/>
              </a:rPr>
              <a:t> variable. This variable will be used to get the status of the path trace and request the results.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a:p>
        </p:txBody>
      </p:sp>
    </p:spTree>
    <p:extLst>
      <p:ext uri="{BB962C8B-B14F-4D97-AF65-F5344CB8AC3E}">
        <p14:creationId xmlns:p14="http://schemas.microsoft.com/office/powerpoint/2010/main" val="17905360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the next slide shows the JSON and the statement that should be assigned to the status variable.</a:t>
            </a:r>
          </a:p>
          <a:p>
            <a:r>
              <a:rPr lang="en-US" sz="1200" kern="1200" dirty="0">
                <a:solidFill>
                  <a:schemeClr val="tx1"/>
                </a:solidFill>
                <a:effectLst/>
                <a:latin typeface="+mn-lt"/>
                <a:ea typeface="+mn-ea"/>
                <a:cs typeface="+mn-cs"/>
              </a:rPr>
              <a:t>This part of the code uses a </a:t>
            </a:r>
            <a:r>
              <a:rPr lang="en-US" sz="1200" b="1" kern="1200" dirty="0">
                <a:solidFill>
                  <a:schemeClr val="tx1"/>
                </a:solidFill>
                <a:effectLst/>
                <a:latin typeface="+mn-lt"/>
                <a:ea typeface="+mn-ea"/>
                <a:cs typeface="+mn-cs"/>
              </a:rPr>
              <a:t>while</a:t>
            </a:r>
            <a:r>
              <a:rPr lang="en-US" sz="1200" kern="1200" dirty="0">
                <a:solidFill>
                  <a:schemeClr val="tx1"/>
                </a:solidFill>
                <a:effectLst/>
                <a:latin typeface="+mn-lt"/>
                <a:ea typeface="+mn-ea"/>
                <a:cs typeface="+mn-cs"/>
              </a:rPr>
              <a:t> loop to repeatedly request the status of the requested path trace using the URI that includes the flow analysis ID. The first key in the JSON that is returned is called </a:t>
            </a:r>
            <a:r>
              <a:rPr lang="en-US" sz="1200" b="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The first key at the next level is </a:t>
            </a:r>
            <a:r>
              <a:rPr lang="en-US" sz="1200" b="1" kern="1200" dirty="0">
                <a:solidFill>
                  <a:schemeClr val="tx1"/>
                </a:solidFill>
                <a:effectLst/>
                <a:latin typeface="+mn-lt"/>
                <a:ea typeface="+mn-ea"/>
                <a:cs typeface="+mn-cs"/>
              </a:rPr>
              <a:t>request</a:t>
            </a:r>
            <a:r>
              <a:rPr lang="en-US" sz="1200" kern="1200" dirty="0">
                <a:solidFill>
                  <a:schemeClr val="tx1"/>
                </a:solidFill>
                <a:effectLst/>
                <a:latin typeface="+mn-lt"/>
                <a:ea typeface="+mn-ea"/>
                <a:cs typeface="+mn-cs"/>
              </a:rPr>
              <a:t>. Under this key is another key called </a:t>
            </a:r>
            <a:r>
              <a:rPr lang="en-US" sz="1200" b="1" kern="1200" dirty="0">
                <a:solidFill>
                  <a:schemeClr val="tx1"/>
                </a:solidFill>
                <a:effectLst/>
                <a:latin typeface="+mn-lt"/>
                <a:ea typeface="+mn-ea"/>
                <a:cs typeface="+mn-cs"/>
              </a:rPr>
              <a:t>status</a:t>
            </a:r>
            <a:r>
              <a:rPr lang="en-US" sz="1200" kern="1200" dirty="0">
                <a:solidFill>
                  <a:schemeClr val="tx1"/>
                </a:solidFill>
                <a:effectLst/>
                <a:latin typeface="+mn-lt"/>
                <a:ea typeface="+mn-ea"/>
                <a:cs typeface="+mn-cs"/>
              </a:rPr>
              <a:t>. The status key can contain one of three values; COMPLETED, FAILED, or INPROGRESS. This code extracts the value of the status key from the JSON and puts it into a variable called </a:t>
            </a:r>
            <a:r>
              <a:rPr lang="en-US" sz="1200" b="1" kern="1200" dirty="0">
                <a:solidFill>
                  <a:schemeClr val="tx1"/>
                </a:solidFill>
                <a:effectLst/>
                <a:latin typeface="+mn-lt"/>
                <a:ea typeface="+mn-ea"/>
                <a:cs typeface="+mn-cs"/>
              </a:rPr>
              <a:t>status</a:t>
            </a:r>
            <a:r>
              <a:rPr lang="en-US" sz="1200" kern="1200" dirty="0">
                <a:solidFill>
                  <a:schemeClr val="tx1"/>
                </a:solidFill>
                <a:effectLst/>
                <a:latin typeface="+mn-lt"/>
                <a:ea typeface="+mn-ea"/>
                <a:cs typeface="+mn-cs"/>
              </a:rPr>
              <a:t>. The </a:t>
            </a:r>
            <a:r>
              <a:rPr lang="en-US" sz="1200" b="1" kern="1200" dirty="0">
                <a:solidFill>
                  <a:schemeClr val="tx1"/>
                </a:solidFill>
                <a:effectLst/>
                <a:latin typeface="+mn-lt"/>
                <a:ea typeface="+mn-ea"/>
                <a:cs typeface="+mn-cs"/>
              </a:rPr>
              <a:t>while</a:t>
            </a:r>
            <a:r>
              <a:rPr lang="en-US" sz="1200" kern="1200" dirty="0">
                <a:solidFill>
                  <a:schemeClr val="tx1"/>
                </a:solidFill>
                <a:effectLst/>
                <a:latin typeface="+mn-lt"/>
                <a:ea typeface="+mn-ea"/>
                <a:cs typeface="+mn-cs"/>
              </a:rPr>
              <a:t> loop looks at the value of the </a:t>
            </a:r>
            <a:r>
              <a:rPr lang="en-US" sz="1200" b="1" kern="1200" dirty="0">
                <a:solidFill>
                  <a:schemeClr val="tx1"/>
                </a:solidFill>
                <a:effectLst/>
                <a:latin typeface="+mn-lt"/>
                <a:ea typeface="+mn-ea"/>
                <a:cs typeface="+mn-cs"/>
              </a:rPr>
              <a:t>status</a:t>
            </a:r>
            <a:r>
              <a:rPr lang="en-US" sz="1200" kern="1200" dirty="0">
                <a:solidFill>
                  <a:schemeClr val="tx1"/>
                </a:solidFill>
                <a:effectLst/>
                <a:latin typeface="+mn-lt"/>
                <a:ea typeface="+mn-ea"/>
                <a:cs typeface="+mn-cs"/>
              </a:rPr>
              <a:t> variable on every iteration. When the status is COMPLETED, the loop terminates.</a:t>
            </a:r>
          </a:p>
          <a:p>
            <a:r>
              <a:rPr lang="en-US" sz="1200" kern="1200" dirty="0">
                <a:solidFill>
                  <a:schemeClr val="tx1"/>
                </a:solidFill>
                <a:effectLst/>
                <a:latin typeface="+mn-lt"/>
                <a:ea typeface="+mn-ea"/>
                <a:cs typeface="+mn-cs"/>
              </a:rPr>
              <a:t>Your job is to construct a statement that extracts the value of the status key from the </a:t>
            </a:r>
            <a:r>
              <a:rPr lang="en-US" sz="1200" b="1" kern="1200" dirty="0" err="1">
                <a:solidFill>
                  <a:schemeClr val="tx1"/>
                </a:solidFill>
                <a:effectLst/>
                <a:latin typeface="+mn-lt"/>
                <a:ea typeface="+mn-ea"/>
                <a:cs typeface="+mn-cs"/>
              </a:rPr>
              <a:t>response_json</a:t>
            </a:r>
            <a:r>
              <a:rPr lang="en-US" sz="1200" kern="1200" dirty="0">
                <a:solidFill>
                  <a:schemeClr val="tx1"/>
                </a:solidFill>
                <a:effectLst/>
                <a:latin typeface="+mn-lt"/>
                <a:ea typeface="+mn-ea"/>
                <a:cs typeface="+mn-cs"/>
              </a:rPr>
              <a:t> variable and puts it into the </a:t>
            </a:r>
            <a:r>
              <a:rPr lang="en-US" sz="1200" b="1" kern="1200" dirty="0">
                <a:solidFill>
                  <a:schemeClr val="tx1"/>
                </a:solidFill>
                <a:effectLst/>
                <a:latin typeface="+mn-lt"/>
                <a:ea typeface="+mn-ea"/>
                <a:cs typeface="+mn-cs"/>
              </a:rPr>
              <a:t>status</a:t>
            </a:r>
            <a:r>
              <a:rPr lang="en-US" sz="1200" kern="1200" dirty="0">
                <a:solidFill>
                  <a:schemeClr val="tx1"/>
                </a:solidFill>
                <a:effectLst/>
                <a:latin typeface="+mn-lt"/>
                <a:ea typeface="+mn-ea"/>
                <a:cs typeface="+mn-cs"/>
              </a:rPr>
              <a:t> variable. You will need to access three keys to do this.</a:t>
            </a:r>
          </a:p>
          <a:p>
            <a:r>
              <a:rPr lang="en-US" sz="1200" kern="1200" dirty="0">
                <a:solidFill>
                  <a:schemeClr val="tx1"/>
                </a:solidFill>
                <a:effectLst/>
                <a:latin typeface="+mn-lt"/>
                <a:ea typeface="+mn-ea"/>
                <a:cs typeface="+mn-cs"/>
              </a:rPr>
              <a:t>Two conditions are used to exit the loop in the event of a problem. First, a variable called </a:t>
            </a:r>
            <a:r>
              <a:rPr lang="en-US" sz="1200" b="1" kern="1200" dirty="0">
                <a:solidFill>
                  <a:schemeClr val="tx1"/>
                </a:solidFill>
                <a:effectLst/>
                <a:latin typeface="+mn-lt"/>
                <a:ea typeface="+mn-ea"/>
                <a:cs typeface="+mn-cs"/>
              </a:rPr>
              <a:t>checks</a:t>
            </a:r>
            <a:r>
              <a:rPr lang="en-US" sz="1200" kern="1200" dirty="0">
                <a:solidFill>
                  <a:schemeClr val="tx1"/>
                </a:solidFill>
                <a:effectLst/>
                <a:latin typeface="+mn-lt"/>
                <a:ea typeface="+mn-ea"/>
                <a:cs typeface="+mn-cs"/>
              </a:rPr>
              <a:t> was initiated at the before the loop. This variable is incremented each time the loop repeats. The code setups an </a:t>
            </a:r>
            <a:r>
              <a:rPr lang="en-US" sz="1200" b="1" kern="1200" dirty="0">
                <a:solidFill>
                  <a:schemeClr val="tx1"/>
                </a:solidFill>
                <a:effectLst/>
                <a:latin typeface="+mn-lt"/>
                <a:ea typeface="+mn-ea"/>
                <a:cs typeface="+mn-cs"/>
              </a:rPr>
              <a:t>if</a:t>
            </a:r>
            <a:r>
              <a:rPr lang="en-US" sz="1200" kern="1200" dirty="0">
                <a:solidFill>
                  <a:schemeClr val="tx1"/>
                </a:solidFill>
                <a:effectLst/>
                <a:latin typeface="+mn-lt"/>
                <a:ea typeface="+mn-ea"/>
                <a:cs typeface="+mn-cs"/>
              </a:rPr>
              <a:t> condition that prints a message and terminates loop if it repeats too many times. In this code it is more than 15 times. This is to prevent an endless loop. If the flow analysis requires fifteen repeats of the loop, there may be a problem. This value can be increased if necessary. A second condition detects whether the APIC-EM has returned a status message of FAILED. If this occurs, an appropriate message is printed and the program is exited.</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75</a:t>
            </a:fld>
            <a:endParaRPr lang="en-US"/>
          </a:p>
        </p:txBody>
      </p:sp>
    </p:spTree>
    <p:extLst>
      <p:ext uri="{BB962C8B-B14F-4D97-AF65-F5344CB8AC3E}">
        <p14:creationId xmlns:p14="http://schemas.microsoft.com/office/powerpoint/2010/main" val="2591392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shows the JSON that is checked by our Python Path Trace application. The while loop requests this data from the APIC-EM every time it repeats. The JSON is put into the variable </a:t>
            </a:r>
            <a:r>
              <a:rPr lang="en-US" sz="1200" b="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is converted to Python </a:t>
            </a:r>
            <a:r>
              <a:rPr lang="en-US" sz="1200" kern="1200" dirty="0" smtClean="0">
                <a:solidFill>
                  <a:schemeClr val="tx1"/>
                </a:solidFill>
                <a:effectLst/>
                <a:latin typeface="+mn-lt"/>
                <a:ea typeface="+mn-ea"/>
                <a:cs typeface="+mn-cs"/>
              </a:rPr>
              <a:t>dictionary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format using </a:t>
            </a:r>
            <a:r>
              <a:rPr lang="en-US" sz="1200" b="1" kern="1200" dirty="0" err="1" smtClean="0">
                <a:solidFill>
                  <a:schemeClr val="tx1"/>
                </a:solidFill>
                <a:effectLst/>
                <a:latin typeface="+mn-lt"/>
                <a:ea typeface="+mn-ea"/>
                <a:cs typeface="+mn-cs"/>
              </a:rPr>
              <a:t>response_json</a:t>
            </a:r>
            <a:r>
              <a:rPr lang="en-US" sz="1200" b="1" kern="1200" dirty="0" smtClean="0">
                <a:solidFill>
                  <a:schemeClr val="tx1"/>
                </a:solidFill>
                <a:effectLst/>
                <a:latin typeface="+mn-lt"/>
                <a:ea typeface="+mn-ea"/>
                <a:cs typeface="+mn-cs"/>
              </a:rPr>
              <a:t> = </a:t>
            </a:r>
            <a:r>
              <a:rPr lang="en-US" sz="1200" b="1" kern="1200" dirty="0" err="1" smtClean="0">
                <a:solidFill>
                  <a:schemeClr val="tx1"/>
                </a:solidFill>
                <a:effectLst/>
                <a:latin typeface="+mn-lt"/>
                <a:ea typeface="+mn-ea"/>
                <a:cs typeface="+mn-cs"/>
              </a:rPr>
              <a:t>r.json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 </a:t>
            </a:r>
            <a:r>
              <a:rPr lang="en-US" sz="1200" kern="1200" dirty="0">
                <a:solidFill>
                  <a:schemeClr val="tx1"/>
                </a:solidFill>
                <a:effectLst/>
                <a:latin typeface="+mn-lt"/>
                <a:ea typeface="+mn-ea"/>
                <a:cs typeface="+mn-cs"/>
              </a:rPr>
              <a:t>and the value of the flow analysis status key is extracted and checked.</a:t>
            </a:r>
          </a:p>
          <a:p>
            <a:r>
              <a:rPr lang="en-US" sz="1200" kern="1200" dirty="0">
                <a:solidFill>
                  <a:schemeClr val="tx1"/>
                </a:solidFill>
                <a:effectLst/>
                <a:latin typeface="+mn-lt"/>
                <a:ea typeface="+mn-ea"/>
                <a:cs typeface="+mn-cs"/>
              </a:rPr>
              <a:t>In this slide and example of the JSON has been pasted into JSON Viewer for analysis. The "path" to the value we want is shown. This same path is used in the code to access the status value.</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a:p>
        </p:txBody>
      </p:sp>
    </p:spTree>
    <p:extLst>
      <p:ext uri="{BB962C8B-B14F-4D97-AF65-F5344CB8AC3E}">
        <p14:creationId xmlns:p14="http://schemas.microsoft.com/office/powerpoint/2010/main" val="1496972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Instructor note:</a:t>
            </a:r>
            <a:r>
              <a:rPr lang="en-US" sz="1200" kern="1200" dirty="0">
                <a:solidFill>
                  <a:schemeClr val="tx1"/>
                </a:solidFill>
                <a:effectLst/>
                <a:latin typeface="+mn-lt"/>
                <a:ea typeface="+mn-ea"/>
                <a:cs typeface="+mn-cs"/>
              </a:rPr>
              <a:t> This slide is followed by a JSON parsing exercise that will lead the students into how to get the three keys that are required here.</a:t>
            </a:r>
          </a:p>
          <a:p>
            <a:r>
              <a:rPr lang="en-US" sz="1200" kern="1200" dirty="0">
                <a:solidFill>
                  <a:schemeClr val="tx1"/>
                </a:solidFill>
                <a:effectLst/>
                <a:latin typeface="+mn-lt"/>
                <a:ea typeface="+mn-ea"/>
                <a:cs typeface="+mn-cs"/>
              </a:rPr>
              <a:t>Finally we are able to view the results of our Path Trace. For this section of the lab, you will assign values to three variables. The first two, the source and destination IP addresses of the Path Trace, are retrieved from the JSON response variable. This is to verify the endpoints of the path trace. The last variable contains the contents of the </a:t>
            </a:r>
            <a:r>
              <a:rPr lang="en-US" sz="1200" kern="1200" dirty="0" err="1">
                <a:solidFill>
                  <a:schemeClr val="tx1"/>
                </a:solidFill>
                <a:effectLst/>
                <a:latin typeface="+mn-lt"/>
                <a:ea typeface="+mn-ea"/>
                <a:cs typeface="+mn-cs"/>
              </a:rPr>
              <a:t>networkElementsInfo</a:t>
            </a:r>
            <a:r>
              <a:rPr lang="en-US" sz="1200" kern="1200" dirty="0">
                <a:solidFill>
                  <a:schemeClr val="tx1"/>
                </a:solidFill>
                <a:effectLst/>
                <a:latin typeface="+mn-lt"/>
                <a:ea typeface="+mn-ea"/>
                <a:cs typeface="+mn-cs"/>
              </a:rPr>
              <a:t> key of the </a:t>
            </a:r>
            <a:r>
              <a:rPr lang="en-US" sz="1200" kern="1200" dirty="0" err="1">
                <a:solidFill>
                  <a:schemeClr val="tx1"/>
                </a:solidFill>
                <a:effectLst/>
                <a:latin typeface="+mn-lt"/>
                <a:ea typeface="+mn-ea"/>
                <a:cs typeface="+mn-cs"/>
              </a:rPr>
              <a:t>response_json</a:t>
            </a:r>
            <a:r>
              <a:rPr lang="en-US" sz="1200" kern="1200" dirty="0">
                <a:solidFill>
                  <a:schemeClr val="tx1"/>
                </a:solidFill>
                <a:effectLst/>
                <a:latin typeface="+mn-lt"/>
                <a:ea typeface="+mn-ea"/>
                <a:cs typeface="+mn-cs"/>
              </a:rPr>
              <a:t>. We will extract the information about the devices on the path from this variable. These variables are printed in the last lines of code.</a:t>
            </a:r>
          </a:p>
          <a:p>
            <a:r>
              <a:rPr lang="en-US" sz="1200" kern="1200" dirty="0">
                <a:solidFill>
                  <a:schemeClr val="tx1"/>
                </a:solidFill>
                <a:effectLst/>
                <a:latin typeface="+mn-lt"/>
                <a:ea typeface="+mn-ea"/>
                <a:cs typeface="+mn-cs"/>
              </a:rPr>
              <a:t>We will practice how to parse for these values in the next set of slides.</a:t>
            </a:r>
          </a:p>
          <a:p>
            <a:r>
              <a:rPr lang="en-US" sz="1200" kern="1200" dirty="0">
                <a:solidFill>
                  <a:schemeClr val="tx1"/>
                </a:solidFill>
                <a:effectLst/>
                <a:latin typeface="+mn-lt"/>
                <a:ea typeface="+mn-ea"/>
                <a:cs typeface="+mn-cs"/>
              </a:rPr>
              <a:t>The end of the code contains a series of nested conditions that appear complex. You don't need to add anything to this code. Instead, we will experience some issues with the flow analysis JSON by practicing parsing it from a sample file.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a:p>
        </p:txBody>
      </p:sp>
    </p:spTree>
    <p:extLst>
      <p:ext uri="{BB962C8B-B14F-4D97-AF65-F5344CB8AC3E}">
        <p14:creationId xmlns:p14="http://schemas.microsoft.com/office/powerpoint/2010/main" val="5137004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practice with the practice JSON, it is important that you start IDLE from the folder that contains the course sample files. Alternatively, you can you use an open shell window that is leftover from a previous code execution. We will open a file at the command line, so to avoid having to enter a path, IDLE should be run from the same folder as the file. </a:t>
            </a:r>
          </a:p>
          <a:p>
            <a:r>
              <a:rPr lang="en-US" sz="1200" kern="1200" dirty="0">
                <a:solidFill>
                  <a:schemeClr val="tx1"/>
                </a:solidFill>
                <a:effectLst/>
                <a:latin typeface="+mn-lt"/>
                <a:ea typeface="+mn-ea"/>
                <a:cs typeface="+mn-cs"/>
              </a:rPr>
              <a:t>First we will explore the sample JSON in JSON Viewer. To do this open the </a:t>
            </a:r>
            <a:r>
              <a:rPr lang="en-US" sz="1200" b="1" kern="1200" dirty="0" err="1">
                <a:solidFill>
                  <a:schemeClr val="tx1"/>
                </a:solidFill>
                <a:effectLst/>
                <a:latin typeface="+mn-lt"/>
                <a:ea typeface="+mn-ea"/>
                <a:cs typeface="+mn-cs"/>
              </a:rPr>
              <a:t>json_data.json</a:t>
            </a:r>
            <a:r>
              <a:rPr lang="en-US" sz="1200" kern="1200" dirty="0">
                <a:solidFill>
                  <a:schemeClr val="tx1"/>
                </a:solidFill>
                <a:effectLst/>
                <a:latin typeface="+mn-lt"/>
                <a:ea typeface="+mn-ea"/>
                <a:cs typeface="+mn-cs"/>
              </a:rPr>
              <a:t> file that is in the course files using a text editor. Select the entire contents of the file and paste it into the left box on JSON Viewer. You can clear the current contents of the box by clicking the small red </a:t>
            </a:r>
            <a:r>
              <a:rPr lang="en-US" sz="1200" b="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that is located at the upper-right corner of the box. After pasting the file in, click </a:t>
            </a:r>
            <a:r>
              <a:rPr lang="en-US" sz="1200" b="1" kern="1200" dirty="0">
                <a:solidFill>
                  <a:schemeClr val="tx1"/>
                </a:solidFill>
                <a:effectLst/>
                <a:latin typeface="+mn-lt"/>
                <a:ea typeface="+mn-ea"/>
                <a:cs typeface="+mn-cs"/>
              </a:rPr>
              <a:t>Tree Viewer</a:t>
            </a:r>
            <a:r>
              <a:rPr lang="en-US" sz="1200" kern="1200" dirty="0">
                <a:solidFill>
                  <a:schemeClr val="tx1"/>
                </a:solidFill>
                <a:effectLst/>
                <a:latin typeface="+mn-lt"/>
                <a:ea typeface="+mn-ea"/>
                <a:cs typeface="+mn-cs"/>
              </a:rPr>
              <a:t> and collapse all fields. We walk will down through the levels in the Python shell.</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a:p>
        </p:txBody>
      </p:sp>
    </p:spTree>
    <p:extLst>
      <p:ext uri="{BB962C8B-B14F-4D97-AF65-F5344CB8AC3E}">
        <p14:creationId xmlns:p14="http://schemas.microsoft.com/office/powerpoint/2010/main" val="27923528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 JSON we look at has the </a:t>
            </a:r>
            <a:r>
              <a:rPr lang="en-US" sz="1200" b="1" kern="1200" dirty="0">
                <a:solidFill>
                  <a:schemeClr val="tx1"/>
                </a:solidFill>
                <a:effectLst/>
                <a:latin typeface="+mn-lt"/>
                <a:ea typeface="+mn-ea"/>
                <a:cs typeface="+mn-cs"/>
              </a:rPr>
              <a:t>object</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array</a:t>
            </a:r>
            <a:r>
              <a:rPr lang="en-US" sz="1200" kern="1200" dirty="0">
                <a:solidFill>
                  <a:schemeClr val="tx1"/>
                </a:solidFill>
                <a:effectLst/>
                <a:latin typeface="+mn-lt"/>
                <a:ea typeface="+mn-ea"/>
                <a:cs typeface="+mn-cs"/>
              </a:rPr>
              <a:t> levels. Click to expand each. Notice that the array level, which to us is the top level, has two objects under it. They are </a:t>
            </a:r>
            <a:r>
              <a:rPr lang="en-US" sz="1200" b="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version</a:t>
            </a:r>
            <a:r>
              <a:rPr lang="en-US" sz="1200" kern="1200" dirty="0">
                <a:solidFill>
                  <a:schemeClr val="tx1"/>
                </a:solidFill>
                <a:effectLst/>
                <a:latin typeface="+mn-lt"/>
                <a:ea typeface="+mn-ea"/>
                <a:cs typeface="+mn-cs"/>
              </a:rPr>
              <a:t>. Expand </a:t>
            </a:r>
            <a:r>
              <a:rPr lang="en-US" sz="1200" b="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to view the four objects that are under it. Expand the </a:t>
            </a:r>
            <a:r>
              <a:rPr lang="en-US" sz="1200" b="1" kern="1200" dirty="0" err="1">
                <a:solidFill>
                  <a:schemeClr val="tx1"/>
                </a:solidFill>
                <a:effectLst/>
                <a:latin typeface="+mn-lt"/>
                <a:ea typeface="+mn-ea"/>
                <a:cs typeface="+mn-cs"/>
              </a:rPr>
              <a:t>networkElementsInfo</a:t>
            </a:r>
            <a:r>
              <a:rPr lang="en-US" sz="1200" kern="1200" dirty="0">
                <a:solidFill>
                  <a:schemeClr val="tx1"/>
                </a:solidFill>
                <a:effectLst/>
                <a:latin typeface="+mn-lt"/>
                <a:ea typeface="+mn-ea"/>
                <a:cs typeface="+mn-cs"/>
              </a:rPr>
              <a:t> key. What do you see under there? How many objects are there and what do they represent?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a:p>
        </p:txBody>
      </p:sp>
    </p:spTree>
    <p:extLst>
      <p:ext uri="{BB962C8B-B14F-4D97-AF65-F5344CB8AC3E}">
        <p14:creationId xmlns:p14="http://schemas.microsoft.com/office/powerpoint/2010/main" val="3993837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create a little program to help us out here. It will contain only two statements. First, import the </a:t>
            </a:r>
            <a:r>
              <a:rPr lang="en-US" sz="1200" b="1"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module. Next, write a statement that loads the sample JSON file that we were just working with into a Python variable after converting it with the </a:t>
            </a:r>
            <a:r>
              <a:rPr lang="en-US" sz="1200" b="1" kern="1200" dirty="0" err="1">
                <a:solidFill>
                  <a:schemeClr val="tx1"/>
                </a:solidFill>
                <a:effectLst/>
                <a:latin typeface="+mn-lt"/>
                <a:ea typeface="+mn-ea"/>
                <a:cs typeface="+mn-cs"/>
              </a:rPr>
              <a:t>json.load</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method. Use the commands shown in the slide. Note that we can nest different functions into a single statement, which ultimately simplifies the process.</a:t>
            </a:r>
          </a:p>
          <a:p>
            <a:r>
              <a:rPr lang="en-US" sz="1200" kern="1200" dirty="0">
                <a:solidFill>
                  <a:schemeClr val="tx1"/>
                </a:solidFill>
                <a:effectLst/>
                <a:latin typeface="+mn-lt"/>
                <a:ea typeface="+mn-ea"/>
                <a:cs typeface="+mn-cs"/>
              </a:rPr>
              <a:t>Save the file in the same course files folder. Run the file. We will now work in the shell window that opens when this program is run.</a:t>
            </a:r>
          </a:p>
          <a:p>
            <a:r>
              <a:rPr lang="en-US" sz="1200" kern="1200" dirty="0">
                <a:solidFill>
                  <a:schemeClr val="tx1"/>
                </a:solidFill>
                <a:effectLst/>
                <a:latin typeface="+mn-lt"/>
                <a:ea typeface="+mn-ea"/>
                <a:cs typeface="+mn-cs"/>
              </a:rPr>
              <a:t>The shell can be used interactively. A series of statements can be entered in it and executed one at a time in much the same way as a program executes. A handy shortcut to know is that the </a:t>
            </a:r>
            <a:r>
              <a:rPr lang="en-US" sz="1200" b="1" kern="1200" dirty="0">
                <a:solidFill>
                  <a:schemeClr val="tx1"/>
                </a:solidFill>
                <a:effectLst/>
                <a:latin typeface="+mn-lt"/>
                <a:ea typeface="+mn-ea"/>
                <a:cs typeface="+mn-cs"/>
              </a:rPr>
              <a:t>Alt-p</a:t>
            </a:r>
            <a:r>
              <a:rPr lang="en-US" sz="1200" kern="1200" dirty="0">
                <a:solidFill>
                  <a:schemeClr val="tx1"/>
                </a:solidFill>
                <a:effectLst/>
                <a:latin typeface="+mn-lt"/>
                <a:ea typeface="+mn-ea"/>
                <a:cs typeface="+mn-cs"/>
              </a:rPr>
              <a:t> key combination will display the previously entered statement, so if you make small typing mistakes, you can recall what you already entered and fix it.</a:t>
            </a:r>
          </a:p>
          <a:p>
            <a:r>
              <a:rPr lang="en-US" sz="1200" kern="1200" dirty="0">
                <a:solidFill>
                  <a:schemeClr val="tx1"/>
                </a:solidFill>
                <a:effectLst/>
                <a:latin typeface="+mn-lt"/>
                <a:ea typeface="+mn-ea"/>
                <a:cs typeface="+mn-cs"/>
              </a:rPr>
              <a:t>Print the variable that holds the converted JSON. This is what it looks like in Python. At the command prompt, type statements that display the values of different keys in the JSON. Note that each item in the </a:t>
            </a:r>
            <a:r>
              <a:rPr lang="en-US" sz="1200" b="1" kern="1200" dirty="0" err="1">
                <a:solidFill>
                  <a:schemeClr val="tx1"/>
                </a:solidFill>
                <a:effectLst/>
                <a:latin typeface="+mn-lt"/>
                <a:ea typeface="+mn-ea"/>
                <a:cs typeface="+mn-cs"/>
              </a:rPr>
              <a:t>networkElementsInfo</a:t>
            </a:r>
            <a:r>
              <a:rPr lang="en-US" sz="1200" kern="1200" dirty="0">
                <a:solidFill>
                  <a:schemeClr val="tx1"/>
                </a:solidFill>
                <a:effectLst/>
                <a:latin typeface="+mn-lt"/>
                <a:ea typeface="+mn-ea"/>
                <a:cs typeface="+mn-cs"/>
              </a:rPr>
              <a:t> key is a string element that contains a number of different keys. Each element is a network device. Use the numbers for the string item, rather than a text key, to refer to the devices. You can use the text key for the keys for each device. Try to display different values from different levels in the JSON.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a:p>
        </p:txBody>
      </p:sp>
    </p:spTree>
    <p:extLst>
      <p:ext uri="{BB962C8B-B14F-4D97-AF65-F5344CB8AC3E}">
        <p14:creationId xmlns:p14="http://schemas.microsoft.com/office/powerpoint/2010/main" val="545537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view of the JSON shows the Python statements that are used to extract the required values from the </a:t>
            </a:r>
            <a:r>
              <a:rPr lang="en-US" sz="1200" b="1" kern="1200" dirty="0" err="1">
                <a:solidFill>
                  <a:schemeClr val="tx1"/>
                </a:solidFill>
                <a:effectLst/>
                <a:latin typeface="+mn-lt"/>
                <a:ea typeface="+mn-ea"/>
                <a:cs typeface="+mn-cs"/>
              </a:rPr>
              <a:t>json_data</a:t>
            </a:r>
            <a:r>
              <a:rPr lang="en-US" sz="1200" kern="1200" dirty="0">
                <a:solidFill>
                  <a:schemeClr val="tx1"/>
                </a:solidFill>
                <a:effectLst/>
                <a:latin typeface="+mn-lt"/>
                <a:ea typeface="+mn-ea"/>
                <a:cs typeface="+mn-cs"/>
              </a:rPr>
              <a:t> variable. If necessary, return to the last section of code and add the values that are required. Save and test your code.</a:t>
            </a:r>
          </a:p>
          <a:p>
            <a:r>
              <a:rPr lang="en-US" sz="1200" kern="1200" dirty="0">
                <a:solidFill>
                  <a:schemeClr val="tx1"/>
                </a:solidFill>
                <a:effectLst/>
                <a:latin typeface="+mn-lt"/>
                <a:ea typeface="+mn-ea"/>
                <a:cs typeface="+mn-cs"/>
              </a:rPr>
              <a:t>From exploring the keys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under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networkElementsInfo</a:t>
            </a:r>
            <a:r>
              <a:rPr lang="en-US" sz="1200" kern="1200" dirty="0">
                <a:solidFill>
                  <a:schemeClr val="tx1"/>
                </a:solidFill>
                <a:effectLst/>
                <a:latin typeface="+mn-lt"/>
                <a:ea typeface="+mn-ea"/>
                <a:cs typeface="+mn-cs"/>
              </a:rPr>
              <a:t>, you will notice that not all device have the same attributes. Some keys are present for one type of device but are missing from other types of devices. This complicates extracting values from the JSON. If a program attempts to access a key that is missing, the code will crash unless the error is handled in some way. This should explain the group of nested conditions in the code that constructs the variable that contains array of devices on the path that is displayed to the user.</a:t>
            </a:r>
          </a:p>
          <a:p>
            <a:r>
              <a:rPr lang="en-US" sz="1200" kern="1200" dirty="0">
                <a:solidFill>
                  <a:schemeClr val="tx1"/>
                </a:solidFill>
                <a:effectLst/>
                <a:latin typeface="+mn-lt"/>
                <a:ea typeface="+mn-ea"/>
                <a:cs typeface="+mn-cs"/>
              </a:rPr>
              <a:t>This finishes the lab part of the presentation. I hope have you have gained some knowledge, skills, and insights into what it take to learn about and do some basic network programmability tasks.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81</a:t>
            </a:fld>
            <a:endParaRPr lang="en-US"/>
          </a:p>
        </p:txBody>
      </p:sp>
    </p:spTree>
    <p:extLst>
      <p:ext uri="{BB962C8B-B14F-4D97-AF65-F5344CB8AC3E}">
        <p14:creationId xmlns:p14="http://schemas.microsoft.com/office/powerpoint/2010/main" val="777216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this challenging lab activity, we have created a Python script that lets us</a:t>
            </a:r>
            <a:r>
              <a:rPr lang="en-US" baseline="0" dirty="0" smtClean="0"/>
              <a:t> programmatically run a Path Trace session with the APIC-EM APIs.</a:t>
            </a:r>
          </a:p>
          <a:p>
            <a:r>
              <a:rPr lang="en-US" baseline="0" dirty="0" smtClean="0"/>
              <a:t>While the script that we built seem to provide only basic information and expects an input from the user and the output is only textual, it might not far from the original idea of making the Network Helpdesk team operations much more efficient. Well, if we could programmatically ask the user for an input for the source and destination IP addresses, we could maybe transform that part of the code to talk with the Helpdesk app using its APIs (most helpdesk systems provide API access) and get the source and destination IP address from the ticket. And with the same idea we could not only print the output of the Path Trace session to the CLI output, but we could most probably send it back to the Helpdesk app yet again using it’s APIs to update the ticket! And that’s how the loop is closed with a fully functional and useful application!</a:t>
            </a:r>
          </a:p>
          <a:p>
            <a:r>
              <a:rPr lang="en-US" baseline="0" dirty="0" smtClean="0"/>
              <a:t>Now, this workshop is only the beginning of the journey to network programmability and the DevNet Community of Practice as well as GitHub, </a:t>
            </a:r>
            <a:r>
              <a:rPr lang="en-US" baseline="0" dirty="0" err="1" smtClean="0"/>
              <a:t>StackOverflow</a:t>
            </a:r>
            <a:r>
              <a:rPr lang="en-US" baseline="0" dirty="0" smtClean="0"/>
              <a:t> are great resources to explore to further dig into this exciting emerging technology field!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82</a:t>
            </a:fld>
            <a:endParaRPr lang="en-US"/>
          </a:p>
        </p:txBody>
      </p:sp>
    </p:spTree>
    <p:extLst>
      <p:ext uri="{BB962C8B-B14F-4D97-AF65-F5344CB8AC3E}">
        <p14:creationId xmlns:p14="http://schemas.microsoft.com/office/powerpoint/2010/main" val="18290474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code used in this workshop came from the APIC-EM Tools Collection on GitHub. The URL of the collections is in the slide. You can download the entire collection from there, including much more that what we have used in this workshop.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83</a:t>
            </a:fld>
            <a:endParaRPr lang="en-US"/>
          </a:p>
        </p:txBody>
      </p:sp>
    </p:spTree>
    <p:extLst>
      <p:ext uri="{BB962C8B-B14F-4D97-AF65-F5344CB8AC3E}">
        <p14:creationId xmlns:p14="http://schemas.microsoft.com/office/powerpoint/2010/main" val="313084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can compare the traditional network with the centralized control plane architecture enabled by SDN. The control plane for multiple network devices can be concentrated in an SDN controller. The controller understands the network and communicates with the individual network device data planes using a protocol such as </a:t>
            </a:r>
            <a:r>
              <a:rPr lang="en-US" sz="1200" kern="1200" dirty="0" err="1">
                <a:solidFill>
                  <a:schemeClr val="tx1"/>
                </a:solidFill>
                <a:effectLst/>
                <a:latin typeface="+mn-lt"/>
                <a:ea typeface="+mn-ea"/>
                <a:cs typeface="+mn-cs"/>
              </a:rPr>
              <a:t>OpenFlow</a:t>
            </a:r>
            <a:r>
              <a:rPr lang="en-US" sz="1200" kern="1200" dirty="0">
                <a:solidFill>
                  <a:schemeClr val="tx1"/>
                </a:solidFill>
                <a:effectLst/>
                <a:latin typeface="+mn-lt"/>
                <a:ea typeface="+mn-ea"/>
                <a:cs typeface="+mn-cs"/>
              </a:rPr>
              <a:t>. Essentially, a software-defined control plane, centralized in SDN controllers, serves as an overlay that shapes the functioning of the physical network in response to needs. In this way, need drives the network rather than the network driving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9B548ABC-4E1B-4ADE-972F-B1ED90379983}" type="slidenum">
              <a:rPr lang="en-CA" smtClean="0">
                <a:solidFill>
                  <a:prstClr val="black"/>
                </a:solidFill>
              </a:rPr>
              <a:pPr/>
              <a:t>13</a:t>
            </a:fld>
            <a:endParaRPr lang="en-CA">
              <a:solidFill>
                <a:prstClr val="black"/>
              </a:solidFill>
            </a:endParaRPr>
          </a:p>
        </p:txBody>
      </p:sp>
    </p:spTree>
    <p:extLst>
      <p:ext uri="{BB962C8B-B14F-4D97-AF65-F5344CB8AC3E}">
        <p14:creationId xmlns:p14="http://schemas.microsoft.com/office/powerpoint/2010/main" val="24828153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Please visit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and register if you have not already. There are lot of free learning resources there. Explore what they have to offer.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is built to support people as they learn about network programmability with Cisco solutions.</a:t>
            </a:r>
          </a:p>
          <a:p>
            <a:r>
              <a:rPr lang="en-US" sz="1200" kern="1200" dirty="0">
                <a:solidFill>
                  <a:schemeClr val="tx1"/>
                </a:solidFill>
                <a:effectLst/>
                <a:latin typeface="+mn-lt"/>
                <a:ea typeface="+mn-ea"/>
                <a:cs typeface="+mn-cs"/>
              </a:rPr>
              <a:t>You are always free to access the open APIC-EM sandbox that we used in this workshop in order to explore what it has to offer. Don't forget to look at the API documentation Swagger pages.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84</a:t>
            </a:fld>
            <a:endParaRPr lang="en-US"/>
          </a:p>
        </p:txBody>
      </p:sp>
    </p:spTree>
    <p:extLst>
      <p:ext uri="{BB962C8B-B14F-4D97-AF65-F5344CB8AC3E}">
        <p14:creationId xmlns:p14="http://schemas.microsoft.com/office/powerpoint/2010/main" val="35868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shown here, in the </a:t>
            </a:r>
            <a:r>
              <a:rPr lang="en-US" sz="1200" kern="1200" dirty="0" err="1" smtClean="0">
                <a:solidFill>
                  <a:schemeClr val="tx1"/>
                </a:solidFill>
                <a:effectLst/>
                <a:latin typeface="+mn-lt"/>
                <a:ea typeface="+mn-ea"/>
                <a:cs typeface="+mn-cs"/>
              </a:rPr>
              <a:t>OpenFlow</a:t>
            </a:r>
            <a:r>
              <a:rPr lang="en-US" sz="1200" kern="1200" dirty="0" smtClean="0">
                <a:solidFill>
                  <a:schemeClr val="tx1"/>
                </a:solidFill>
                <a:effectLst/>
                <a:latin typeface="+mn-lt"/>
                <a:ea typeface="+mn-ea"/>
                <a:cs typeface="+mn-cs"/>
              </a:rPr>
              <a:t> based SDN model,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Application plane interacts with the control plane, in the form of the </a:t>
            </a:r>
            <a:r>
              <a:rPr lang="en-US" sz="1200" kern="1200" dirty="0" err="1" smtClean="0">
                <a:solidFill>
                  <a:schemeClr val="tx1"/>
                </a:solidFill>
                <a:effectLst/>
                <a:latin typeface="+mn-lt"/>
                <a:ea typeface="+mn-ea"/>
                <a:cs typeface="+mn-cs"/>
              </a:rPr>
              <a:t>OpenFlow</a:t>
            </a:r>
            <a:r>
              <a:rPr lang="en-US" sz="1200" kern="1200" dirty="0" smtClean="0">
                <a:solidFill>
                  <a:schemeClr val="tx1"/>
                </a:solidFill>
                <a:effectLst/>
                <a:latin typeface="+mn-lt"/>
                <a:ea typeface="+mn-ea"/>
                <a:cs typeface="+mn-cs"/>
              </a:rPr>
              <a:t> based SDN controller, by communicating using a northbound REST API. The REST API uses standard protocols and methods to instruct the controller on how to direct traffic flow. A southbound </a:t>
            </a:r>
            <a:r>
              <a:rPr lang="en-US" sz="1200" kern="1200" dirty="0" err="1" smtClean="0">
                <a:solidFill>
                  <a:schemeClr val="tx1"/>
                </a:solidFill>
                <a:effectLst/>
                <a:latin typeface="+mn-lt"/>
                <a:ea typeface="+mn-ea"/>
                <a:cs typeface="+mn-cs"/>
              </a:rPr>
              <a:t>OpenFlow</a:t>
            </a:r>
            <a:r>
              <a:rPr lang="en-US" sz="1200" kern="1200" dirty="0" smtClean="0">
                <a:solidFill>
                  <a:schemeClr val="tx1"/>
                </a:solidFill>
                <a:effectLst/>
                <a:latin typeface="+mn-lt"/>
                <a:ea typeface="+mn-ea"/>
                <a:cs typeface="+mn-cs"/>
              </a:rPr>
              <a:t> based API extends from the controller "south" to the </a:t>
            </a:r>
            <a:r>
              <a:rPr lang="en-US" sz="1200" kern="1200" dirty="0" err="1" smtClean="0">
                <a:solidFill>
                  <a:schemeClr val="tx1"/>
                </a:solidFill>
                <a:effectLst/>
                <a:latin typeface="+mn-lt"/>
                <a:ea typeface="+mn-ea"/>
                <a:cs typeface="+mn-cs"/>
              </a:rPr>
              <a:t>OpenFlow</a:t>
            </a:r>
            <a:r>
              <a:rPr lang="en-US" sz="1200" kern="1200" dirty="0" smtClean="0">
                <a:solidFill>
                  <a:schemeClr val="tx1"/>
                </a:solidFill>
                <a:effectLst/>
                <a:latin typeface="+mn-lt"/>
                <a:ea typeface="+mn-ea"/>
                <a:cs typeface="+mn-cs"/>
              </a:rPr>
              <a:t> data plane, which corresponds to the physical network topology.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a:t>
            </a:r>
            <a:r>
              <a:rPr lang="en-US" sz="1200" kern="1200" baseline="0" dirty="0" smtClean="0">
                <a:solidFill>
                  <a:schemeClr val="tx1"/>
                </a:solidFill>
                <a:effectLst/>
                <a:latin typeface="+mn-lt"/>
                <a:ea typeface="+mn-ea"/>
                <a:cs typeface="+mn-cs"/>
              </a:rPr>
              <a:t> there are some use cases for using an </a:t>
            </a:r>
            <a:r>
              <a:rPr lang="en-US" sz="1200" kern="1200" baseline="0" dirty="0" err="1" smtClean="0">
                <a:solidFill>
                  <a:schemeClr val="tx1"/>
                </a:solidFill>
                <a:effectLst/>
                <a:latin typeface="+mn-lt"/>
                <a:ea typeface="+mn-ea"/>
                <a:cs typeface="+mn-cs"/>
              </a:rPr>
              <a:t>OpenFlow</a:t>
            </a:r>
            <a:r>
              <a:rPr lang="en-US" sz="1200" kern="1200" baseline="0" dirty="0" smtClean="0">
                <a:solidFill>
                  <a:schemeClr val="tx1"/>
                </a:solidFill>
                <a:effectLst/>
                <a:latin typeface="+mn-lt"/>
                <a:ea typeface="+mn-ea"/>
                <a:cs typeface="+mn-cs"/>
              </a:rPr>
              <a:t> based centralized control plane (Data Center), with the grow of the infrastructure and the number of connected devices, a fully centralized control plane might not scale to the desired levels with consistent performance and a fully centralized control plane can become a bottleneck.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a:p>
        </p:txBody>
      </p:sp>
    </p:spTree>
    <p:extLst>
      <p:ext uri="{BB962C8B-B14F-4D97-AF65-F5344CB8AC3E}">
        <p14:creationId xmlns:p14="http://schemas.microsoft.com/office/powerpoint/2010/main" val="125016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different</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SDN </a:t>
            </a:r>
            <a:r>
              <a:rPr lang="en-US" sz="1200" kern="1200" dirty="0" smtClean="0">
                <a:solidFill>
                  <a:schemeClr val="tx1"/>
                </a:solidFill>
                <a:effectLst/>
                <a:latin typeface="+mn-lt"/>
                <a:ea typeface="+mn-ea"/>
                <a:cs typeface="+mn-cs"/>
              </a:rPr>
              <a:t>approach </a:t>
            </a:r>
            <a:r>
              <a:rPr lang="en-US" sz="1200" kern="1200" dirty="0">
                <a:solidFill>
                  <a:schemeClr val="tx1"/>
                </a:solidFill>
                <a:effectLst/>
                <a:latin typeface="+mn-lt"/>
                <a:ea typeface="+mn-ea"/>
                <a:cs typeface="+mn-cs"/>
              </a:rPr>
              <a:t>is represented by the graphic you see </a:t>
            </a:r>
            <a:r>
              <a:rPr lang="en-US" sz="1200" kern="1200" dirty="0" smtClean="0">
                <a:solidFill>
                  <a:schemeClr val="tx1"/>
                </a:solidFill>
                <a:effectLst/>
                <a:latin typeface="+mn-lt"/>
                <a:ea typeface="+mn-ea"/>
                <a:cs typeface="+mn-cs"/>
              </a:rPr>
              <a:t>here from Cisco</a:t>
            </a:r>
            <a:r>
              <a:rPr lang="en-US" sz="1200" kern="1200" baseline="0" dirty="0" smtClean="0">
                <a:solidFill>
                  <a:schemeClr val="tx1"/>
                </a:solidFill>
                <a:effectLst/>
                <a:latin typeface="+mn-lt"/>
                <a:ea typeface="+mn-ea"/>
                <a:cs typeface="+mn-cs"/>
              </a:rPr>
              <a:t> with the APIC or APIC-EM SDN controllers that create abstraction of the physical network fabric at the bottom to application at the top.</a:t>
            </a:r>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this case, the Control Plane does not need to be decoupled from the Data Plane and still resides in every device providing local distributed intelligence where it is needed. This approach r</a:t>
            </a:r>
            <a:r>
              <a:rPr lang="en-US" sz="1200" b="0" i="0" kern="1200" dirty="0" smtClean="0">
                <a:solidFill>
                  <a:schemeClr val="tx1"/>
                </a:solidFill>
                <a:effectLst/>
                <a:latin typeface="+mn-lt"/>
                <a:ea typeface="+mn-ea"/>
                <a:cs typeface="+mn-cs"/>
              </a:rPr>
              <a:t>emoves the potential for the controller to become the bottleneck of the network, supporting greater resiliency, availability and scalability, by leveraging the existing intelligence out to the devices, using established networking protocols. E</a:t>
            </a:r>
            <a:r>
              <a:rPr lang="en-US" sz="1200" kern="1200" baseline="0" dirty="0" smtClean="0">
                <a:solidFill>
                  <a:schemeClr val="tx1"/>
                </a:solidFill>
                <a:effectLst/>
                <a:latin typeface="+mn-lt"/>
                <a:ea typeface="+mn-ea"/>
                <a:cs typeface="+mn-cs"/>
              </a:rPr>
              <a:t>xisting network devices such as routers and switches continue to be used to build scalable and high performance distributed networks. </a:t>
            </a:r>
          </a:p>
          <a:p>
            <a:r>
              <a:rPr lang="en-US" sz="1200" kern="1200" baseline="0" dirty="0" smtClean="0">
                <a:solidFill>
                  <a:schemeClr val="tx1"/>
                </a:solidFill>
                <a:effectLst/>
                <a:latin typeface="+mn-lt"/>
                <a:ea typeface="+mn-ea"/>
                <a:cs typeface="+mn-cs"/>
              </a:rPr>
              <a:t>At the same time, w</a:t>
            </a:r>
            <a:r>
              <a:rPr lang="en-US" sz="1200" kern="1200" dirty="0" smtClean="0">
                <a:solidFill>
                  <a:schemeClr val="tx1"/>
                </a:solidFill>
                <a:effectLst/>
                <a:latin typeface="+mn-lt"/>
                <a:ea typeface="+mn-ea"/>
                <a:cs typeface="+mn-cs"/>
              </a:rPr>
              <a:t>hat </a:t>
            </a:r>
            <a:r>
              <a:rPr lang="en-US" sz="1200" kern="1200" dirty="0">
                <a:solidFill>
                  <a:schemeClr val="tx1"/>
                </a:solidFill>
                <a:effectLst/>
                <a:latin typeface="+mn-lt"/>
                <a:ea typeface="+mn-ea"/>
                <a:cs typeface="+mn-cs"/>
              </a:rPr>
              <a:t>network staff have had to do in the past is spend a lot of time on the infrastructure at the bottom (point to bottom part of graphic) -- the switches and the routers -- connecting them together to build a network </a:t>
            </a:r>
            <a:r>
              <a:rPr lang="en-US" sz="1200" kern="1200" dirty="0" smtClean="0">
                <a:solidFill>
                  <a:schemeClr val="tx1"/>
                </a:solidFill>
                <a:effectLst/>
                <a:latin typeface="+mn-lt"/>
                <a:ea typeface="+mn-ea"/>
                <a:cs typeface="+mn-cs"/>
              </a:rPr>
              <a:t>architecture. Where </a:t>
            </a:r>
            <a:r>
              <a:rPr lang="en-US" sz="1200" kern="1200" dirty="0">
                <a:solidFill>
                  <a:schemeClr val="tx1"/>
                </a:solidFill>
                <a:effectLst/>
                <a:latin typeface="+mn-lt"/>
                <a:ea typeface="+mn-ea"/>
                <a:cs typeface="+mn-cs"/>
              </a:rPr>
              <a:t>people really need to be spending their time -- what digital business thrives on -- is this application layer on the top (point to top layer of graphic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SDN </a:t>
            </a:r>
            <a:r>
              <a:rPr lang="en-US" sz="1200" kern="1200" dirty="0" smtClean="0">
                <a:solidFill>
                  <a:schemeClr val="tx1"/>
                </a:solidFill>
                <a:effectLst/>
                <a:latin typeface="+mn-lt"/>
                <a:ea typeface="+mn-ea"/>
                <a:cs typeface="+mn-cs"/>
              </a:rPr>
              <a:t>controller in this case </a:t>
            </a:r>
            <a:r>
              <a:rPr lang="en-US" sz="1200" kern="1200" dirty="0">
                <a:solidFill>
                  <a:schemeClr val="tx1"/>
                </a:solidFill>
                <a:effectLst/>
                <a:latin typeface="+mn-lt"/>
                <a:ea typeface="+mn-ea"/>
                <a:cs typeface="+mn-cs"/>
              </a:rPr>
              <a:t>is very important, because it reconciles the two. It presents the </a:t>
            </a:r>
            <a:r>
              <a:rPr lang="en-US" sz="1200" b="1" kern="1200" dirty="0">
                <a:solidFill>
                  <a:schemeClr val="tx1"/>
                </a:solidFill>
                <a:effectLst/>
                <a:latin typeface="+mn-lt"/>
                <a:ea typeface="+mn-ea"/>
                <a:cs typeface="+mn-cs"/>
              </a:rPr>
              <a:t>application layer with abstractions of the network that’s </a:t>
            </a:r>
            <a:r>
              <a:rPr lang="en-US" sz="1200" b="1" kern="1200" dirty="0" smtClean="0">
                <a:solidFill>
                  <a:schemeClr val="tx1"/>
                </a:solidFill>
                <a:effectLst/>
                <a:latin typeface="+mn-lt"/>
                <a:ea typeface="+mn-ea"/>
                <a:cs typeface="+mn-cs"/>
              </a:rPr>
              <a:t>underneath</a:t>
            </a:r>
            <a:r>
              <a:rPr lang="en-US" sz="1200" kern="1200" dirty="0" smtClean="0">
                <a:solidFill>
                  <a:schemeClr val="tx1"/>
                </a:solidFill>
                <a:effectLst/>
                <a:latin typeface="+mn-lt"/>
                <a:ea typeface="+mn-ea"/>
                <a:cs typeface="+mn-cs"/>
              </a:rPr>
              <a:t>. And </a:t>
            </a:r>
            <a:r>
              <a:rPr lang="en-US" sz="1200" kern="1200" dirty="0">
                <a:solidFill>
                  <a:schemeClr val="tx1"/>
                </a:solidFill>
                <a:effectLst/>
                <a:latin typeface="+mn-lt"/>
                <a:ea typeface="+mn-ea"/>
                <a:cs typeface="+mn-cs"/>
              </a:rPr>
              <a:t>because of that, applications can very easily consume network services, which has never been possible in the past. This is critical because the digital enterprise is entirely </a:t>
            </a:r>
            <a:r>
              <a:rPr lang="en-US" sz="1200" u="sng" kern="1200" dirty="0">
                <a:solidFill>
                  <a:schemeClr val="tx1"/>
                </a:solidFill>
                <a:effectLst/>
                <a:latin typeface="+mn-lt"/>
                <a:ea typeface="+mn-ea"/>
                <a:cs typeface="+mn-cs"/>
              </a:rPr>
              <a:t>application driven</a:t>
            </a:r>
            <a:r>
              <a:rPr lang="en-US" sz="1200" kern="1200" dirty="0">
                <a:solidFill>
                  <a:schemeClr val="tx1"/>
                </a:solidFill>
                <a:effectLst/>
                <a:latin typeface="+mn-lt"/>
                <a:ea typeface="+mn-ea"/>
                <a:cs typeface="+mn-cs"/>
              </a:rPr>
              <a:t>. These software applications control orchestration, automation, </a:t>
            </a:r>
            <a:r>
              <a:rPr lang="en-US" sz="1200" kern="1200" dirty="0" smtClean="0">
                <a:solidFill>
                  <a:schemeClr val="tx1"/>
                </a:solidFill>
                <a:effectLst/>
                <a:latin typeface="+mn-lt"/>
                <a:ea typeface="+mn-ea"/>
                <a:cs typeface="+mn-cs"/>
              </a:rPr>
              <a:t>collaboration, policy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security</a:t>
            </a:r>
            <a:r>
              <a:rPr lang="en-US" sz="1200" kern="1200" baseline="0" dirty="0" smtClean="0">
                <a:solidFill>
                  <a:schemeClr val="tx1"/>
                </a:solidFill>
                <a:effectLst/>
                <a:latin typeface="+mn-lt"/>
                <a:ea typeface="+mn-ea"/>
                <a:cs typeface="+mn-cs"/>
              </a:rPr>
              <a:t> so that the network staff can work with the abstract, easy to use representation of the network fabric.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just </a:t>
            </a:r>
            <a:r>
              <a:rPr lang="en-US" sz="1200" kern="1200" dirty="0">
                <a:solidFill>
                  <a:schemeClr val="tx1"/>
                </a:solidFill>
                <a:effectLst/>
                <a:latin typeface="+mn-lt"/>
                <a:ea typeface="+mn-ea"/>
                <a:cs typeface="+mn-cs"/>
              </a:rPr>
              <a:t>as with PC </a:t>
            </a:r>
            <a:r>
              <a:rPr lang="en-US" sz="1200" kern="1200" dirty="0" smtClean="0">
                <a:solidFill>
                  <a:schemeClr val="tx1"/>
                </a:solidFill>
                <a:effectLst/>
                <a:latin typeface="+mn-lt"/>
                <a:ea typeface="+mn-ea"/>
                <a:cs typeface="+mn-cs"/>
              </a:rPr>
              <a:t>and smartphone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apps</a:t>
            </a:r>
            <a:r>
              <a:rPr lang="en-US" sz="1200" kern="1200" dirty="0">
                <a:solidFill>
                  <a:schemeClr val="tx1"/>
                </a:solidFill>
                <a:effectLst/>
                <a:latin typeface="+mn-lt"/>
                <a:ea typeface="+mn-ea"/>
                <a:cs typeface="+mn-cs"/>
              </a:rPr>
              <a:t>, opening up the software environment to third-party developers encourages innovation and growth. DevNet is a prime resource for facilitating relationships between Cisco and developers</a:t>
            </a:r>
            <a:r>
              <a:rPr lang="en-US" sz="1200" kern="1200" dirty="0" smtClean="0">
                <a:solidFill>
                  <a:schemeClr val="tx1"/>
                </a:solidFill>
                <a:effectLst/>
                <a:latin typeface="+mn-lt"/>
                <a:ea typeface="+mn-ea"/>
                <a:cs typeface="+mn-cs"/>
              </a:rPr>
              <a:t>. Here </a:t>
            </a:r>
            <a:r>
              <a:rPr lang="en-US" sz="1200" kern="1200" dirty="0">
                <a:solidFill>
                  <a:schemeClr val="tx1"/>
                </a:solidFill>
                <a:effectLst/>
                <a:latin typeface="+mn-lt"/>
                <a:ea typeface="+mn-ea"/>
                <a:cs typeface="+mn-cs"/>
              </a:rPr>
              <a:t>then is the need for developers of network applications that interact with the SDN controller, through REST APIs, which we will learn more about shortly, to realize business needs in the operation of the physical infrastructure.</a:t>
            </a:r>
          </a:p>
          <a:p>
            <a:endParaRPr lang="en-US" dirty="0">
              <a:latin typeface="Arial" charset="0"/>
              <a:cs typeface="Arial" charset="0"/>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18C489C-8577-7041-8A91-EB1752F316D3}" type="slidenum">
              <a:rPr lang="en-US" sz="1200">
                <a:solidFill>
                  <a:srgbClr val="000000"/>
                </a:solidFill>
                <a:cs typeface="Arial" charset="0"/>
              </a:rPr>
              <a:pPr/>
              <a:t>15</a:t>
            </a:fld>
            <a:endParaRPr lang="en-US" sz="1200">
              <a:solidFill>
                <a:srgbClr val="000000"/>
              </a:solidFill>
              <a:cs typeface="Arial" charset="0"/>
            </a:endParaRPr>
          </a:p>
        </p:txBody>
      </p:sp>
    </p:spTree>
    <p:extLst>
      <p:ext uri="{BB962C8B-B14F-4D97-AF65-F5344CB8AC3E}">
        <p14:creationId xmlns:p14="http://schemas.microsoft.com/office/powerpoint/2010/main" val="1002012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356616" y="384176"/>
            <a:ext cx="8513064" cy="434974"/>
          </a:xfrm>
        </p:spPr>
        <p:txBody>
          <a:bodyPr/>
          <a:lstStyle>
            <a:lvl1pPr>
              <a:defRPr baseline="0">
                <a:solidFill>
                  <a:schemeClr val="tx1"/>
                </a:solidFill>
              </a:defRPr>
            </a:lvl1pPr>
          </a:lstStyle>
          <a:p>
            <a:r>
              <a:rPr lang="en-US"/>
              <a:t>Click to edit Master title style</a:t>
            </a:r>
            <a:endParaRPr lang="en-US" dirty="0"/>
          </a:p>
        </p:txBody>
      </p:sp>
      <p:sp>
        <p:nvSpPr>
          <p:cNvPr id="9" name="Content Placeholder 4"/>
          <p:cNvSpPr>
            <a:spLocks noGrp="1"/>
          </p:cNvSpPr>
          <p:nvPr>
            <p:ph sz="quarter" idx="11"/>
          </p:nvPr>
        </p:nvSpPr>
        <p:spPr>
          <a:xfrm>
            <a:off x="356616" y="1241425"/>
            <a:ext cx="8513064" cy="295212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a:prstGeom prst="rect">
            <a:avLst/>
          </a:prstGeo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
        <p:nvSpPr>
          <p:cNvPr id="5" name="Slide Number Placeholder 1"/>
          <p:cNvSpPr>
            <a:spLocks noGrp="1"/>
          </p:cNvSpPr>
          <p:nvPr>
            <p:ph type="sldNum" sz="quarter" idx="13"/>
          </p:nvPr>
        </p:nvSpPr>
        <p:spPr>
          <a:xfrm>
            <a:off x="8408988" y="4884738"/>
            <a:ext cx="360362" cy="274637"/>
          </a:xfrm>
          <a:prstGeom prst="rect">
            <a:avLst/>
          </a:prstGeom>
        </p:spPr>
        <p:txBody>
          <a:bodyPr vert="horz" wrap="square" lIns="91440" tIns="45720" rIns="91440" bIns="45720" numCol="1" anchor="ctr" anchorCtr="0" compatLnSpc="1">
            <a:prstTxWarp prst="textNoShape">
              <a:avLst/>
            </a:prstTxWarp>
          </a:bodyPr>
          <a:lstStyle>
            <a:lvl1pPr algn="r">
              <a:defRPr sz="600" smtClean="0">
                <a:solidFill>
                  <a:srgbClr val="000000"/>
                </a:solidFill>
              </a:defRPr>
            </a:lvl1pPr>
          </a:lstStyle>
          <a:p>
            <a:pPr>
              <a:defRPr/>
            </a:pPr>
            <a:fld id="{8EE769B8-3D9F-4C8E-9CC3-53B4DB6A1E0C}" type="slidenum">
              <a:rPr lang="en-US" altLang="en-US"/>
              <a:pPr>
                <a:defRPr/>
              </a:pPr>
              <a:t>‹#›</a:t>
            </a:fld>
            <a:endParaRPr lang="en-US" altLang="en-US"/>
          </a:p>
        </p:txBody>
      </p:sp>
      <p:sp>
        <p:nvSpPr>
          <p:cNvPr id="7" name="Footer Placeholder 2"/>
          <p:cNvSpPr>
            <a:spLocks noGrp="1"/>
          </p:cNvSpPr>
          <p:nvPr>
            <p:ph type="ftr" sz="quarter" idx="14"/>
          </p:nvPr>
        </p:nvSpPr>
        <p:spPr>
          <a:xfrm>
            <a:off x="5222875" y="4946650"/>
            <a:ext cx="715963" cy="153988"/>
          </a:xfrm>
          <a:prstGeom prst="rect">
            <a:avLst/>
          </a:prstGeom>
          <a:ln>
            <a:miter lim="800000"/>
            <a:headEnd/>
            <a:tailEnd/>
          </a:ln>
        </p:spPr>
        <p:txBody>
          <a:bodyPr wrap="square" lIns="61586" tIns="30792" rIns="61586" bIns="30792" anchor="b">
            <a:spAutoFit/>
          </a:bodyPr>
          <a:lstStyle>
            <a:lvl1pPr algn="l" defTabSz="610744">
              <a:defRPr lang="en-US" sz="600">
                <a:solidFill>
                  <a:srgbClr val="000000"/>
                </a:solidFill>
                <a:latin typeface="Arial" charset="0"/>
                <a:ea typeface="ＭＳ Ｐゴシック" charset="0"/>
                <a:cs typeface="CiscoSans Thin"/>
              </a:defRPr>
            </a:lvl1pPr>
          </a:lstStyle>
          <a:p>
            <a:pPr>
              <a:defRPr/>
            </a:pPr>
            <a:r>
              <a:t>Presentation ID</a:t>
            </a:r>
          </a:p>
        </p:txBody>
      </p:sp>
    </p:spTree>
    <p:extLst>
      <p:ext uri="{BB962C8B-B14F-4D97-AF65-F5344CB8AC3E}">
        <p14:creationId xmlns:p14="http://schemas.microsoft.com/office/powerpoint/2010/main" val="155824929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F415D8FB-DBE2-46E1-BC77-9B53F916C957}" type="datetimeFigureOut">
              <a:rPr lang="en-US" smtClean="0"/>
              <a:t>1/13/2018</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pPr defTabSz="610744"/>
            <a:r>
              <a:rPr lang="en-US">
                <a:ea typeface="ＭＳ Ｐゴシック" charset="0"/>
              </a:rPr>
              <a:t>Presentation ID</a:t>
            </a:r>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792444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85605249"/>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solidFill>
                  <a:schemeClr val="accent6"/>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Presentation ID</a:t>
            </a:r>
          </a:p>
        </p:txBody>
      </p:sp>
    </p:spTree>
    <p:extLst>
      <p:ext uri="{BB962C8B-B14F-4D97-AF65-F5344CB8AC3E}">
        <p14:creationId xmlns:p14="http://schemas.microsoft.com/office/powerpoint/2010/main" val="327034254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4917135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72631017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3" y="324161"/>
            <a:ext cx="8588861" cy="62865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008126"/>
            <a:ext cx="8577072" cy="3723894"/>
          </a:xfrm>
          <a:prstGeom prst="rect">
            <a:avLst/>
          </a:prstGeom>
        </p:spPr>
        <p:txBody>
          <a:bodyPr vert="horz" lIns="68562" tIns="34282" rIns="68562" bIns="34282"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422127"/>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FF01498F-A497-5F42-B24A-9C47E6F7DE86}" type="datetimeFigureOut">
              <a:rPr lang="en-US" smtClean="0"/>
              <a:t>1/18/2018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299480C-48F8-8D42-8F82-85287B422F4C}" type="slidenum">
              <a:rPr lang="en-US" smtClean="0"/>
              <a:t>‹#›</a:t>
            </a:fld>
            <a:endParaRPr lang="en-US"/>
          </a:p>
        </p:txBody>
      </p:sp>
    </p:spTree>
    <p:extLst>
      <p:ext uri="{BB962C8B-B14F-4D97-AF65-F5344CB8AC3E}">
        <p14:creationId xmlns:p14="http://schemas.microsoft.com/office/powerpoint/2010/main" val="1748235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6" name="Subtitle 2"/>
          <p:cNvSpPr>
            <a:spLocks noGrp="1"/>
          </p:cNvSpPr>
          <p:nvPr>
            <p:ph type="subTitle" idx="1" hasCustomPrompt="1"/>
          </p:nvPr>
        </p:nvSpPr>
        <p:spPr>
          <a:xfrm>
            <a:off x="411480" y="3317358"/>
            <a:ext cx="8390523" cy="288131"/>
          </a:xfrm>
          <a:prstGeom prst="rect">
            <a:avLst/>
          </a:prstGeom>
        </p:spPr>
        <p:txBody>
          <a:bodyPr lIns="91420" tIns="45710" rIns="91420" bIns="45710" anchor="t" anchorCtr="0">
            <a:noAutofit/>
          </a:bodyPr>
          <a:lstStyle>
            <a:lvl1pPr marL="0" indent="0" algn="l">
              <a:buNone/>
              <a:defRPr sz="1400" b="0" i="0">
                <a:solidFill>
                  <a:srgbClr val="FFFFFE"/>
                </a:solidFill>
                <a:effectLst/>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&lt;Presenter Title&gt;</a:t>
            </a:r>
          </a:p>
        </p:txBody>
      </p:sp>
      <p:sp>
        <p:nvSpPr>
          <p:cNvPr id="19" name="Text Placeholder 2"/>
          <p:cNvSpPr>
            <a:spLocks noGrp="1"/>
          </p:cNvSpPr>
          <p:nvPr>
            <p:ph type="body" sz="quarter" idx="13" hasCustomPrompt="1"/>
          </p:nvPr>
        </p:nvSpPr>
        <p:spPr>
          <a:xfrm>
            <a:off x="411480" y="2892280"/>
            <a:ext cx="8390523" cy="425078"/>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&lt;Presenter Name&gt;</a:t>
            </a:r>
          </a:p>
        </p:txBody>
      </p:sp>
      <p:sp>
        <p:nvSpPr>
          <p:cNvPr id="20" name="Title 1"/>
          <p:cNvSpPr>
            <a:spLocks noGrp="1"/>
          </p:cNvSpPr>
          <p:nvPr>
            <p:ph type="ctrTitle" hasCustomPrompt="1"/>
          </p:nvPr>
        </p:nvSpPr>
        <p:spPr>
          <a:xfrm>
            <a:off x="411479" y="1051560"/>
            <a:ext cx="8390523" cy="1577726"/>
          </a:xfrm>
          <a:prstGeom prst="rect">
            <a:avLst/>
          </a:prstGeom>
        </p:spPr>
        <p:txBody>
          <a:bodyPr anchor="t"/>
          <a:lstStyle>
            <a:lvl1pPr marL="0" indent="0" algn="l">
              <a:lnSpc>
                <a:spcPct val="90000"/>
              </a:lnSpc>
              <a:buFont typeface="Arial" panose="020B0604020202020204" pitchFamily="34" charset="0"/>
              <a:buNone/>
              <a:defRPr sz="5400" b="0" i="0" spc="0" baseline="0">
                <a:solidFill>
                  <a:srgbClr val="FFFFFE"/>
                </a:solidFill>
                <a:effectLst/>
                <a:latin typeface="+mj-lt"/>
                <a:cs typeface="CiscoSans Thin"/>
              </a:defRPr>
            </a:lvl1pPr>
          </a:lstStyle>
          <a:p>
            <a:r>
              <a:rPr lang="en-US"/>
              <a:t>&lt;Session/Module Title&gt;</a:t>
            </a:r>
            <a:endParaRPr lang="en-US" dirty="0"/>
          </a:p>
        </p:txBody>
      </p:sp>
      <p:sp>
        <p:nvSpPr>
          <p:cNvPr id="12" name="Text Placeholder 2"/>
          <p:cNvSpPr>
            <a:spLocks noGrp="1"/>
          </p:cNvSpPr>
          <p:nvPr>
            <p:ph type="body" sz="quarter" idx="14" hasCustomPrompt="1"/>
          </p:nvPr>
        </p:nvSpPr>
        <p:spPr>
          <a:xfrm>
            <a:off x="411480" y="622024"/>
            <a:ext cx="8390522" cy="425078"/>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Module ##:</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486" y="4129238"/>
            <a:ext cx="4592696" cy="478618"/>
          </a:xfrm>
          <a:prstGeom prst="rect">
            <a:avLst/>
          </a:prstGeom>
        </p:spPr>
      </p:pic>
    </p:spTree>
    <p:extLst>
      <p:ext uri="{BB962C8B-B14F-4D97-AF65-F5344CB8AC3E}">
        <p14:creationId xmlns:p14="http://schemas.microsoft.com/office/powerpoint/2010/main" val="339374910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ent Staff">
    <p:spTree>
      <p:nvGrpSpPr>
        <p:cNvPr id="1" name=""/>
        <p:cNvGrpSpPr/>
        <p:nvPr/>
      </p:nvGrpSpPr>
      <p:grpSpPr>
        <a:xfrm>
          <a:off x="0" y="0"/>
          <a:ext cx="0" cy="0"/>
          <a:chOff x="0" y="0"/>
          <a:chExt cx="0" cy="0"/>
        </a:xfrm>
      </p:grpSpPr>
      <p:sp>
        <p:nvSpPr>
          <p:cNvPr id="27" name="Rectangle 26"/>
          <p:cNvSpPr/>
          <p:nvPr userDrawn="1"/>
        </p:nvSpPr>
        <p:spPr>
          <a:xfrm>
            <a:off x="0" y="4650509"/>
            <a:ext cx="9144000" cy="4929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extBox 1"/>
          <p:cNvSpPr txBox="1"/>
          <p:nvPr userDrawn="1"/>
        </p:nvSpPr>
        <p:spPr>
          <a:xfrm>
            <a:off x="437766" y="341313"/>
            <a:ext cx="8345488" cy="731837"/>
          </a:xfrm>
          <a:prstGeom prst="rect">
            <a:avLst/>
          </a:prstGeom>
          <a:noFill/>
        </p:spPr>
        <p:txBody>
          <a:bodyPr wrap="square" rtlCol="0">
            <a:noAutofit/>
          </a:bodyPr>
          <a:lstStyle/>
          <a:p>
            <a:r>
              <a:rPr lang="en-US" sz="3200" dirty="0">
                <a:solidFill>
                  <a:srgbClr val="696464"/>
                </a:solidFill>
              </a:rPr>
              <a:t>Event Staff</a:t>
            </a:r>
          </a:p>
        </p:txBody>
      </p:sp>
      <p:sp>
        <p:nvSpPr>
          <p:cNvPr id="5" name="Picture Placeholder 4"/>
          <p:cNvSpPr>
            <a:spLocks noGrp="1" noChangeAspect="1"/>
          </p:cNvSpPr>
          <p:nvPr>
            <p:ph type="pic" sz="quarter" idx="10" hasCustomPrompt="1"/>
          </p:nvPr>
        </p:nvSpPr>
        <p:spPr>
          <a:xfrm>
            <a:off x="666366" y="1073150"/>
            <a:ext cx="914400" cy="1216152"/>
          </a:xfrm>
          <a:prstGeom prst="rect">
            <a:avLst/>
          </a:prstGeom>
        </p:spPr>
        <p:txBody>
          <a:bodyPr/>
          <a:lstStyle>
            <a:lvl1pPr marL="0" indent="0" algn="ctr">
              <a:buNone/>
              <a:defRPr sz="1800"/>
            </a:lvl1pPr>
          </a:lstStyle>
          <a:p>
            <a:r>
              <a:rPr lang="en-US"/>
              <a:t>Photo</a:t>
            </a:r>
          </a:p>
        </p:txBody>
      </p:sp>
      <p:sp>
        <p:nvSpPr>
          <p:cNvPr id="8" name="Text Placeholder 7"/>
          <p:cNvSpPr>
            <a:spLocks noGrp="1"/>
          </p:cNvSpPr>
          <p:nvPr>
            <p:ph type="body" sz="quarter" idx="11" hasCustomPrompt="1"/>
          </p:nvPr>
        </p:nvSpPr>
        <p:spPr>
          <a:xfrm>
            <a:off x="4377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9" name="Picture Placeholder 4"/>
          <p:cNvSpPr>
            <a:spLocks noGrp="1" noChangeAspect="1"/>
          </p:cNvSpPr>
          <p:nvPr>
            <p:ph type="pic" sz="quarter" idx="12" hasCustomPrompt="1"/>
          </p:nvPr>
        </p:nvSpPr>
        <p:spPr>
          <a:xfrm>
            <a:off x="2266566" y="1073150"/>
            <a:ext cx="914400" cy="1216152"/>
          </a:xfrm>
          <a:prstGeom prst="rect">
            <a:avLst/>
          </a:prstGeom>
        </p:spPr>
        <p:txBody>
          <a:bodyPr/>
          <a:lstStyle>
            <a:lvl1pPr marL="0" indent="0" algn="ctr">
              <a:buNone/>
              <a:defRPr sz="1800"/>
            </a:lvl1pPr>
          </a:lstStyle>
          <a:p>
            <a:r>
              <a:rPr lang="en-US"/>
              <a:t>Photo</a:t>
            </a:r>
          </a:p>
        </p:txBody>
      </p:sp>
      <p:sp>
        <p:nvSpPr>
          <p:cNvPr id="10" name="Text Placeholder 7"/>
          <p:cNvSpPr>
            <a:spLocks noGrp="1"/>
          </p:cNvSpPr>
          <p:nvPr>
            <p:ph type="body" sz="quarter" idx="13" hasCustomPrompt="1"/>
          </p:nvPr>
        </p:nvSpPr>
        <p:spPr>
          <a:xfrm>
            <a:off x="20379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1" name="Picture Placeholder 4"/>
          <p:cNvSpPr>
            <a:spLocks noGrp="1" noChangeAspect="1"/>
          </p:cNvSpPr>
          <p:nvPr>
            <p:ph type="pic" sz="quarter" idx="14" hasCustomPrompt="1"/>
          </p:nvPr>
        </p:nvSpPr>
        <p:spPr>
          <a:xfrm>
            <a:off x="3866766" y="1073150"/>
            <a:ext cx="914400" cy="1216152"/>
          </a:xfrm>
          <a:prstGeom prst="rect">
            <a:avLst/>
          </a:prstGeom>
        </p:spPr>
        <p:txBody>
          <a:bodyPr/>
          <a:lstStyle>
            <a:lvl1pPr marL="0" indent="0" algn="ctr">
              <a:buNone/>
              <a:defRPr sz="1800"/>
            </a:lvl1pPr>
          </a:lstStyle>
          <a:p>
            <a:r>
              <a:rPr lang="en-US"/>
              <a:t>Photo</a:t>
            </a:r>
          </a:p>
        </p:txBody>
      </p:sp>
      <p:sp>
        <p:nvSpPr>
          <p:cNvPr id="12" name="Text Placeholder 7"/>
          <p:cNvSpPr>
            <a:spLocks noGrp="1"/>
          </p:cNvSpPr>
          <p:nvPr>
            <p:ph type="body" sz="quarter" idx="15" hasCustomPrompt="1"/>
          </p:nvPr>
        </p:nvSpPr>
        <p:spPr>
          <a:xfrm>
            <a:off x="36381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3" name="Picture Placeholder 4"/>
          <p:cNvSpPr>
            <a:spLocks noGrp="1" noChangeAspect="1"/>
          </p:cNvSpPr>
          <p:nvPr>
            <p:ph type="pic" sz="quarter" idx="16" hasCustomPrompt="1"/>
          </p:nvPr>
        </p:nvSpPr>
        <p:spPr>
          <a:xfrm>
            <a:off x="5466966" y="1073150"/>
            <a:ext cx="914400" cy="1216152"/>
          </a:xfrm>
          <a:prstGeom prst="rect">
            <a:avLst/>
          </a:prstGeom>
        </p:spPr>
        <p:txBody>
          <a:bodyPr/>
          <a:lstStyle>
            <a:lvl1pPr marL="0" indent="0" algn="ctr">
              <a:buNone/>
              <a:defRPr sz="1800"/>
            </a:lvl1pPr>
          </a:lstStyle>
          <a:p>
            <a:r>
              <a:rPr lang="en-US"/>
              <a:t>Photo</a:t>
            </a:r>
          </a:p>
        </p:txBody>
      </p:sp>
      <p:sp>
        <p:nvSpPr>
          <p:cNvPr id="14" name="Text Placeholder 7"/>
          <p:cNvSpPr>
            <a:spLocks noGrp="1"/>
          </p:cNvSpPr>
          <p:nvPr>
            <p:ph type="body" sz="quarter" idx="17" hasCustomPrompt="1"/>
          </p:nvPr>
        </p:nvSpPr>
        <p:spPr>
          <a:xfrm>
            <a:off x="52383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5" name="Picture Placeholder 4"/>
          <p:cNvSpPr>
            <a:spLocks noGrp="1" noChangeAspect="1"/>
          </p:cNvSpPr>
          <p:nvPr>
            <p:ph type="pic" sz="quarter" idx="18" hasCustomPrompt="1"/>
          </p:nvPr>
        </p:nvSpPr>
        <p:spPr>
          <a:xfrm>
            <a:off x="7067166" y="1073150"/>
            <a:ext cx="914400" cy="1216152"/>
          </a:xfrm>
          <a:prstGeom prst="rect">
            <a:avLst/>
          </a:prstGeom>
        </p:spPr>
        <p:txBody>
          <a:bodyPr/>
          <a:lstStyle>
            <a:lvl1pPr marL="0" indent="0" algn="ctr">
              <a:buNone/>
              <a:defRPr sz="1800"/>
            </a:lvl1pPr>
          </a:lstStyle>
          <a:p>
            <a:r>
              <a:rPr lang="en-US"/>
              <a:t>Photo</a:t>
            </a:r>
          </a:p>
        </p:txBody>
      </p:sp>
      <p:sp>
        <p:nvSpPr>
          <p:cNvPr id="16" name="Text Placeholder 7"/>
          <p:cNvSpPr>
            <a:spLocks noGrp="1"/>
          </p:cNvSpPr>
          <p:nvPr>
            <p:ph type="body" sz="quarter" idx="19" hasCustomPrompt="1"/>
          </p:nvPr>
        </p:nvSpPr>
        <p:spPr>
          <a:xfrm>
            <a:off x="6838566" y="2289302"/>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7" name="Picture Placeholder 4"/>
          <p:cNvSpPr>
            <a:spLocks noGrp="1" noChangeAspect="1"/>
          </p:cNvSpPr>
          <p:nvPr>
            <p:ph type="pic" sz="quarter" idx="20" hasCustomPrompt="1"/>
          </p:nvPr>
        </p:nvSpPr>
        <p:spPr>
          <a:xfrm>
            <a:off x="666366" y="3105151"/>
            <a:ext cx="914400" cy="1216152"/>
          </a:xfrm>
          <a:prstGeom prst="rect">
            <a:avLst/>
          </a:prstGeom>
        </p:spPr>
        <p:txBody>
          <a:bodyPr/>
          <a:lstStyle>
            <a:lvl1pPr marL="0" indent="0" algn="ctr">
              <a:buNone/>
              <a:defRPr sz="1800"/>
            </a:lvl1pPr>
          </a:lstStyle>
          <a:p>
            <a:r>
              <a:rPr lang="en-US"/>
              <a:t>Photo</a:t>
            </a:r>
          </a:p>
        </p:txBody>
      </p:sp>
      <p:sp>
        <p:nvSpPr>
          <p:cNvPr id="18" name="Text Placeholder 7"/>
          <p:cNvSpPr>
            <a:spLocks noGrp="1"/>
          </p:cNvSpPr>
          <p:nvPr>
            <p:ph type="body" sz="quarter" idx="21" hasCustomPrompt="1"/>
          </p:nvPr>
        </p:nvSpPr>
        <p:spPr>
          <a:xfrm>
            <a:off x="4377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19" name="Picture Placeholder 4"/>
          <p:cNvSpPr>
            <a:spLocks noGrp="1" noChangeAspect="1"/>
          </p:cNvSpPr>
          <p:nvPr>
            <p:ph type="pic" sz="quarter" idx="22" hasCustomPrompt="1"/>
          </p:nvPr>
        </p:nvSpPr>
        <p:spPr>
          <a:xfrm>
            <a:off x="2266566" y="3105151"/>
            <a:ext cx="914400" cy="1216152"/>
          </a:xfrm>
          <a:prstGeom prst="rect">
            <a:avLst/>
          </a:prstGeom>
        </p:spPr>
        <p:txBody>
          <a:bodyPr/>
          <a:lstStyle>
            <a:lvl1pPr marL="0" indent="0" algn="ctr">
              <a:buNone/>
              <a:defRPr sz="1800"/>
            </a:lvl1pPr>
          </a:lstStyle>
          <a:p>
            <a:r>
              <a:rPr lang="en-US"/>
              <a:t>Photo</a:t>
            </a:r>
          </a:p>
        </p:txBody>
      </p:sp>
      <p:sp>
        <p:nvSpPr>
          <p:cNvPr id="20" name="Text Placeholder 7"/>
          <p:cNvSpPr>
            <a:spLocks noGrp="1"/>
          </p:cNvSpPr>
          <p:nvPr>
            <p:ph type="body" sz="quarter" idx="23" hasCustomPrompt="1"/>
          </p:nvPr>
        </p:nvSpPr>
        <p:spPr>
          <a:xfrm>
            <a:off x="20379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21" name="Picture Placeholder 4"/>
          <p:cNvSpPr>
            <a:spLocks noGrp="1" noChangeAspect="1"/>
          </p:cNvSpPr>
          <p:nvPr>
            <p:ph type="pic" sz="quarter" idx="24" hasCustomPrompt="1"/>
          </p:nvPr>
        </p:nvSpPr>
        <p:spPr>
          <a:xfrm>
            <a:off x="3866766" y="3105151"/>
            <a:ext cx="914400" cy="1216152"/>
          </a:xfrm>
          <a:prstGeom prst="rect">
            <a:avLst/>
          </a:prstGeom>
        </p:spPr>
        <p:txBody>
          <a:bodyPr/>
          <a:lstStyle>
            <a:lvl1pPr marL="0" indent="0" algn="ctr">
              <a:buNone/>
              <a:defRPr sz="1800"/>
            </a:lvl1pPr>
          </a:lstStyle>
          <a:p>
            <a:r>
              <a:rPr lang="en-US"/>
              <a:t>Photo</a:t>
            </a:r>
          </a:p>
        </p:txBody>
      </p:sp>
      <p:sp>
        <p:nvSpPr>
          <p:cNvPr id="22" name="Text Placeholder 7"/>
          <p:cNvSpPr>
            <a:spLocks noGrp="1"/>
          </p:cNvSpPr>
          <p:nvPr>
            <p:ph type="body" sz="quarter" idx="25" hasCustomPrompt="1"/>
          </p:nvPr>
        </p:nvSpPr>
        <p:spPr>
          <a:xfrm>
            <a:off x="36381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23" name="Picture Placeholder 4"/>
          <p:cNvSpPr>
            <a:spLocks noGrp="1" noChangeAspect="1"/>
          </p:cNvSpPr>
          <p:nvPr>
            <p:ph type="pic" sz="quarter" idx="26" hasCustomPrompt="1"/>
          </p:nvPr>
        </p:nvSpPr>
        <p:spPr>
          <a:xfrm>
            <a:off x="5466966" y="3105151"/>
            <a:ext cx="914400" cy="1216152"/>
          </a:xfrm>
          <a:prstGeom prst="rect">
            <a:avLst/>
          </a:prstGeom>
        </p:spPr>
        <p:txBody>
          <a:bodyPr/>
          <a:lstStyle>
            <a:lvl1pPr marL="0" indent="0" algn="ctr">
              <a:buNone/>
              <a:defRPr sz="1800"/>
            </a:lvl1pPr>
          </a:lstStyle>
          <a:p>
            <a:r>
              <a:rPr lang="en-US"/>
              <a:t>Photo</a:t>
            </a:r>
          </a:p>
        </p:txBody>
      </p:sp>
      <p:sp>
        <p:nvSpPr>
          <p:cNvPr id="24" name="Text Placeholder 7"/>
          <p:cNvSpPr>
            <a:spLocks noGrp="1"/>
          </p:cNvSpPr>
          <p:nvPr>
            <p:ph type="body" sz="quarter" idx="27" hasCustomPrompt="1"/>
          </p:nvPr>
        </p:nvSpPr>
        <p:spPr>
          <a:xfrm>
            <a:off x="52383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
        <p:nvSpPr>
          <p:cNvPr id="25" name="Picture Placeholder 4"/>
          <p:cNvSpPr>
            <a:spLocks noGrp="1" noChangeAspect="1"/>
          </p:cNvSpPr>
          <p:nvPr>
            <p:ph type="pic" sz="quarter" idx="28" hasCustomPrompt="1"/>
          </p:nvPr>
        </p:nvSpPr>
        <p:spPr>
          <a:xfrm>
            <a:off x="7067166" y="3105151"/>
            <a:ext cx="914400" cy="1216152"/>
          </a:xfrm>
          <a:prstGeom prst="rect">
            <a:avLst/>
          </a:prstGeom>
        </p:spPr>
        <p:txBody>
          <a:bodyPr/>
          <a:lstStyle>
            <a:lvl1pPr marL="0" indent="0" algn="ctr">
              <a:buNone/>
              <a:defRPr sz="1800"/>
            </a:lvl1pPr>
          </a:lstStyle>
          <a:p>
            <a:r>
              <a:rPr lang="en-US"/>
              <a:t>Photo</a:t>
            </a:r>
          </a:p>
        </p:txBody>
      </p:sp>
      <p:sp>
        <p:nvSpPr>
          <p:cNvPr id="26" name="Text Placeholder 7"/>
          <p:cNvSpPr>
            <a:spLocks noGrp="1"/>
          </p:cNvSpPr>
          <p:nvPr>
            <p:ph type="body" sz="quarter" idx="29" hasCustomPrompt="1"/>
          </p:nvPr>
        </p:nvSpPr>
        <p:spPr>
          <a:xfrm>
            <a:off x="6838566" y="4321303"/>
            <a:ext cx="1371600" cy="688975"/>
          </a:xfrm>
          <a:prstGeom prst="rect">
            <a:avLst/>
          </a:prstGeom>
        </p:spPr>
        <p:txBody>
          <a:bodyPr>
            <a:normAutofit/>
          </a:bodyPr>
          <a:lstStyle>
            <a:lvl1pPr marL="0" indent="0" algn="ctr">
              <a:buNone/>
              <a:defRPr sz="1800">
                <a:solidFill>
                  <a:schemeClr val="tx1"/>
                </a:solidFill>
              </a:defRPr>
            </a:lvl1pPr>
            <a:lvl2pPr marL="142875" indent="0">
              <a:buNone/>
              <a:defRPr/>
            </a:lvl2pPr>
            <a:lvl3pPr marL="261937" indent="0">
              <a:buNone/>
              <a:defRPr/>
            </a:lvl3pPr>
            <a:lvl4pPr marL="333375" indent="0">
              <a:buNone/>
              <a:defRPr/>
            </a:lvl4pPr>
            <a:lvl5pPr marL="404812" indent="0">
              <a:buNone/>
              <a:defRPr/>
            </a:lvl5pPr>
          </a:lstStyle>
          <a:p>
            <a:pPr lvl="0"/>
            <a:r>
              <a:rPr lang="en-US"/>
              <a:t>Name</a:t>
            </a:r>
            <a:endParaRPr lang="en-US" dirty="0"/>
          </a:p>
        </p:txBody>
      </p:sp>
    </p:spTree>
    <p:extLst>
      <p:ext uri="{BB962C8B-B14F-4D97-AF65-F5344CB8AC3E}">
        <p14:creationId xmlns:p14="http://schemas.microsoft.com/office/powerpoint/2010/main" val="54780908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odule Referenc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70483" y="1699313"/>
            <a:ext cx="8280057" cy="2616748"/>
          </a:xfrm>
          <a:prstGeom prst="rect">
            <a:avLst/>
          </a:prstGeom>
        </p:spPr>
        <p:txBody>
          <a:bodyPr/>
          <a:lstStyle>
            <a:lvl1pPr marL="0" indent="0" algn="ctr">
              <a:buNone/>
              <a:defRPr baseline="0"/>
            </a:lvl1pPr>
          </a:lstStyle>
          <a:p>
            <a:r>
              <a:rPr lang="en-US" dirty="0"/>
              <a:t>Drag and drop the screenshot of the module here.</a:t>
            </a:r>
          </a:p>
        </p:txBody>
      </p:sp>
      <p:sp>
        <p:nvSpPr>
          <p:cNvPr id="7" name="Rectangle 6"/>
          <p:cNvSpPr/>
          <p:nvPr userDrawn="1"/>
        </p:nvSpPr>
        <p:spPr>
          <a:xfrm>
            <a:off x="437767" y="1197319"/>
            <a:ext cx="8345488" cy="37782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68580" tIns="34290" rIns="68580" bIns="34290">
            <a:spAutoFit/>
          </a:bodyPr>
          <a:lstStyle/>
          <a:p>
            <a:pPr marL="56" lvl="1" algn="ctr">
              <a:defRPr/>
            </a:pPr>
            <a:r>
              <a:rPr lang="en-US" sz="2000" dirty="0">
                <a:solidFill>
                  <a:srgbClr val="FFFFFF"/>
                </a:solidFill>
              </a:rPr>
              <a:t>https://learninglabs.cisco.com/tracks/devnet-beginner</a:t>
            </a:r>
          </a:p>
        </p:txBody>
      </p:sp>
      <p:sp>
        <p:nvSpPr>
          <p:cNvPr id="12" name="Freeform 11"/>
          <p:cNvSpPr/>
          <p:nvPr/>
        </p:nvSpPr>
        <p:spPr>
          <a:xfrm>
            <a:off x="438784"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0 w 1986535"/>
              <a:gd name="connsiteY5"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535" h="731837">
                <a:moveTo>
                  <a:pt x="0" y="0"/>
                </a:moveTo>
                <a:lnTo>
                  <a:pt x="1620617" y="0"/>
                </a:lnTo>
                <a:lnTo>
                  <a:pt x="1986535" y="365919"/>
                </a:lnTo>
                <a:lnTo>
                  <a:pt x="1620617" y="731837"/>
                </a:lnTo>
                <a:lnTo>
                  <a:pt x="0" y="731837"/>
                </a:lnTo>
                <a:lnTo>
                  <a:pt x="0" y="0"/>
                </a:lnTo>
                <a:close/>
              </a:path>
            </a:pathLst>
          </a:cu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txBody>
          <a:bodyPr spcFirstLastPara="0" vert="horz" wrap="square" lIns="117348" tIns="58674" rIns="212296" bIns="58674" numCol="1" spcCol="1270" anchor="ctr" anchorCtr="0">
            <a:noAutofit/>
          </a:bodyPr>
          <a:lstStyle/>
          <a:p>
            <a:pPr algn="ctr" defTabSz="977900">
              <a:lnSpc>
                <a:spcPct val="90000"/>
              </a:lnSpc>
              <a:spcAft>
                <a:spcPct val="35000"/>
              </a:spcAft>
            </a:pPr>
            <a:r>
              <a:rPr lang="en-US" sz="2000" dirty="0">
                <a:solidFill>
                  <a:prstClr val="white"/>
                </a:solidFill>
              </a:rPr>
              <a:t>DevNet</a:t>
            </a:r>
          </a:p>
        </p:txBody>
      </p:sp>
      <p:sp>
        <p:nvSpPr>
          <p:cNvPr id="13" name="Freeform 12"/>
          <p:cNvSpPr/>
          <p:nvPr/>
        </p:nvSpPr>
        <p:spPr>
          <a:xfrm>
            <a:off x="2044842"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205258"/>
              <a:satOff val="-19019"/>
              <a:lumOff val="9983"/>
              <a:alphaOff val="0"/>
            </a:schemeClr>
          </a:fillRef>
          <a:effectRef idx="2">
            <a:schemeClr val="accent1">
              <a:shade val="80000"/>
              <a:hueOff val="205258"/>
              <a:satOff val="-19019"/>
              <a:lumOff val="9983"/>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dirty="0">
                <a:solidFill>
                  <a:prstClr val="white"/>
                </a:solidFill>
              </a:rPr>
              <a:t>Discover</a:t>
            </a:r>
          </a:p>
        </p:txBody>
      </p:sp>
      <p:sp>
        <p:nvSpPr>
          <p:cNvPr id="14" name="Freeform 13"/>
          <p:cNvSpPr/>
          <p:nvPr/>
        </p:nvSpPr>
        <p:spPr>
          <a:xfrm>
            <a:off x="3650900"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410517"/>
              <a:satOff val="-38039"/>
              <a:lumOff val="19966"/>
              <a:alphaOff val="0"/>
            </a:schemeClr>
          </a:fillRef>
          <a:effectRef idx="2">
            <a:schemeClr val="accent1">
              <a:shade val="80000"/>
              <a:hueOff val="410517"/>
              <a:satOff val="-38039"/>
              <a:lumOff val="19966"/>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a:solidFill>
                  <a:prstClr val="white"/>
                </a:solidFill>
              </a:rPr>
              <a:t>Learning Tracks</a:t>
            </a:r>
          </a:p>
        </p:txBody>
      </p:sp>
      <p:sp>
        <p:nvSpPr>
          <p:cNvPr id="15" name="Freeform 14"/>
          <p:cNvSpPr/>
          <p:nvPr/>
        </p:nvSpPr>
        <p:spPr>
          <a:xfrm>
            <a:off x="5256958"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615775"/>
              <a:satOff val="-57058"/>
              <a:lumOff val="29950"/>
              <a:alphaOff val="0"/>
            </a:schemeClr>
          </a:fillRef>
          <a:effectRef idx="2">
            <a:schemeClr val="accent1">
              <a:shade val="80000"/>
              <a:hueOff val="615775"/>
              <a:satOff val="-57058"/>
              <a:lumOff val="29950"/>
              <a:alphaOff val="0"/>
            </a:schemeClr>
          </a:effectRef>
          <a:fontRef idx="minor">
            <a:schemeClr val="lt1"/>
          </a:fontRef>
        </p:style>
        <p:txBody>
          <a:bodyPr spcFirstLastPara="0" vert="horz" wrap="square" lIns="453930" tIns="58674" rIns="393192" bIns="58674" numCol="1" spcCol="1270" anchor="ctr" anchorCtr="0">
            <a:noAutofit/>
          </a:bodyPr>
          <a:lstStyle/>
          <a:p>
            <a:pPr algn="ctr" defTabSz="977900">
              <a:lnSpc>
                <a:spcPct val="90000"/>
              </a:lnSpc>
              <a:spcAft>
                <a:spcPct val="35000"/>
              </a:spcAft>
            </a:pPr>
            <a:r>
              <a:rPr lang="en-US" sz="2000" dirty="0">
                <a:solidFill>
                  <a:prstClr val="white"/>
                </a:solidFill>
              </a:rPr>
              <a:t>DevNet Beginner</a:t>
            </a:r>
          </a:p>
        </p:txBody>
      </p:sp>
      <p:sp>
        <p:nvSpPr>
          <p:cNvPr id="16" name="Freeform 15"/>
          <p:cNvSpPr/>
          <p:nvPr/>
        </p:nvSpPr>
        <p:spPr>
          <a:xfrm>
            <a:off x="6863015"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821034"/>
              <a:satOff val="-76077"/>
              <a:lumOff val="39933"/>
              <a:alphaOff val="0"/>
            </a:schemeClr>
          </a:fillRef>
          <a:effectRef idx="2">
            <a:schemeClr val="accent1">
              <a:shade val="80000"/>
              <a:hueOff val="821034"/>
              <a:satOff val="-76077"/>
              <a:lumOff val="39933"/>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endParaRPr lang="en-US" sz="2000" dirty="0">
              <a:solidFill>
                <a:prstClr val="white"/>
              </a:solidFill>
            </a:endParaRPr>
          </a:p>
        </p:txBody>
      </p:sp>
      <p:sp>
        <p:nvSpPr>
          <p:cNvPr id="21" name="Text Placeholder 17"/>
          <p:cNvSpPr>
            <a:spLocks noGrp="1"/>
          </p:cNvSpPr>
          <p:nvPr userDrawn="1">
            <p:ph type="body" sz="quarter" idx="11" hasCustomPrompt="1"/>
          </p:nvPr>
        </p:nvSpPr>
        <p:spPr>
          <a:xfrm>
            <a:off x="6863016" y="335360"/>
            <a:ext cx="1920240" cy="731837"/>
          </a:xfrm>
          <a:prstGeom prst="rect">
            <a:avLst/>
          </a:prstGeom>
        </p:spPr>
        <p:txBody>
          <a:bodyPr lIns="457200" tIns="54864" rIns="393192" bIns="54864" anchor="ctr"/>
          <a:lstStyle>
            <a:lvl1pPr marL="0" indent="0" algn="ctr">
              <a:buNone/>
              <a:defRPr sz="2000">
                <a:solidFill>
                  <a:schemeClr val="bg1"/>
                </a:solidFill>
              </a:defRPr>
            </a:lvl1pPr>
            <a:lvl2pPr marL="142875" indent="0">
              <a:buNone/>
              <a:defRPr sz="2200">
                <a:solidFill>
                  <a:schemeClr val="bg1"/>
                </a:solidFill>
              </a:defRPr>
            </a:lvl2pPr>
            <a:lvl3pPr marL="261937" indent="0">
              <a:buNone/>
              <a:defRPr sz="2200">
                <a:solidFill>
                  <a:schemeClr val="bg1"/>
                </a:solidFill>
              </a:defRPr>
            </a:lvl3pPr>
            <a:lvl4pPr marL="333375" indent="0">
              <a:buNone/>
              <a:defRPr sz="2200">
                <a:solidFill>
                  <a:schemeClr val="bg1"/>
                </a:solidFill>
              </a:defRPr>
            </a:lvl4pPr>
            <a:lvl5pPr marL="404812" indent="0">
              <a:buNone/>
              <a:defRPr sz="2200">
                <a:solidFill>
                  <a:schemeClr val="bg1"/>
                </a:solidFill>
              </a:defRPr>
            </a:lvl5pPr>
          </a:lstStyle>
          <a:p>
            <a:pPr lvl="0"/>
            <a:r>
              <a:rPr lang="en-US"/>
              <a:t>Module XX</a:t>
            </a:r>
            <a:endParaRPr lang="en-US" dirty="0"/>
          </a:p>
        </p:txBody>
      </p:sp>
    </p:spTree>
    <p:extLst>
      <p:ext uri="{BB962C8B-B14F-4D97-AF65-F5344CB8AC3E}">
        <p14:creationId xmlns:p14="http://schemas.microsoft.com/office/powerpoint/2010/main" val="38755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b Referenc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705266"/>
            <a:ext cx="8345488" cy="2810731"/>
          </a:xfrm>
          <a:prstGeom prst="rect">
            <a:avLst/>
          </a:prstGeom>
        </p:spPr>
        <p:txBody>
          <a:bodyPr lIns="91420" tIns="45710" rIns="91420" bIns="45710">
            <a:normAutofit/>
          </a:bodyPr>
          <a:lstStyle>
            <a:lvl1pPr marL="280928" indent="-223792">
              <a:lnSpc>
                <a:spcPct val="95000"/>
              </a:lnSpc>
              <a:spcBef>
                <a:spcPts val="1110"/>
              </a:spcBef>
              <a:buClr>
                <a:schemeClr val="tx2"/>
              </a:buClr>
              <a:buSzPct val="80000"/>
              <a:buFont typeface="Arial"/>
              <a:buChar char="•"/>
              <a:defRPr sz="3700" b="0" i="0" baseline="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dirty="0"/>
              <a:t>Lab ##</a:t>
            </a:r>
          </a:p>
          <a:p>
            <a:pPr lvl="0"/>
            <a:r>
              <a:rPr lang="en-US" dirty="0"/>
              <a:t>Brief summary of what the participant will be doing / learning in this lab</a:t>
            </a:r>
            <a:r>
              <a:rPr lang="mr-IN" dirty="0"/>
              <a:t>…</a:t>
            </a:r>
            <a:endParaRPr lang="en-US" dirty="0"/>
          </a:p>
        </p:txBody>
      </p:sp>
      <p:sp>
        <p:nvSpPr>
          <p:cNvPr id="9" name="Freeform 8"/>
          <p:cNvSpPr/>
          <p:nvPr userDrawn="1"/>
        </p:nvSpPr>
        <p:spPr>
          <a:xfrm>
            <a:off x="438784"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0 w 1986535"/>
              <a:gd name="connsiteY5"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6535" h="731837">
                <a:moveTo>
                  <a:pt x="0" y="0"/>
                </a:moveTo>
                <a:lnTo>
                  <a:pt x="1620617" y="0"/>
                </a:lnTo>
                <a:lnTo>
                  <a:pt x="1986535" y="365919"/>
                </a:lnTo>
                <a:lnTo>
                  <a:pt x="1620617" y="731837"/>
                </a:lnTo>
                <a:lnTo>
                  <a:pt x="0" y="731837"/>
                </a:lnTo>
                <a:lnTo>
                  <a:pt x="0" y="0"/>
                </a:lnTo>
                <a:close/>
              </a:path>
            </a:pathLst>
          </a:cu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txBody>
          <a:bodyPr spcFirstLastPara="0" vert="horz" wrap="square" lIns="117348" tIns="58674" rIns="212296" bIns="58674" numCol="1" spcCol="1270" anchor="ctr" anchorCtr="0">
            <a:noAutofit/>
          </a:bodyPr>
          <a:lstStyle/>
          <a:p>
            <a:pPr algn="ctr" defTabSz="977900">
              <a:lnSpc>
                <a:spcPct val="90000"/>
              </a:lnSpc>
              <a:spcAft>
                <a:spcPct val="35000"/>
              </a:spcAft>
            </a:pPr>
            <a:r>
              <a:rPr lang="en-US" sz="2000" dirty="0">
                <a:solidFill>
                  <a:prstClr val="white"/>
                </a:solidFill>
                <a:effectLst>
                  <a:outerShdw blurRad="50800" dist="38100" dir="2700000" algn="tl" rotWithShape="0">
                    <a:prstClr val="black">
                      <a:alpha val="40000"/>
                    </a:prstClr>
                  </a:outerShdw>
                </a:effectLst>
              </a:rPr>
              <a:t>DevNet</a:t>
            </a:r>
          </a:p>
        </p:txBody>
      </p:sp>
      <p:sp>
        <p:nvSpPr>
          <p:cNvPr id="10" name="Freeform 9"/>
          <p:cNvSpPr/>
          <p:nvPr userDrawn="1"/>
        </p:nvSpPr>
        <p:spPr>
          <a:xfrm>
            <a:off x="2044842"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205258"/>
              <a:satOff val="-19019"/>
              <a:lumOff val="9983"/>
              <a:alphaOff val="0"/>
            </a:schemeClr>
          </a:fillRef>
          <a:effectRef idx="2">
            <a:schemeClr val="accent1">
              <a:shade val="80000"/>
              <a:hueOff val="205258"/>
              <a:satOff val="-19019"/>
              <a:lumOff val="9983"/>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dirty="0">
                <a:solidFill>
                  <a:prstClr val="white"/>
                </a:solidFill>
                <a:effectLst>
                  <a:outerShdw blurRad="50800" dist="38100" dir="2700000" algn="tl" rotWithShape="0">
                    <a:prstClr val="black">
                      <a:alpha val="40000"/>
                    </a:prstClr>
                  </a:outerShdw>
                </a:effectLst>
              </a:rPr>
              <a:t>Discover</a:t>
            </a:r>
          </a:p>
        </p:txBody>
      </p:sp>
      <p:sp>
        <p:nvSpPr>
          <p:cNvPr id="11" name="Freeform 10"/>
          <p:cNvSpPr/>
          <p:nvPr userDrawn="1"/>
        </p:nvSpPr>
        <p:spPr>
          <a:xfrm>
            <a:off x="3650900"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410517"/>
              <a:satOff val="-38039"/>
              <a:lumOff val="19966"/>
              <a:alphaOff val="0"/>
            </a:schemeClr>
          </a:fillRef>
          <a:effectRef idx="2">
            <a:schemeClr val="accent1">
              <a:shade val="80000"/>
              <a:hueOff val="410517"/>
              <a:satOff val="-38039"/>
              <a:lumOff val="19966"/>
              <a:alphaOff val="0"/>
            </a:schemeClr>
          </a:effectRef>
          <a:fontRef idx="minor">
            <a:schemeClr val="lt1"/>
          </a:fontRef>
        </p:style>
        <p:txBody>
          <a:bodyPr spcFirstLastPara="0" vert="horz" wrap="square" lIns="453930" tIns="58674" rIns="395255" bIns="58674" numCol="1" spcCol="1270" anchor="ctr" anchorCtr="0">
            <a:noAutofit/>
          </a:bodyPr>
          <a:lstStyle/>
          <a:p>
            <a:pPr algn="ctr" defTabSz="977900">
              <a:lnSpc>
                <a:spcPct val="90000"/>
              </a:lnSpc>
              <a:spcAft>
                <a:spcPct val="35000"/>
              </a:spcAft>
            </a:pPr>
            <a:r>
              <a:rPr lang="en-US" sz="2000" dirty="0">
                <a:solidFill>
                  <a:prstClr val="white"/>
                </a:solidFill>
                <a:effectLst>
                  <a:outerShdw blurRad="50800" dist="38100" dir="2700000" algn="tl" rotWithShape="0">
                    <a:prstClr val="black">
                      <a:alpha val="40000"/>
                    </a:prstClr>
                  </a:outerShdw>
                </a:effectLst>
              </a:rPr>
              <a:t>Learning Tracks</a:t>
            </a:r>
          </a:p>
        </p:txBody>
      </p:sp>
      <p:sp>
        <p:nvSpPr>
          <p:cNvPr id="12" name="Freeform 11"/>
          <p:cNvSpPr/>
          <p:nvPr userDrawn="1"/>
        </p:nvSpPr>
        <p:spPr>
          <a:xfrm>
            <a:off x="5256958" y="335360"/>
            <a:ext cx="1920240" cy="731837"/>
          </a:xfrm>
          <a:custGeom>
            <a:avLst/>
            <a:gdLst>
              <a:gd name="connsiteX0" fmla="*/ 0 w 1986535"/>
              <a:gd name="connsiteY0" fmla="*/ 0 h 731837"/>
              <a:gd name="connsiteX1" fmla="*/ 1620617 w 1986535"/>
              <a:gd name="connsiteY1" fmla="*/ 0 h 731837"/>
              <a:gd name="connsiteX2" fmla="*/ 1986535 w 1986535"/>
              <a:gd name="connsiteY2" fmla="*/ 365919 h 731837"/>
              <a:gd name="connsiteX3" fmla="*/ 1620617 w 1986535"/>
              <a:gd name="connsiteY3" fmla="*/ 731837 h 731837"/>
              <a:gd name="connsiteX4" fmla="*/ 0 w 1986535"/>
              <a:gd name="connsiteY4" fmla="*/ 731837 h 731837"/>
              <a:gd name="connsiteX5" fmla="*/ 365919 w 1986535"/>
              <a:gd name="connsiteY5" fmla="*/ 365919 h 731837"/>
              <a:gd name="connsiteX6" fmla="*/ 0 w 1986535"/>
              <a:gd name="connsiteY6" fmla="*/ 0 h 7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535" h="731837">
                <a:moveTo>
                  <a:pt x="0" y="0"/>
                </a:moveTo>
                <a:lnTo>
                  <a:pt x="1620617" y="0"/>
                </a:lnTo>
                <a:lnTo>
                  <a:pt x="1986535" y="365919"/>
                </a:lnTo>
                <a:lnTo>
                  <a:pt x="1620617" y="731837"/>
                </a:lnTo>
                <a:lnTo>
                  <a:pt x="0" y="731837"/>
                </a:lnTo>
                <a:lnTo>
                  <a:pt x="365919" y="365919"/>
                </a:lnTo>
                <a:lnTo>
                  <a:pt x="0" y="0"/>
                </a:lnTo>
                <a:close/>
              </a:path>
            </a:pathLst>
          </a:custGeom>
        </p:spPr>
        <p:style>
          <a:lnRef idx="0">
            <a:schemeClr val="lt1">
              <a:hueOff val="0"/>
              <a:satOff val="0"/>
              <a:lumOff val="0"/>
              <a:alphaOff val="0"/>
            </a:schemeClr>
          </a:lnRef>
          <a:fillRef idx="3">
            <a:schemeClr val="accent1">
              <a:shade val="80000"/>
              <a:hueOff val="615775"/>
              <a:satOff val="-57058"/>
              <a:lumOff val="29950"/>
              <a:alphaOff val="0"/>
            </a:schemeClr>
          </a:fillRef>
          <a:effectRef idx="2">
            <a:schemeClr val="accent1">
              <a:shade val="80000"/>
              <a:hueOff val="615775"/>
              <a:satOff val="-57058"/>
              <a:lumOff val="29950"/>
              <a:alphaOff val="0"/>
            </a:schemeClr>
          </a:effectRef>
          <a:fontRef idx="minor">
            <a:schemeClr val="lt1"/>
          </a:fontRef>
        </p:style>
        <p:txBody>
          <a:bodyPr spcFirstLastPara="0" vert="horz" wrap="square" lIns="453930" tIns="58674" rIns="393192" bIns="58674" numCol="1" spcCol="1270" anchor="ctr" anchorCtr="0">
            <a:noAutofit/>
          </a:bodyPr>
          <a:lstStyle/>
          <a:p>
            <a:pPr algn="ctr" defTabSz="977900">
              <a:lnSpc>
                <a:spcPct val="90000"/>
              </a:lnSpc>
              <a:spcAft>
                <a:spcPct val="35000"/>
              </a:spcAft>
              <a:defRPr/>
            </a:pPr>
            <a:endParaRPr lang="en-US" sz="2000" dirty="0">
              <a:solidFill>
                <a:prstClr val="white"/>
              </a:solidFill>
            </a:endParaRPr>
          </a:p>
          <a:p>
            <a:pPr algn="ctr" defTabSz="977900">
              <a:lnSpc>
                <a:spcPct val="90000"/>
              </a:lnSpc>
              <a:spcAft>
                <a:spcPct val="35000"/>
              </a:spcAft>
            </a:pPr>
            <a:endParaRPr lang="en-US" sz="2000" dirty="0">
              <a:solidFill>
                <a:prstClr val="white"/>
              </a:solidFill>
            </a:endParaRPr>
          </a:p>
        </p:txBody>
      </p:sp>
      <p:sp>
        <p:nvSpPr>
          <p:cNvPr id="15" name="Rectangle 14"/>
          <p:cNvSpPr/>
          <p:nvPr userDrawn="1"/>
        </p:nvSpPr>
        <p:spPr>
          <a:xfrm>
            <a:off x="437767" y="1197319"/>
            <a:ext cx="8345488" cy="37782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68580" tIns="34290" rIns="68580" bIns="34290">
            <a:spAutoFit/>
          </a:bodyPr>
          <a:lstStyle/>
          <a:p>
            <a:pPr marL="56" lvl="1" algn="ctr">
              <a:defRPr/>
            </a:pPr>
            <a:r>
              <a:rPr lang="en-US" sz="2000" dirty="0">
                <a:solidFill>
                  <a:srgbClr val="FFFFFF"/>
                </a:solidFill>
              </a:rPr>
              <a:t>https://learninglabs.cisco.com/tracks/devnet-beginner</a:t>
            </a:r>
          </a:p>
        </p:txBody>
      </p:sp>
    </p:spTree>
    <p:extLst>
      <p:ext uri="{BB962C8B-B14F-4D97-AF65-F5344CB8AC3E}">
        <p14:creationId xmlns:p14="http://schemas.microsoft.com/office/powerpoint/2010/main" val="26713098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10" name="Picture 9"/>
          <p:cNvPicPr>
            <a:picLocks noChangeAspect="1"/>
          </p:cNvPicPr>
          <p:nvPr userDrawn="1"/>
        </p:nvPicPr>
        <p:blipFill rotWithShape="1">
          <a:blip r:embed="rId3"/>
          <a:srcRect t="1045" r="7669"/>
          <a:stretch/>
        </p:blipFill>
        <p:spPr>
          <a:xfrm>
            <a:off x="0" y="1646117"/>
            <a:ext cx="2403730" cy="2525833"/>
          </a:xfrm>
          <a:prstGeom prst="rect">
            <a:avLst/>
          </a:prstGeom>
        </p:spPr>
      </p:pic>
      <p:sp>
        <p:nvSpPr>
          <p:cNvPr id="13" name="TextBox 12"/>
          <p:cNvSpPr txBox="1"/>
          <p:nvPr userDrawn="1"/>
        </p:nvSpPr>
        <p:spPr>
          <a:xfrm>
            <a:off x="411480" y="209550"/>
            <a:ext cx="7162800" cy="1384995"/>
          </a:xfrm>
          <a:prstGeom prst="rect">
            <a:avLst/>
          </a:prstGeom>
          <a:noFill/>
        </p:spPr>
        <p:txBody>
          <a:bodyPr wrap="square" rtlCol="0">
            <a:spAutoFit/>
          </a:bodyPr>
          <a:lstStyle/>
          <a:p>
            <a:r>
              <a:rPr lang="en-US" sz="4000" i="1" dirty="0">
                <a:solidFill>
                  <a:prstClr val="white"/>
                </a:solidFill>
              </a:rPr>
              <a:t>Get your hands dirty with …</a:t>
            </a:r>
          </a:p>
          <a:p>
            <a:r>
              <a:rPr lang="en-US" sz="4400" dirty="0">
                <a:solidFill>
                  <a:prstClr val="white"/>
                </a:solidFill>
              </a:rPr>
              <a:t>The Mission!</a:t>
            </a:r>
            <a:endParaRPr lang="en-GB" sz="4400" dirty="0">
              <a:solidFill>
                <a:prstClr val="white"/>
              </a:solidFill>
              <a:latin typeface="Arial"/>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6486" y="4129238"/>
            <a:ext cx="4592696" cy="478618"/>
          </a:xfrm>
          <a:prstGeom prst="rect">
            <a:avLst/>
          </a:prstGeom>
        </p:spPr>
      </p:pic>
    </p:spTree>
    <p:extLst>
      <p:ext uri="{BB962C8B-B14F-4D97-AF65-F5344CB8AC3E}">
        <p14:creationId xmlns:p14="http://schemas.microsoft.com/office/powerpoint/2010/main" val="57616997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ocial">
    <p:spTree>
      <p:nvGrpSpPr>
        <p:cNvPr id="1" name=""/>
        <p:cNvGrpSpPr/>
        <p:nvPr/>
      </p:nvGrpSpPr>
      <p:grpSpPr>
        <a:xfrm>
          <a:off x="0" y="0"/>
          <a:ext cx="0" cy="0"/>
          <a:chOff x="0" y="0"/>
          <a:chExt cx="0" cy="0"/>
        </a:xfrm>
      </p:grpSpPr>
      <p:sp>
        <p:nvSpPr>
          <p:cNvPr id="4" name="TextBox 3"/>
          <p:cNvSpPr txBox="1"/>
          <p:nvPr/>
        </p:nvSpPr>
        <p:spPr>
          <a:xfrm>
            <a:off x="0" y="2672616"/>
            <a:ext cx="9143999" cy="830997"/>
          </a:xfrm>
          <a:prstGeom prst="rect">
            <a:avLst/>
          </a:prstGeom>
          <a:noFill/>
        </p:spPr>
        <p:txBody>
          <a:bodyPr wrap="square" rtlCol="0" anchor="ctr">
            <a:spAutoFit/>
          </a:bodyPr>
          <a:lstStyle/>
          <a:p>
            <a:pPr algn="ctr"/>
            <a:r>
              <a:rPr lang="en-US" sz="4800" dirty="0">
                <a:solidFill>
                  <a:prstClr val="black"/>
                </a:solidFill>
                <a:latin typeface="FontAwesome" charset="0"/>
              </a:rPr>
              <a:t></a:t>
            </a:r>
            <a:r>
              <a:rPr lang="en-US" sz="4800" dirty="0">
                <a:solidFill>
                  <a:prstClr val="black"/>
                </a:solidFill>
                <a:latin typeface="FontAwesome" charset="0"/>
                <a:ea typeface="FontAwesome" charset="0"/>
                <a:cs typeface="FontAwesome" charset="0"/>
              </a:rPr>
              <a:t> </a:t>
            </a:r>
            <a:r>
              <a:rPr lang="en-US" sz="4800" dirty="0">
                <a:solidFill>
                  <a:prstClr val="black"/>
                </a:solidFill>
                <a:latin typeface="FontAwesome" charset="0"/>
              </a:rPr>
              <a:t></a:t>
            </a:r>
            <a:r>
              <a:rPr lang="en-US" sz="4800" dirty="0">
                <a:solidFill>
                  <a:prstClr val="black"/>
                </a:solidFill>
                <a:latin typeface="FontAwesome" charset="0"/>
                <a:ea typeface="FontAwesome" charset="0"/>
                <a:cs typeface="FontAwesome" charset="0"/>
              </a:rPr>
              <a:t> </a:t>
            </a:r>
            <a:r>
              <a:rPr lang="en-US" sz="4800" dirty="0">
                <a:solidFill>
                  <a:prstClr val="black"/>
                </a:solidFill>
                <a:latin typeface="FontAwesome" charset="0"/>
              </a:rPr>
              <a:t></a:t>
            </a:r>
          </a:p>
        </p:txBody>
      </p:sp>
      <p:sp>
        <p:nvSpPr>
          <p:cNvPr id="2" name="TextBox 1"/>
          <p:cNvSpPr txBox="1"/>
          <p:nvPr userDrawn="1"/>
        </p:nvSpPr>
        <p:spPr>
          <a:xfrm>
            <a:off x="0" y="1903175"/>
            <a:ext cx="4572000" cy="769441"/>
          </a:xfrm>
          <a:prstGeom prst="rect">
            <a:avLst/>
          </a:prstGeom>
          <a:noFill/>
        </p:spPr>
        <p:txBody>
          <a:bodyPr wrap="square" rtlCol="0" anchor="ctr">
            <a:normAutofit/>
          </a:bodyPr>
          <a:lstStyle/>
          <a:p>
            <a:pPr algn="ctr"/>
            <a:r>
              <a:rPr lang="en-US" sz="3600" dirty="0">
                <a:solidFill>
                  <a:prstClr val="black"/>
                </a:solidFill>
              </a:rPr>
              <a:t>@</a:t>
            </a:r>
            <a:r>
              <a:rPr lang="en-US" sz="3600" dirty="0" err="1">
                <a:solidFill>
                  <a:prstClr val="black"/>
                </a:solidFill>
              </a:rPr>
              <a:t>CiscoDevNet</a:t>
            </a:r>
            <a:endParaRPr lang="en-US" sz="3600" dirty="0">
              <a:solidFill>
                <a:prstClr val="black"/>
              </a:solidFill>
            </a:endParaRPr>
          </a:p>
        </p:txBody>
      </p:sp>
      <p:sp>
        <p:nvSpPr>
          <p:cNvPr id="3" name="Rectangle 2"/>
          <p:cNvSpPr/>
          <p:nvPr userDrawn="1"/>
        </p:nvSpPr>
        <p:spPr>
          <a:xfrm>
            <a:off x="4571999" y="1903174"/>
            <a:ext cx="4572001" cy="769441"/>
          </a:xfrm>
          <a:prstGeom prst="rect">
            <a:avLst/>
          </a:prstGeom>
        </p:spPr>
        <p:txBody>
          <a:bodyPr wrap="none" anchor="ctr">
            <a:normAutofit/>
          </a:bodyPr>
          <a:lstStyle/>
          <a:p>
            <a:pPr algn="ctr"/>
            <a:r>
              <a:rPr lang="en-US" sz="3600" dirty="0">
                <a:solidFill>
                  <a:prstClr val="black"/>
                </a:solidFill>
              </a:rPr>
              <a:t>@</a:t>
            </a:r>
            <a:r>
              <a:rPr lang="en-US" sz="3600" dirty="0" err="1">
                <a:solidFill>
                  <a:prstClr val="black"/>
                </a:solidFill>
              </a:rPr>
              <a:t>CiscoNetAcad</a:t>
            </a:r>
            <a:endParaRPr lang="en-US" sz="3600" dirty="0">
              <a:solidFill>
                <a:prstClr val="black"/>
              </a:solidFill>
            </a:endParaRPr>
          </a:p>
        </p:txBody>
      </p:sp>
      <p:cxnSp>
        <p:nvCxnSpPr>
          <p:cNvPr id="8" name="Straight Connector 7"/>
          <p:cNvCxnSpPr/>
          <p:nvPr userDrawn="1"/>
        </p:nvCxnSpPr>
        <p:spPr>
          <a:xfrm>
            <a:off x="4571999" y="1903174"/>
            <a:ext cx="0" cy="769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286386"/>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ocial w/Presenter Info">
    <p:spTree>
      <p:nvGrpSpPr>
        <p:cNvPr id="1" name=""/>
        <p:cNvGrpSpPr/>
        <p:nvPr/>
      </p:nvGrpSpPr>
      <p:grpSpPr>
        <a:xfrm>
          <a:off x="0" y="0"/>
          <a:ext cx="0" cy="0"/>
          <a:chOff x="0" y="0"/>
          <a:chExt cx="0" cy="0"/>
        </a:xfrm>
      </p:grpSpPr>
      <p:sp>
        <p:nvSpPr>
          <p:cNvPr id="21" name="Picture Placeholder 20"/>
          <p:cNvSpPr>
            <a:spLocks noGrp="1"/>
          </p:cNvSpPr>
          <p:nvPr>
            <p:ph type="pic" sz="quarter" idx="18" hasCustomPrompt="1"/>
          </p:nvPr>
        </p:nvSpPr>
        <p:spPr>
          <a:xfrm>
            <a:off x="4564793" y="1718527"/>
            <a:ext cx="915637" cy="1221088"/>
          </a:xfrm>
          <a:prstGeom prst="rect">
            <a:avLst/>
          </a:prstGeom>
          <a:noFill/>
        </p:spPr>
        <p:txBody>
          <a:bodyPr/>
          <a:lstStyle>
            <a:lvl1pPr marL="0" indent="0">
              <a:buNone/>
              <a:defRPr sz="1200">
                <a:solidFill>
                  <a:schemeClr val="tx1"/>
                </a:solidFill>
              </a:defRPr>
            </a:lvl1pPr>
          </a:lstStyle>
          <a:p>
            <a:r>
              <a:rPr lang="en-US" dirty="0"/>
              <a:t>Presenter</a:t>
            </a:r>
          </a:p>
          <a:p>
            <a:r>
              <a:rPr lang="en-US" dirty="0"/>
              <a:t>Photo</a:t>
            </a:r>
          </a:p>
        </p:txBody>
      </p:sp>
      <p:sp>
        <p:nvSpPr>
          <p:cNvPr id="2" name="TextBox 1"/>
          <p:cNvSpPr txBox="1"/>
          <p:nvPr userDrawn="1"/>
        </p:nvSpPr>
        <p:spPr>
          <a:xfrm>
            <a:off x="437766" y="341312"/>
            <a:ext cx="8345488" cy="731837"/>
          </a:xfrm>
          <a:prstGeom prst="rect">
            <a:avLst/>
          </a:prstGeom>
          <a:noFill/>
        </p:spPr>
        <p:txBody>
          <a:bodyPr wrap="square" rtlCol="0">
            <a:noAutofit/>
          </a:bodyPr>
          <a:lstStyle/>
          <a:p>
            <a:r>
              <a:rPr lang="en-US" sz="3200" dirty="0">
                <a:solidFill>
                  <a:prstClr val="black"/>
                </a:solidFill>
                <a:latin typeface="Arial"/>
              </a:rPr>
              <a:t>Connect with Us and share Your Story</a:t>
            </a:r>
            <a:r>
              <a:rPr lang="mr-IN" sz="3200" dirty="0">
                <a:solidFill>
                  <a:prstClr val="black"/>
                </a:solidFill>
                <a:latin typeface="Arial"/>
              </a:rPr>
              <a:t>…</a:t>
            </a:r>
            <a:endParaRPr lang="en-US" sz="3200" dirty="0">
              <a:solidFill>
                <a:prstClr val="black"/>
              </a:solidFill>
              <a:latin typeface="Arial"/>
            </a:endParaRPr>
          </a:p>
        </p:txBody>
      </p:sp>
      <p:sp>
        <p:nvSpPr>
          <p:cNvPr id="3" name="TextBox 2"/>
          <p:cNvSpPr txBox="1"/>
          <p:nvPr userDrawn="1"/>
        </p:nvSpPr>
        <p:spPr>
          <a:xfrm>
            <a:off x="437766" y="1719929"/>
            <a:ext cx="3994897" cy="1754326"/>
          </a:xfrm>
          <a:prstGeom prst="rect">
            <a:avLst/>
          </a:prstGeom>
          <a:noFill/>
        </p:spPr>
        <p:txBody>
          <a:bodyPr wrap="square" rtlCol="0">
            <a:spAutoFit/>
          </a:bodyPr>
          <a:lstStyle/>
          <a:p>
            <a:r>
              <a:rPr lang="en-US" sz="3600" b="1" dirty="0">
                <a:solidFill>
                  <a:prstClr val="black"/>
                </a:solidFill>
              </a:rPr>
              <a:t>@</a:t>
            </a:r>
            <a:r>
              <a:rPr lang="en-US" sz="3600" b="1" dirty="0" err="1">
                <a:solidFill>
                  <a:prstClr val="black"/>
                </a:solidFill>
              </a:rPr>
              <a:t>CiscoDevNet</a:t>
            </a:r>
            <a:endParaRPr lang="en-US" sz="3600" b="1" dirty="0">
              <a:solidFill>
                <a:prstClr val="black"/>
              </a:solidFill>
            </a:endParaRPr>
          </a:p>
          <a:p>
            <a:endParaRPr lang="en-US" sz="3600" b="1" dirty="0">
              <a:solidFill>
                <a:prstClr val="black"/>
              </a:solidFill>
            </a:endParaRPr>
          </a:p>
          <a:p>
            <a:r>
              <a:rPr lang="en-US" sz="3600" b="1" dirty="0">
                <a:solidFill>
                  <a:prstClr val="black"/>
                </a:solidFill>
              </a:rPr>
              <a:t>@</a:t>
            </a:r>
            <a:r>
              <a:rPr lang="en-US" sz="3600" b="1" dirty="0" err="1">
                <a:solidFill>
                  <a:prstClr val="black"/>
                </a:solidFill>
              </a:rPr>
              <a:t>CiscoNetAcad</a:t>
            </a:r>
            <a:endParaRPr lang="en-US" sz="3600" b="1" dirty="0">
              <a:solidFill>
                <a:prstClr val="black"/>
              </a:solidFill>
            </a:endParaRPr>
          </a:p>
        </p:txBody>
      </p:sp>
      <p:sp>
        <p:nvSpPr>
          <p:cNvPr id="4" name="Rectangle 3"/>
          <p:cNvSpPr/>
          <p:nvPr userDrawn="1"/>
        </p:nvSpPr>
        <p:spPr>
          <a:xfrm>
            <a:off x="5480432" y="2980747"/>
            <a:ext cx="381836" cy="369332"/>
          </a:xfrm>
          <a:prstGeom prst="rect">
            <a:avLst/>
          </a:prstGeom>
        </p:spPr>
        <p:txBody>
          <a:bodyPr wrap="none">
            <a:spAutoFit/>
          </a:bodyPr>
          <a:lstStyle/>
          <a:p>
            <a:pPr algn="ctr"/>
            <a:r>
              <a:rPr lang="en-US" dirty="0">
                <a:solidFill>
                  <a:prstClr val="black"/>
                </a:solidFill>
                <a:latin typeface="FontAwesome" charset="0"/>
              </a:rPr>
              <a:t></a:t>
            </a:r>
            <a:endParaRPr lang="en-US" dirty="0">
              <a:solidFill>
                <a:prstClr val="black"/>
              </a:solidFill>
            </a:endParaRPr>
          </a:p>
        </p:txBody>
      </p:sp>
      <p:sp>
        <p:nvSpPr>
          <p:cNvPr id="6" name="Rectangle 5"/>
          <p:cNvSpPr/>
          <p:nvPr userDrawn="1"/>
        </p:nvSpPr>
        <p:spPr>
          <a:xfrm>
            <a:off x="5480432" y="3406193"/>
            <a:ext cx="381836" cy="369332"/>
          </a:xfrm>
          <a:prstGeom prst="rect">
            <a:avLst/>
          </a:prstGeom>
        </p:spPr>
        <p:txBody>
          <a:bodyPr wrap="none">
            <a:spAutoFit/>
          </a:bodyPr>
          <a:lstStyle/>
          <a:p>
            <a:pPr algn="ctr"/>
            <a:r>
              <a:rPr lang="en-US" dirty="0">
                <a:solidFill>
                  <a:prstClr val="black"/>
                </a:solidFill>
                <a:latin typeface="FontAwesome" charset="0"/>
              </a:rPr>
              <a:t></a:t>
            </a:r>
            <a:endParaRPr lang="en-US" dirty="0">
              <a:solidFill>
                <a:prstClr val="black"/>
              </a:solidFill>
            </a:endParaRPr>
          </a:p>
        </p:txBody>
      </p:sp>
      <p:sp>
        <p:nvSpPr>
          <p:cNvPr id="9" name="Rectangle 8"/>
          <p:cNvSpPr/>
          <p:nvPr userDrawn="1"/>
        </p:nvSpPr>
        <p:spPr>
          <a:xfrm>
            <a:off x="5480432" y="3828833"/>
            <a:ext cx="381836" cy="369332"/>
          </a:xfrm>
          <a:prstGeom prst="rect">
            <a:avLst/>
          </a:prstGeom>
        </p:spPr>
        <p:txBody>
          <a:bodyPr wrap="none">
            <a:spAutoFit/>
          </a:bodyPr>
          <a:lstStyle/>
          <a:p>
            <a:pPr algn="ctr"/>
            <a:r>
              <a:rPr lang="en-US" dirty="0">
                <a:solidFill>
                  <a:prstClr val="black"/>
                </a:solidFill>
                <a:latin typeface="FontAwesome" charset="0"/>
              </a:rPr>
              <a:t></a:t>
            </a:r>
            <a:endParaRPr lang="en-US" dirty="0">
              <a:solidFill>
                <a:prstClr val="black"/>
              </a:solidFill>
            </a:endParaRPr>
          </a:p>
        </p:txBody>
      </p:sp>
      <p:sp>
        <p:nvSpPr>
          <p:cNvPr id="12" name="Text Placeholder 11"/>
          <p:cNvSpPr>
            <a:spLocks noGrp="1"/>
          </p:cNvSpPr>
          <p:nvPr>
            <p:ph type="body" sz="quarter" idx="12" hasCustomPrompt="1"/>
          </p:nvPr>
        </p:nvSpPr>
        <p:spPr>
          <a:xfrm>
            <a:off x="5480432" y="1719930"/>
            <a:ext cx="3302822" cy="395952"/>
          </a:xfrm>
          <a:prstGeom prst="rect">
            <a:avLst/>
          </a:prstGeom>
        </p:spPr>
        <p:txBody>
          <a:bodyPr/>
          <a:lstStyle>
            <a:lvl1pPr marL="0" indent="0">
              <a:buNone/>
              <a:defRPr sz="2400" b="1" baseline="0"/>
            </a:lvl1pPr>
          </a:lstStyle>
          <a:p>
            <a:pPr lvl="0"/>
            <a:r>
              <a:rPr lang="en-US" dirty="0"/>
              <a:t>&lt;Your Name&gt;</a:t>
            </a:r>
          </a:p>
        </p:txBody>
      </p:sp>
      <p:sp>
        <p:nvSpPr>
          <p:cNvPr id="14" name="Text Placeholder 11"/>
          <p:cNvSpPr>
            <a:spLocks noGrp="1"/>
          </p:cNvSpPr>
          <p:nvPr>
            <p:ph type="body" sz="quarter" idx="13" hasCustomPrompt="1"/>
          </p:nvPr>
        </p:nvSpPr>
        <p:spPr>
          <a:xfrm>
            <a:off x="5480432" y="2155610"/>
            <a:ext cx="3302822" cy="372138"/>
          </a:xfrm>
          <a:prstGeom prst="rect">
            <a:avLst/>
          </a:prstGeom>
        </p:spPr>
        <p:txBody>
          <a:bodyPr/>
          <a:lstStyle>
            <a:lvl1pPr marL="0" indent="0">
              <a:buNone/>
              <a:defRPr sz="1800" b="0" i="0"/>
            </a:lvl1pPr>
          </a:lstStyle>
          <a:p>
            <a:pPr lvl="0"/>
            <a:r>
              <a:rPr lang="en-US" dirty="0"/>
              <a:t>&lt;Your Title&gt;</a:t>
            </a:r>
          </a:p>
        </p:txBody>
      </p:sp>
      <p:sp>
        <p:nvSpPr>
          <p:cNvPr id="15" name="Text Placeholder 11"/>
          <p:cNvSpPr>
            <a:spLocks noGrp="1"/>
          </p:cNvSpPr>
          <p:nvPr>
            <p:ph type="body" sz="quarter" idx="14" hasCustomPrompt="1"/>
          </p:nvPr>
        </p:nvSpPr>
        <p:spPr>
          <a:xfrm>
            <a:off x="5480432" y="2567477"/>
            <a:ext cx="3302822" cy="372138"/>
          </a:xfrm>
          <a:prstGeom prst="rect">
            <a:avLst/>
          </a:prstGeom>
        </p:spPr>
        <p:txBody>
          <a:bodyPr/>
          <a:lstStyle>
            <a:lvl1pPr marL="0" indent="0">
              <a:buNone/>
              <a:defRPr sz="1800" b="0" i="0"/>
            </a:lvl1pPr>
          </a:lstStyle>
          <a:p>
            <a:pPr lvl="0"/>
            <a:r>
              <a:rPr lang="en-US" dirty="0"/>
              <a:t>&lt;Your Company&gt;</a:t>
            </a:r>
          </a:p>
        </p:txBody>
      </p:sp>
      <p:sp>
        <p:nvSpPr>
          <p:cNvPr id="16" name="Text Placeholder 11"/>
          <p:cNvSpPr>
            <a:spLocks noGrp="1"/>
          </p:cNvSpPr>
          <p:nvPr>
            <p:ph type="body" sz="quarter" idx="15" hasCustomPrompt="1"/>
          </p:nvPr>
        </p:nvSpPr>
        <p:spPr>
          <a:xfrm>
            <a:off x="5862268" y="2979344"/>
            <a:ext cx="2920986" cy="372138"/>
          </a:xfrm>
          <a:prstGeom prst="rect">
            <a:avLst/>
          </a:prstGeom>
        </p:spPr>
        <p:txBody>
          <a:bodyPr/>
          <a:lstStyle>
            <a:lvl1pPr marL="0" indent="0">
              <a:buNone/>
              <a:defRPr sz="1800" b="0" i="0" baseline="0"/>
            </a:lvl1pPr>
          </a:lstStyle>
          <a:p>
            <a:pPr lvl="0"/>
            <a:r>
              <a:rPr lang="en-US" dirty="0"/>
              <a:t>&lt;LinkedIn&gt;</a:t>
            </a:r>
          </a:p>
        </p:txBody>
      </p:sp>
      <p:sp>
        <p:nvSpPr>
          <p:cNvPr id="18" name="Text Placeholder 11"/>
          <p:cNvSpPr>
            <a:spLocks noGrp="1"/>
          </p:cNvSpPr>
          <p:nvPr>
            <p:ph type="body" sz="quarter" idx="16" hasCustomPrompt="1"/>
          </p:nvPr>
        </p:nvSpPr>
        <p:spPr>
          <a:xfrm>
            <a:off x="5862268" y="3404790"/>
            <a:ext cx="2920986" cy="372138"/>
          </a:xfrm>
          <a:prstGeom prst="rect">
            <a:avLst/>
          </a:prstGeom>
        </p:spPr>
        <p:txBody>
          <a:bodyPr/>
          <a:lstStyle>
            <a:lvl1pPr marL="0" indent="0">
              <a:buNone/>
              <a:defRPr sz="1800" b="0" i="0"/>
            </a:lvl1pPr>
          </a:lstStyle>
          <a:p>
            <a:pPr lvl="0"/>
            <a:r>
              <a:rPr lang="en-US" dirty="0"/>
              <a:t>&lt;GitHub&gt;</a:t>
            </a:r>
          </a:p>
        </p:txBody>
      </p:sp>
      <p:sp>
        <p:nvSpPr>
          <p:cNvPr id="19" name="Text Placeholder 11"/>
          <p:cNvSpPr>
            <a:spLocks noGrp="1"/>
          </p:cNvSpPr>
          <p:nvPr>
            <p:ph type="body" sz="quarter" idx="17" hasCustomPrompt="1"/>
          </p:nvPr>
        </p:nvSpPr>
        <p:spPr>
          <a:xfrm>
            <a:off x="5862268" y="3827430"/>
            <a:ext cx="2920986" cy="372138"/>
          </a:xfrm>
          <a:prstGeom prst="rect">
            <a:avLst/>
          </a:prstGeom>
        </p:spPr>
        <p:txBody>
          <a:bodyPr/>
          <a:lstStyle>
            <a:lvl1pPr marL="0" indent="0">
              <a:buNone/>
              <a:defRPr sz="1800" b="0" i="0" baseline="0"/>
            </a:lvl1pPr>
          </a:lstStyle>
          <a:p>
            <a:pPr lvl="0"/>
            <a:r>
              <a:rPr lang="en-US" dirty="0"/>
              <a:t>&lt;Twitter&gt;</a:t>
            </a:r>
          </a:p>
        </p:txBody>
      </p:sp>
      <p:sp>
        <p:nvSpPr>
          <p:cNvPr id="22" name="TextBox 21"/>
          <p:cNvSpPr txBox="1"/>
          <p:nvPr userDrawn="1"/>
        </p:nvSpPr>
        <p:spPr>
          <a:xfrm>
            <a:off x="437766" y="1070567"/>
            <a:ext cx="5604226" cy="276999"/>
          </a:xfrm>
          <a:prstGeom prst="rect">
            <a:avLst/>
          </a:prstGeom>
          <a:noFill/>
        </p:spPr>
        <p:txBody>
          <a:bodyPr wrap="none" rtlCol="0">
            <a:spAutoFit/>
          </a:bodyPr>
          <a:lstStyle/>
          <a:p>
            <a:r>
              <a:rPr lang="en-US" sz="1200" dirty="0">
                <a:solidFill>
                  <a:prstClr val="white">
                    <a:lumMod val="50000"/>
                  </a:prstClr>
                </a:solidFill>
              </a:rPr>
              <a:t>If you want to share your story, please use the following tags to connect with us:</a:t>
            </a:r>
          </a:p>
        </p:txBody>
      </p:sp>
    </p:spTree>
    <p:extLst>
      <p:ext uri="{BB962C8B-B14F-4D97-AF65-F5344CB8AC3E}">
        <p14:creationId xmlns:p14="http://schemas.microsoft.com/office/powerpoint/2010/main" val="381852839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5073"/>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hat's Next?">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9" name="Text Placeholder 2"/>
          <p:cNvSpPr>
            <a:spLocks noGrp="1"/>
          </p:cNvSpPr>
          <p:nvPr>
            <p:ph type="body" sz="quarter" idx="13" hasCustomPrompt="1"/>
          </p:nvPr>
        </p:nvSpPr>
        <p:spPr>
          <a:xfrm>
            <a:off x="411479" y="1987757"/>
            <a:ext cx="8399015" cy="914400"/>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&lt;Module Name&gt;</a:t>
            </a:r>
          </a:p>
        </p:txBody>
      </p:sp>
      <p:sp>
        <p:nvSpPr>
          <p:cNvPr id="12" name="Text Placeholder 2"/>
          <p:cNvSpPr>
            <a:spLocks noGrp="1"/>
          </p:cNvSpPr>
          <p:nvPr>
            <p:ph type="body" sz="quarter" idx="14" hasCustomPrompt="1"/>
          </p:nvPr>
        </p:nvSpPr>
        <p:spPr>
          <a:xfrm>
            <a:off x="411479" y="1562681"/>
            <a:ext cx="8399015" cy="425078"/>
          </a:xfrm>
          <a:prstGeom prst="rect">
            <a:avLst/>
          </a:prstGeom>
        </p:spPr>
        <p:txBody>
          <a:bodyPr lIns="91420" tIns="45710" rIns="91420" bIns="45710" anchor="t"/>
          <a:lstStyle>
            <a:lvl1pPr marL="0" indent="0">
              <a:buFont typeface="Arial" panose="020B0604020202020204" pitchFamily="34" charset="0"/>
              <a:buNone/>
              <a:defRPr sz="2200" baseline="0">
                <a:solidFill>
                  <a:srgbClr val="FFFFFE"/>
                </a:solidFill>
                <a:effectLst/>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Module ##:</a:t>
            </a:r>
          </a:p>
        </p:txBody>
      </p:sp>
      <p:sp>
        <p:nvSpPr>
          <p:cNvPr id="2" name="TextBox 1"/>
          <p:cNvSpPr txBox="1"/>
          <p:nvPr userDrawn="1"/>
        </p:nvSpPr>
        <p:spPr>
          <a:xfrm>
            <a:off x="411479" y="459716"/>
            <a:ext cx="8399015" cy="643250"/>
          </a:xfrm>
          <a:prstGeom prst="rect">
            <a:avLst/>
          </a:prstGeom>
          <a:noFill/>
        </p:spPr>
        <p:txBody>
          <a:bodyPr wrap="square" rtlCol="0" anchor="b">
            <a:noAutofit/>
          </a:bodyPr>
          <a:lstStyle/>
          <a:p>
            <a:r>
              <a:rPr lang="en-US" sz="4400" dirty="0">
                <a:solidFill>
                  <a:prstClr val="white"/>
                </a:solidFill>
              </a:rPr>
              <a:t>What’s Next?</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486" y="4129238"/>
            <a:ext cx="4592696" cy="478618"/>
          </a:xfrm>
          <a:prstGeom prst="rect">
            <a:avLst/>
          </a:prstGeom>
        </p:spPr>
      </p:pic>
    </p:spTree>
    <p:extLst>
      <p:ext uri="{BB962C8B-B14F-4D97-AF65-F5344CB8AC3E}">
        <p14:creationId xmlns:p14="http://schemas.microsoft.com/office/powerpoint/2010/main" val="176284197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Segue">
    <p:bg>
      <p:bgPr>
        <a:gradFill rotWithShape="0">
          <a:gsLst>
            <a:gs pos="0">
              <a:srgbClr val="049FD9"/>
            </a:gs>
            <a:gs pos="100000">
              <a:srgbClr val="004BAF"/>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prstClr val="white">
                    <a:alpha val="60000"/>
                  </a:prstClr>
                </a:solidFill>
                <a:latin typeface="Arial"/>
                <a:cs typeface="CiscoSans Thin"/>
              </a:rPr>
              <a:pPr algn="r" defTabSz="610744" fontAlgn="auto">
                <a:spcBef>
                  <a:spcPts val="0"/>
                </a:spcBef>
                <a:spcAft>
                  <a:spcPts val="0"/>
                </a:spcAft>
                <a:defRPr/>
              </a:pPr>
              <a:t>‹#›</a:t>
            </a:fld>
            <a:endParaRPr lang="en-US" sz="600" dirty="0">
              <a:solidFill>
                <a:prstClr val="white">
                  <a:alpha val="60000"/>
                </a:prstClr>
              </a:solidFill>
              <a:latin typeface="Arial"/>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prstClr val="white">
                    <a:alpha val="60000"/>
                  </a:prstClr>
                </a:solidFill>
                <a:latin typeface="Arial"/>
                <a:cs typeface="CiscoSans Thin"/>
              </a:rPr>
              <a:t>© 2016  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312452"/>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5_Segue">
    <p:bg>
      <p:bgPr>
        <a:solidFill>
          <a:srgbClr val="39393B"/>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prstClr val="white">
                    <a:alpha val="60000"/>
                  </a:prstClr>
                </a:solidFill>
                <a:latin typeface="Arial"/>
                <a:cs typeface="CiscoSans Thin"/>
              </a:rPr>
              <a:pPr algn="r" defTabSz="610744" fontAlgn="auto">
                <a:spcBef>
                  <a:spcPts val="0"/>
                </a:spcBef>
                <a:spcAft>
                  <a:spcPts val="0"/>
                </a:spcAft>
                <a:defRPr/>
              </a:pPr>
              <a:t>‹#›</a:t>
            </a:fld>
            <a:endParaRPr lang="en-US" sz="600" dirty="0">
              <a:solidFill>
                <a:prstClr val="white">
                  <a:alpha val="60000"/>
                </a:prstClr>
              </a:solidFill>
              <a:latin typeface="Arial"/>
              <a:cs typeface="CiscoSans Thin"/>
            </a:endParaRPr>
          </a:p>
        </p:txBody>
      </p:sp>
      <p:sp>
        <p:nvSpPr>
          <p:cNvPr id="8"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prstClr val="white">
                    <a:alpha val="60000"/>
                  </a:prstClr>
                </a:solidFill>
                <a:latin typeface="Arial"/>
                <a:cs typeface="CiscoSans Thin"/>
              </a:rPr>
              <a:t>© 2016  Cisco and/or its affiliates. All rights reserved.   Cisco Confidential</a:t>
            </a:r>
          </a:p>
        </p:txBody>
      </p:sp>
      <p:pic>
        <p:nvPicPr>
          <p:cNvPr id="9" name="Picture 2"/>
          <p:cNvPicPr>
            <a:picLocks noChangeAspect="1" noChangeArrowheads="1"/>
          </p:cNvPicPr>
          <p:nvPr/>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782408"/>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130363143"/>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487511813"/>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rm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8321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46308608"/>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4917135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2604462806"/>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0797150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4558859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65971436"/>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41821181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650"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chemeClr val="tx2"/>
                </a:solidFill>
                <a:latin typeface="+mj-lt"/>
                <a:ea typeface="+mj-ea"/>
                <a:cs typeface="CiscoSans Thin"/>
              </a:defRPr>
            </a:lvl1pPr>
          </a:lstStyle>
          <a:p>
            <a:pPr lvl="0"/>
            <a:r>
              <a:rPr lang="en-US"/>
              <a:t>Click to edit Master text styles</a:t>
            </a:r>
          </a:p>
        </p:txBody>
      </p:sp>
      <p:sp>
        <p:nvSpPr>
          <p:cNvPr id="8" name="Text Placeholder 3"/>
          <p:cNvSpPr>
            <a:spLocks noGrp="1"/>
          </p:cNvSpPr>
          <p:nvPr>
            <p:ph type="body" sz="quarter" idx="10"/>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4"/>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891183"/>
      </p:ext>
    </p:extLst>
  </p:cSld>
  <p:clrMapOvr>
    <a:masterClrMapping/>
  </p:clrMapOvr>
  <p:transition spd="med">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0" name="Text Placeholder 17"/>
          <p:cNvSpPr>
            <a:spLocks noGrp="1"/>
          </p:cNvSpPr>
          <p:nvPr>
            <p:ph type="body" sz="quarter" idx="22"/>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4" name="Text Placeholder 17"/>
          <p:cNvSpPr>
            <a:spLocks noGrp="1"/>
          </p:cNvSpPr>
          <p:nvPr>
            <p:ph type="body" sz="quarter" idx="24"/>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3" name="Text Placeholder 3"/>
          <p:cNvSpPr>
            <a:spLocks noGrp="1"/>
          </p:cNvSpPr>
          <p:nvPr>
            <p:ph type="body" sz="quarter" idx="1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6"/>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7"/>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65920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5"/>
            <a:ext cx="3713163" cy="310197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rgbClr val="696464"/>
              </a:solidFill>
            </a:endParaRPr>
          </a:p>
        </p:txBody>
      </p:sp>
      <p:sp>
        <p:nvSpPr>
          <p:cNvPr id="12" name="Text Placeholder 11"/>
          <p:cNvSpPr>
            <a:spLocks noGrp="1"/>
          </p:cNvSpPr>
          <p:nvPr>
            <p:ph type="body" sz="quarter" idx="1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9" name="Text Placeholder 18"/>
          <p:cNvSpPr>
            <a:spLocks noGrp="1"/>
          </p:cNvSpPr>
          <p:nvPr>
            <p:ph type="body" sz="quarter" idx="14"/>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US"/>
              <a:t>Click to edit Master text styles</a:t>
            </a:r>
          </a:p>
        </p:txBody>
      </p:sp>
      <p:sp>
        <p:nvSpPr>
          <p:cNvPr id="9"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708452217"/>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2395565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6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29422766"/>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0"/>
            <a:ext cx="0" cy="3984625"/>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555558"/>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2334477566"/>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83611479"/>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1536135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accent1">
                  <a:lumMod val="75000"/>
                </a:schemeClr>
              </a:buClr>
              <a:buSzPct val="80000"/>
              <a:buFont typeface="Arial"/>
              <a:buChar char="•"/>
              <a:defRPr sz="3700" b="0" i="0">
                <a:solidFill>
                  <a:schemeClr val="tx1">
                    <a:lumMod val="50000"/>
                  </a:schemeClr>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dirty="0"/>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94729509"/>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2"/>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98880011"/>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700227058"/>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9" name="Oval 8"/>
          <p:cNvSpPr/>
          <p:nvPr/>
        </p:nvSpPr>
        <p:spPr>
          <a:xfrm>
            <a:off x="6084888" y="1622425"/>
            <a:ext cx="2319337" cy="231775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Arial"/>
            </a:endParaRPr>
          </a:p>
        </p:txBody>
      </p:sp>
      <p:sp>
        <p:nvSpPr>
          <p:cNvPr id="10" name="Oval 9"/>
          <p:cNvSpPr/>
          <p:nvPr/>
        </p:nvSpPr>
        <p:spPr>
          <a:xfrm>
            <a:off x="3422650" y="1622425"/>
            <a:ext cx="2319338" cy="23177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Arial"/>
            </a:endParaRPr>
          </a:p>
        </p:txBody>
      </p:sp>
      <p:sp>
        <p:nvSpPr>
          <p:cNvPr id="11" name="Oval 10"/>
          <p:cNvSpPr/>
          <p:nvPr/>
        </p:nvSpPr>
        <p:spPr>
          <a:xfrm>
            <a:off x="763588" y="1622425"/>
            <a:ext cx="2319337" cy="23177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cs typeface="Arial"/>
            </a:endParaRPr>
          </a:p>
        </p:txBody>
      </p:sp>
      <p:sp>
        <p:nvSpPr>
          <p:cNvPr id="2" name="Title 1"/>
          <p:cNvSpPr>
            <a:spLocks noGrp="1"/>
          </p:cNvSpPr>
          <p:nvPr>
            <p:ph type="title"/>
          </p:nvPr>
        </p:nvSpPr>
        <p:spPr/>
        <p:txBody>
          <a:bodyPr/>
          <a:lstStyle/>
          <a:p>
            <a:r>
              <a:rPr lang="en-US"/>
              <a:t>Click to edit Master title style</a:t>
            </a:r>
          </a:p>
        </p:txBody>
      </p:sp>
      <p:sp>
        <p:nvSpPr>
          <p:cNvPr id="17" name="Text Placeholder 17"/>
          <p:cNvSpPr>
            <a:spLocks noGrp="1"/>
          </p:cNvSpPr>
          <p:nvPr>
            <p:ph type="body" sz="quarter" idx="1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pPr lvl="0"/>
            <a:r>
              <a:rPr lang="en-US" noProof="0"/>
              <a:t>Drag picture to placeholder or click icon to add</a:t>
            </a:r>
            <a:endParaRPr lang="en-US" noProof="0" dirty="0"/>
          </a:p>
        </p:txBody>
      </p:sp>
      <p:sp>
        <p:nvSpPr>
          <p:cNvPr id="16" name="Picture Placeholder 5"/>
          <p:cNvSpPr>
            <a:spLocks noGrp="1"/>
          </p:cNvSpPr>
          <p:nvPr>
            <p:ph type="pic" sz="quarter" idx="15"/>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pPr lvl="0"/>
            <a:r>
              <a:rPr lang="en-US" noProof="0"/>
              <a:t>Drag picture to placeholder or click icon to add</a:t>
            </a:r>
            <a:endParaRPr lang="en-US" noProof="0" dirty="0"/>
          </a:p>
        </p:txBody>
      </p:sp>
      <p:sp>
        <p:nvSpPr>
          <p:cNvPr id="21" name="Picture Placeholder 5"/>
          <p:cNvSpPr>
            <a:spLocks noGrp="1"/>
          </p:cNvSpPr>
          <p:nvPr>
            <p:ph type="pic" sz="quarter" idx="16"/>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01665397"/>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77470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3" name="Oval 7"/>
          <p:cNvSpPr>
            <a:spLocks noChangeArrowheads="1"/>
          </p:cNvSpPr>
          <p:nvPr/>
        </p:nvSpPr>
        <p:spPr bwMode="auto">
          <a:xfrm>
            <a:off x="342265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4" name="Oval 8"/>
          <p:cNvSpPr>
            <a:spLocks noChangeArrowheads="1"/>
          </p:cNvSpPr>
          <p:nvPr/>
        </p:nvSpPr>
        <p:spPr bwMode="auto">
          <a:xfrm>
            <a:off x="6088063" y="1622425"/>
            <a:ext cx="2305050"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a:t>Drag picture to placeholder or click icon to add</a:t>
            </a:r>
            <a:endParaRPr lang="en-US" noProof="0" dirty="0"/>
          </a:p>
        </p:txBody>
      </p:sp>
      <p:sp>
        <p:nvSpPr>
          <p:cNvPr id="37" name="Picture Placeholder 25"/>
          <p:cNvSpPr>
            <a:spLocks noGrp="1"/>
          </p:cNvSpPr>
          <p:nvPr>
            <p:ph type="pic" sz="quarter" idx="1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Drag picture to placeholder or click icon to add</a:t>
            </a:r>
            <a:endParaRPr lang="en-US" noProof="0" dirty="0"/>
          </a:p>
        </p:txBody>
      </p:sp>
      <p:sp>
        <p:nvSpPr>
          <p:cNvPr id="39" name="Picture Placeholder 25"/>
          <p:cNvSpPr>
            <a:spLocks noGrp="1"/>
          </p:cNvSpPr>
          <p:nvPr>
            <p:ph type="pic" sz="quarter" idx="12"/>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Drag picture to placeholder or click icon to add</a:t>
            </a:r>
            <a:endParaRPr lang="en-US" noProof="0" dirty="0"/>
          </a:p>
        </p:txBody>
      </p:sp>
      <p:sp>
        <p:nvSpPr>
          <p:cNvPr id="9" name="Text Placeholder 17"/>
          <p:cNvSpPr>
            <a:spLocks noGrp="1"/>
          </p:cNvSpPr>
          <p:nvPr>
            <p:ph type="body" sz="quarter" idx="13"/>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0" name="Text Placeholder 17"/>
          <p:cNvSpPr>
            <a:spLocks noGrp="1"/>
          </p:cNvSpPr>
          <p:nvPr>
            <p:ph type="body" sz="quarter" idx="14"/>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5"/>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Tree>
    <p:extLst>
      <p:ext uri="{BB962C8B-B14F-4D97-AF65-F5344CB8AC3E}">
        <p14:creationId xmlns:p14="http://schemas.microsoft.com/office/powerpoint/2010/main" val="2492792598"/>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15" name="Oval 14"/>
          <p:cNvSpPr/>
          <p:nvPr/>
        </p:nvSpPr>
        <p:spPr>
          <a:xfrm>
            <a:off x="575610" y="1426607"/>
            <a:ext cx="698624" cy="698624"/>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049FD9"/>
              </a:solidFill>
              <a:cs typeface="Arial"/>
            </a:endParaRPr>
          </a:p>
        </p:txBody>
      </p:sp>
      <p:sp>
        <p:nvSpPr>
          <p:cNvPr id="22" name="Oval 21"/>
          <p:cNvSpPr/>
          <p:nvPr/>
        </p:nvSpPr>
        <p:spPr>
          <a:xfrm>
            <a:off x="575610" y="3653093"/>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425201"/>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13" name="Text Placeholder 17"/>
          <p:cNvSpPr>
            <a:spLocks noGrp="1"/>
          </p:cNvSpPr>
          <p:nvPr>
            <p:ph type="body" sz="quarter" idx="17" hasCustomPrompt="1"/>
          </p:nvPr>
        </p:nvSpPr>
        <p:spPr>
          <a:xfrm>
            <a:off x="575610" y="2541687"/>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14" name="Text Placeholder 17"/>
          <p:cNvSpPr>
            <a:spLocks noGrp="1"/>
          </p:cNvSpPr>
          <p:nvPr>
            <p:ph type="body" sz="quarter" idx="18" hasCustomPrompt="1"/>
          </p:nvPr>
        </p:nvSpPr>
        <p:spPr>
          <a:xfrm>
            <a:off x="575611" y="3658336"/>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Tree>
    <p:extLst>
      <p:ext uri="{BB962C8B-B14F-4D97-AF65-F5344CB8AC3E}">
        <p14:creationId xmlns:p14="http://schemas.microsoft.com/office/powerpoint/2010/main" val="663818945"/>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p:nvSpPr>
        <p:spPr>
          <a:xfrm>
            <a:off x="575610" y="2552550"/>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prstClr val="white"/>
              </a:solidFill>
              <a:cs typeface="Arial"/>
            </a:endParaRPr>
          </a:p>
        </p:txBody>
      </p:sp>
      <p:sp>
        <p:nvSpPr>
          <p:cNvPr id="22" name="Oval 21"/>
          <p:cNvSpPr/>
          <p:nvPr/>
        </p:nvSpPr>
        <p:spPr>
          <a:xfrm>
            <a:off x="575610" y="3653093"/>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653065554"/>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5" name="Oval 14"/>
          <p:cNvSpPr/>
          <p:nvPr/>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2" name="Oval 21"/>
          <p:cNvSpPr/>
          <p:nvPr/>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758959714"/>
      </p:ext>
    </p:extLst>
  </p:cSld>
  <p:clrMapOvr>
    <a:masterClrMapping/>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5" name="Oval 14"/>
          <p:cNvSpPr/>
          <p:nvPr/>
        </p:nvSpPr>
        <p:spPr>
          <a:xfrm>
            <a:off x="575610" y="132892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2" name="Oval 21"/>
          <p:cNvSpPr/>
          <p:nvPr/>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rgbClr val="E9E5DC"/>
                </a:solidFill>
              </a:ln>
              <a:solidFill>
                <a:srgbClr val="E9E5DC"/>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087614180"/>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15" name="Oval 14"/>
          <p:cNvSpPr/>
          <p:nvPr/>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2" name="Oval 21"/>
          <p:cNvSpPr/>
          <p:nvPr/>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4"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14"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18"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p:nvSpPr>
        <p:spPr>
          <a:xfrm>
            <a:off x="4414576" y="1983084"/>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1" name="Oval 20"/>
          <p:cNvSpPr/>
          <p:nvPr/>
        </p:nvSpPr>
        <p:spPr>
          <a:xfrm>
            <a:off x="4414575" y="1332693"/>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23" name="Oval 22"/>
          <p:cNvSpPr/>
          <p:nvPr/>
        </p:nvSpPr>
        <p:spPr>
          <a:xfrm>
            <a:off x="4414576" y="263121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3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p:nvSpPr>
        <p:spPr>
          <a:xfrm>
            <a:off x="4414577" y="327834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3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p:nvSpPr>
        <p:spPr>
          <a:xfrm>
            <a:off x="4414578" y="392548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4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622689387"/>
      </p:ext>
    </p:extLst>
  </p:cSld>
  <p:clrMapOvr>
    <a:masterClrMapping/>
  </p:clrMapOvr>
  <p:transition spd="slow">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2" name="Oval 41"/>
          <p:cNvSpPr/>
          <p:nvPr/>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43" name="Oval 42"/>
          <p:cNvSpPr/>
          <p:nvPr/>
        </p:nvSpPr>
        <p:spPr>
          <a:xfrm>
            <a:off x="575610" y="1328927"/>
            <a:ext cx="464815" cy="464815"/>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FFFFFF"/>
              </a:solidFill>
              <a:cs typeface="Arial"/>
            </a:endParaRPr>
          </a:p>
        </p:txBody>
      </p:sp>
      <p:sp>
        <p:nvSpPr>
          <p:cNvPr id="44" name="Oval 43"/>
          <p:cNvSpPr/>
          <p:nvPr/>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8" name="Oval 57"/>
          <p:cNvSpPr/>
          <p:nvPr/>
        </p:nvSpPr>
        <p:spPr>
          <a:xfrm>
            <a:off x="4414575" y="1332693"/>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59" name="Oval 58"/>
          <p:cNvSpPr/>
          <p:nvPr/>
        </p:nvSpPr>
        <p:spPr>
          <a:xfrm>
            <a:off x="4414576" y="263121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rgbClr val="E9E5DC"/>
                </a:solidFill>
              </a:ln>
              <a:solidFill>
                <a:srgbClr val="E9E5DC"/>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64907915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6" name="Text Placeholder 2"/>
          <p:cNvSpPr>
            <a:spLocks noGrp="1"/>
          </p:cNvSpPr>
          <p:nvPr>
            <p:ph type="body" sz="quarter" idx="11"/>
          </p:nvPr>
        </p:nvSpPr>
        <p:spPr bwMode="auto">
          <a:xfrm>
            <a:off x="500063" y="3476647"/>
            <a:ext cx="8139112" cy="520655"/>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06643349"/>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880694408"/>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972044843"/>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25633327"/>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11" name="Title 10"/>
          <p:cNvSpPr>
            <a:spLocks noGrp="1"/>
          </p:cNvSpPr>
          <p:nvPr>
            <p:ph type="title"/>
          </p:nvPr>
        </p:nvSpPr>
        <p:spPr>
          <a:xfrm>
            <a:off x="2065871" y="3655079"/>
            <a:ext cx="5074070" cy="628650"/>
          </a:xfrm>
        </p:spPr>
        <p:txBody>
          <a:bodyPr/>
          <a:lstStyle>
            <a:lvl1pPr>
              <a:defRPr sz="2000">
                <a:solidFill>
                  <a:schemeClr val="bg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32058614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275"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Drag picture to placeholder or click icon to add</a:t>
            </a:r>
            <a:endParaRPr lang="en-US" noProof="0" dirty="0"/>
          </a:p>
        </p:txBody>
      </p:sp>
      <p:sp>
        <p:nvSpPr>
          <p:cNvPr id="9" name="Title 8"/>
          <p:cNvSpPr>
            <a:spLocks noGrp="1"/>
          </p:cNvSpPr>
          <p:nvPr>
            <p:ph type="title"/>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chemeClr val="bg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8345188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100"/>
            <a:ext cx="3630612" cy="38703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solidFill>
                <a:prstClr val="white"/>
              </a:solidFill>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9" name="Title 8"/>
          <p:cNvSpPr>
            <a:spLocks noGrp="1"/>
          </p:cNvSpPr>
          <p:nvPr>
            <p:ph type="title"/>
          </p:nvPr>
        </p:nvSpPr>
        <p:spPr>
          <a:xfrm>
            <a:off x="437669" y="546734"/>
            <a:ext cx="4349918" cy="813985"/>
          </a:xfrm>
        </p:spPr>
        <p:txBody>
          <a:bodyPr wrap="none" anchor="t">
            <a:noAutofit/>
          </a:bodyPr>
          <a:lstStyle>
            <a:lvl1pPr>
              <a:lnSpc>
                <a:spcPct val="90000"/>
              </a:lnSpc>
              <a:defRPr sz="2500">
                <a:solidFill>
                  <a:srgbClr val="555558"/>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1553805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prstClr val="white"/>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73725759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25834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7514471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3145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solidFill>
                  <a:schemeClr val="accent6"/>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a:ea typeface="ＭＳ Ｐゴシック" charset="0"/>
              </a:rPr>
              <a:t>Presentation ID</a:t>
            </a:r>
          </a:p>
        </p:txBody>
      </p:sp>
    </p:spTree>
    <p:extLst>
      <p:ext uri="{BB962C8B-B14F-4D97-AF65-F5344CB8AC3E}">
        <p14:creationId xmlns:p14="http://schemas.microsoft.com/office/powerpoint/2010/main" val="305321933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a:ea typeface="ＭＳ Ｐゴシック" charset="0"/>
              </a:rPr>
              <a:t>Presentation ID</a:t>
            </a: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345407036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a:ea typeface="ＭＳ Ｐゴシック" charset="0"/>
              </a:rPr>
              <a:t>Presentation ID</a:t>
            </a: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accent6"/>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96546473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23895907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42878173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image" Target="../media/image3.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54"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4024" r:id="rId4"/>
    <p:sldLayoutId id="2147484018" r:id="rId5"/>
    <p:sldLayoutId id="2147483965" r:id="rId6"/>
    <p:sldLayoutId id="2147483967" r:id="rId7"/>
    <p:sldLayoutId id="2147483995" r:id="rId8"/>
    <p:sldLayoutId id="2147484007" r:id="rId9"/>
    <p:sldLayoutId id="2147484010" r:id="rId10"/>
    <p:sldLayoutId id="2147484011" r:id="rId11"/>
    <p:sldLayoutId id="2147484015" r:id="rId12"/>
    <p:sldLayoutId id="2147483998" r:id="rId13"/>
    <p:sldLayoutId id="2147484027" r:id="rId14"/>
    <p:sldLayoutId id="2147484081" r:id="rId15"/>
    <p:sldLayoutId id="2147484102" r:id="rId16"/>
    <p:sldLayoutId id="2147484103" r:id="rId17"/>
    <p:sldLayoutId id="2147484104" r:id="rId18"/>
    <p:sldLayoutId id="2147484105" r:id="rId19"/>
    <p:sldLayoutId id="2147484106" r:id="rId20"/>
    <p:sldLayoutId id="2147484107" r:id="rId21"/>
    <p:sldLayoutId id="2147484108" r:id="rId22"/>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2016  Cisco and/or its affiliates. All rights reserved.   Cisco Confidential</a:t>
            </a:r>
          </a:p>
        </p:txBody>
      </p:sp>
      <p:pic>
        <p:nvPicPr>
          <p:cNvPr id="1029" name="Picture 2"/>
          <p:cNvPicPr>
            <a:picLocks noChangeAspect="1" noChangeArrowheads="1"/>
          </p:cNvPicPr>
          <p:nvPr/>
        </p:nvPicPr>
        <p:blipFill>
          <a:blip r:embed="rId55">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964324"/>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 id="2147484058" r:id="rId29"/>
    <p:sldLayoutId id="2147484059" r:id="rId30"/>
    <p:sldLayoutId id="2147484060" r:id="rId31"/>
    <p:sldLayoutId id="2147484061" r:id="rId32"/>
    <p:sldLayoutId id="2147484062" r:id="rId33"/>
    <p:sldLayoutId id="2147484063" r:id="rId34"/>
    <p:sldLayoutId id="2147484064" r:id="rId35"/>
    <p:sldLayoutId id="2147484065" r:id="rId36"/>
    <p:sldLayoutId id="2147484066" r:id="rId37"/>
    <p:sldLayoutId id="2147484067" r:id="rId38"/>
    <p:sldLayoutId id="2147484068" r:id="rId39"/>
    <p:sldLayoutId id="2147484069" r:id="rId40"/>
    <p:sldLayoutId id="2147484070" r:id="rId41"/>
    <p:sldLayoutId id="2147484071" r:id="rId42"/>
    <p:sldLayoutId id="2147484072" r:id="rId43"/>
    <p:sldLayoutId id="2147484073" r:id="rId44"/>
    <p:sldLayoutId id="2147484074" r:id="rId45"/>
    <p:sldLayoutId id="2147484075" r:id="rId46"/>
    <p:sldLayoutId id="2147484076" r:id="rId47"/>
    <p:sldLayoutId id="2147484077" r:id="rId48"/>
    <p:sldLayoutId id="2147484078" r:id="rId49"/>
    <p:sldLayoutId id="2147484079" r:id="rId50"/>
    <p:sldLayoutId id="2147484080" r:id="rId51"/>
    <p:sldLayoutId id="2147484086" r:id="rId52"/>
    <p:sldLayoutId id="2147484083" r:id="rId5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tx2"/>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sandboxapicem.cisco.com/" TargetMode="External"/><Relationship Id="rId4" Type="http://schemas.openxmlformats.org/officeDocument/2006/relationships/hyperlink" Target="http://sandboxapicem.cisco.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www.programmableweb.com/apis/directory"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www.w3.org/Protocols/HTTP/HTRESP.html"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52.png"/><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microsoft.com/office/2007/relationships/hdphoto" Target="../media/hdphoto7.wdp"/></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0.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58.jp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tiff"/><Relationship Id="rId5" Type="http://schemas.openxmlformats.org/officeDocument/2006/relationships/image" Target="../media/image10.jpe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microsoft.com/office/2007/relationships/hdphoto" Target="../media/hdphoto9.wdp"/></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iscoDevNet/apic-em-samples-aradford/tree/master/tools/postman" TargetMode="External"/><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microsoft.com/office/2007/relationships/hdphoto" Target="../media/hdphoto10.wdp"/><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developer.cisco.com/"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Name</a:t>
            </a:r>
          </a:p>
        </p:txBody>
      </p:sp>
      <p:sp>
        <p:nvSpPr>
          <p:cNvPr id="3" name="Text Placeholder 2"/>
          <p:cNvSpPr>
            <a:spLocks noGrp="1"/>
          </p:cNvSpPr>
          <p:nvPr>
            <p:ph type="body" sz="quarter" idx="11"/>
          </p:nvPr>
        </p:nvSpPr>
        <p:spPr/>
        <p:txBody>
          <a:bodyPr/>
          <a:lstStyle/>
          <a:p>
            <a:r>
              <a:rPr lang="en-US" dirty="0"/>
              <a:t>Title</a:t>
            </a:r>
          </a:p>
        </p:txBody>
      </p:sp>
      <p:sp>
        <p:nvSpPr>
          <p:cNvPr id="4" name="Text Placeholder 3"/>
          <p:cNvSpPr>
            <a:spLocks noGrp="1"/>
          </p:cNvSpPr>
          <p:nvPr>
            <p:ph type="body" sz="quarter" idx="12"/>
          </p:nvPr>
        </p:nvSpPr>
        <p:spPr/>
        <p:txBody>
          <a:bodyPr/>
          <a:lstStyle/>
          <a:p>
            <a:r>
              <a:rPr lang="en-US" dirty="0"/>
              <a:t>Date</a:t>
            </a:r>
          </a:p>
        </p:txBody>
      </p:sp>
      <p:sp>
        <p:nvSpPr>
          <p:cNvPr id="5" name="Text Placeholder 4"/>
          <p:cNvSpPr>
            <a:spLocks noGrp="1"/>
          </p:cNvSpPr>
          <p:nvPr>
            <p:ph type="body" sz="quarter" idx="13"/>
          </p:nvPr>
        </p:nvSpPr>
        <p:spPr/>
        <p:txBody>
          <a:bodyPr/>
          <a:lstStyle/>
          <a:p>
            <a:r>
              <a:rPr lang="en-US" dirty="0"/>
              <a:t>Innovate like a Technologist. Think like </a:t>
            </a:r>
            <a:br>
              <a:rPr lang="en-US" dirty="0"/>
            </a:br>
            <a:r>
              <a:rPr lang="en-US" dirty="0"/>
              <a:t>an Entrepreneur. Act as a Social Agent.</a:t>
            </a:r>
          </a:p>
        </p:txBody>
      </p:sp>
      <p:sp>
        <p:nvSpPr>
          <p:cNvPr id="6" name="Title 5"/>
          <p:cNvSpPr>
            <a:spLocks noGrp="1"/>
          </p:cNvSpPr>
          <p:nvPr>
            <p:ph type="ctrTitle"/>
          </p:nvPr>
        </p:nvSpPr>
        <p:spPr/>
        <p:txBody>
          <a:bodyPr/>
          <a:lstStyle/>
          <a:p>
            <a:r>
              <a:rPr lang="en-US" dirty="0"/>
              <a:t>Cisco Networking Academy</a:t>
            </a:r>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Network Programmability</a:t>
            </a:r>
          </a:p>
        </p:txBody>
      </p:sp>
    </p:spTree>
    <p:extLst>
      <p:ext uri="{BB962C8B-B14F-4D97-AF65-F5344CB8AC3E}">
        <p14:creationId xmlns:p14="http://schemas.microsoft.com/office/powerpoint/2010/main" val="407069265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Network Programmability Concepts</a:t>
            </a:r>
          </a:p>
        </p:txBody>
      </p:sp>
    </p:spTree>
    <p:extLst>
      <p:ext uri="{BB962C8B-B14F-4D97-AF65-F5344CB8AC3E}">
        <p14:creationId xmlns:p14="http://schemas.microsoft.com/office/powerpoint/2010/main" val="150358010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27" y="155197"/>
            <a:ext cx="8568669" cy="581179"/>
          </a:xfrm>
        </p:spPr>
        <p:txBody>
          <a:bodyPr>
            <a:normAutofit/>
          </a:bodyPr>
          <a:lstStyle/>
          <a:p>
            <a:r>
              <a:rPr lang="en-US" dirty="0"/>
              <a:t>SDN: Control Plane and Data Plane</a:t>
            </a:r>
          </a:p>
        </p:txBody>
      </p:sp>
      <p:grpSp>
        <p:nvGrpSpPr>
          <p:cNvPr id="8" name="Group 7"/>
          <p:cNvGrpSpPr/>
          <p:nvPr/>
        </p:nvGrpSpPr>
        <p:grpSpPr>
          <a:xfrm>
            <a:off x="3670068" y="2201670"/>
            <a:ext cx="1230284" cy="1172701"/>
            <a:chOff x="1346662" y="3146411"/>
            <a:chExt cx="997527" cy="997527"/>
          </a:xfrm>
          <a:scene3d>
            <a:camera prst="orthographicFront">
              <a:rot lat="7200000" lon="0" rev="0"/>
            </a:camera>
            <a:lightRig rig="threePt" dir="t"/>
          </a:scene3d>
        </p:grpSpPr>
        <p:sp>
          <p:nvSpPr>
            <p:cNvPr id="5" name="Oval 4"/>
            <p:cNvSpPr/>
            <p:nvPr/>
          </p:nvSpPr>
          <p:spPr>
            <a:xfrm>
              <a:off x="1346662" y="3146411"/>
              <a:ext cx="997527" cy="997527"/>
            </a:xfrm>
            <a:prstGeom prst="ellipse">
              <a:avLst/>
            </a:prstGeom>
            <a:solidFill>
              <a:srgbClr val="31808B"/>
            </a:solidFill>
            <a:ln>
              <a:no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1941026" y="3549577"/>
              <a:ext cx="349129" cy="191193"/>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flipH="1">
              <a:off x="1417319" y="3549577"/>
              <a:ext cx="332510" cy="189979"/>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6200000" flipH="1">
              <a:off x="1679781" y="3336953"/>
              <a:ext cx="331290" cy="191196"/>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5400000" flipH="1" flipV="1">
              <a:off x="1679782" y="3759725"/>
              <a:ext cx="331290" cy="191196"/>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3493968" y="811016"/>
            <a:ext cx="1739579" cy="400110"/>
          </a:xfrm>
          <a:prstGeom prst="rect">
            <a:avLst/>
          </a:prstGeom>
          <a:noFill/>
        </p:spPr>
        <p:txBody>
          <a:bodyPr wrap="none" rtlCol="0">
            <a:spAutoFit/>
          </a:bodyPr>
          <a:lstStyle/>
          <a:p>
            <a:r>
              <a:rPr lang="en-US" sz="2000" dirty="0">
                <a:solidFill>
                  <a:srgbClr val="0070C0"/>
                </a:solidFill>
              </a:rPr>
              <a:t>Control Plane</a:t>
            </a:r>
          </a:p>
        </p:txBody>
      </p:sp>
      <p:sp>
        <p:nvSpPr>
          <p:cNvPr id="18" name="TextBox 17"/>
          <p:cNvSpPr txBox="1"/>
          <p:nvPr/>
        </p:nvSpPr>
        <p:spPr>
          <a:xfrm>
            <a:off x="3622208" y="3075312"/>
            <a:ext cx="1454244" cy="400110"/>
          </a:xfrm>
          <a:prstGeom prst="rect">
            <a:avLst/>
          </a:prstGeom>
          <a:noFill/>
        </p:spPr>
        <p:txBody>
          <a:bodyPr wrap="none" rtlCol="0">
            <a:spAutoFit/>
          </a:bodyPr>
          <a:lstStyle>
            <a:defPPr>
              <a:defRPr lang="en-US"/>
            </a:defPPr>
            <a:lvl1pPr>
              <a:defRPr sz="2000">
                <a:solidFill>
                  <a:srgbClr val="0070C0"/>
                </a:solidFill>
              </a:defRPr>
            </a:lvl1pPr>
          </a:lstStyle>
          <a:p>
            <a:r>
              <a:rPr lang="en-US" dirty="0"/>
              <a:t>Data Plane</a:t>
            </a:r>
          </a:p>
        </p:txBody>
      </p:sp>
      <p:sp>
        <p:nvSpPr>
          <p:cNvPr id="10" name="Right Arrow 9"/>
          <p:cNvSpPr/>
          <p:nvPr/>
        </p:nvSpPr>
        <p:spPr>
          <a:xfrm>
            <a:off x="2036617" y="2756040"/>
            <a:ext cx="1371600" cy="264484"/>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a:off x="5228704" y="2703052"/>
            <a:ext cx="1371600" cy="264484"/>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341543" y="2463502"/>
            <a:ext cx="761747" cy="307777"/>
          </a:xfrm>
          <a:prstGeom prst="rect">
            <a:avLst/>
          </a:prstGeom>
          <a:noFill/>
        </p:spPr>
        <p:txBody>
          <a:bodyPr wrap="none" rtlCol="0">
            <a:spAutoFit/>
          </a:bodyPr>
          <a:lstStyle/>
          <a:p>
            <a:r>
              <a:rPr lang="en-US" sz="1400" dirty="0"/>
              <a:t>ingress</a:t>
            </a:r>
          </a:p>
        </p:txBody>
      </p:sp>
      <p:sp>
        <p:nvSpPr>
          <p:cNvPr id="22" name="TextBox 21"/>
          <p:cNvSpPr txBox="1"/>
          <p:nvPr/>
        </p:nvSpPr>
        <p:spPr>
          <a:xfrm>
            <a:off x="5553668" y="2434891"/>
            <a:ext cx="721672" cy="307777"/>
          </a:xfrm>
          <a:prstGeom prst="rect">
            <a:avLst/>
          </a:prstGeom>
          <a:noFill/>
        </p:spPr>
        <p:txBody>
          <a:bodyPr wrap="none" rtlCol="0">
            <a:spAutoFit/>
          </a:bodyPr>
          <a:lstStyle/>
          <a:p>
            <a:r>
              <a:rPr lang="en-US" sz="1400" dirty="0"/>
              <a:t>egress</a:t>
            </a:r>
          </a:p>
        </p:txBody>
      </p:sp>
      <p:graphicFrame>
        <p:nvGraphicFramePr>
          <p:cNvPr id="16" name="Table 15"/>
          <p:cNvGraphicFramePr>
            <a:graphicFrameLocks noGrp="1"/>
          </p:cNvGraphicFramePr>
          <p:nvPr>
            <p:extLst>
              <p:ext uri="{D42A27DB-BD31-4B8C-83A1-F6EECF244321}">
                <p14:modId xmlns:p14="http://schemas.microsoft.com/office/powerpoint/2010/main" val="605914784"/>
              </p:ext>
            </p:extLst>
          </p:nvPr>
        </p:nvGraphicFramePr>
        <p:xfrm>
          <a:off x="835071" y="1221446"/>
          <a:ext cx="7136087" cy="914400"/>
        </p:xfrm>
        <a:graphic>
          <a:graphicData uri="http://schemas.openxmlformats.org/drawingml/2006/table">
            <a:tbl>
              <a:tblPr>
                <a:tableStyleId>{5C22544A-7EE6-4342-B048-85BDC9FD1C3A}</a:tableStyleId>
              </a:tblPr>
              <a:tblGrid>
                <a:gridCol w="1187201">
                  <a:extLst>
                    <a:ext uri="{9D8B030D-6E8A-4147-A177-3AD203B41FA5}">
                      <a16:colId xmlns:a16="http://schemas.microsoft.com/office/drawing/2014/main" val="20000"/>
                    </a:ext>
                  </a:extLst>
                </a:gridCol>
                <a:gridCol w="2974443">
                  <a:extLst>
                    <a:ext uri="{9D8B030D-6E8A-4147-A177-3AD203B41FA5}">
                      <a16:colId xmlns:a16="http://schemas.microsoft.com/office/drawing/2014/main" val="20001"/>
                    </a:ext>
                  </a:extLst>
                </a:gridCol>
                <a:gridCol w="2974443">
                  <a:extLst>
                    <a:ext uri="{9D8B030D-6E8A-4147-A177-3AD203B41FA5}">
                      <a16:colId xmlns:a16="http://schemas.microsoft.com/office/drawing/2014/main" val="20002"/>
                    </a:ext>
                  </a:extLst>
                </a:gridCol>
              </a:tblGrid>
              <a:tr h="190500">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Purpose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Example Processes</a:t>
                      </a:r>
                      <a:endParaRPr lang="en-US" sz="1600" b="1"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0"/>
                  </a:ext>
                </a:extLst>
              </a:tr>
              <a:tr h="190500">
                <a:tc>
                  <a:txBody>
                    <a:bodyPr/>
                    <a:lstStyle/>
                    <a:p>
                      <a:pPr algn="l" fontAlgn="b"/>
                      <a:r>
                        <a:rPr lang="en-US" sz="1600" u="none" strike="noStrike">
                          <a:effectLst/>
                        </a:rPr>
                        <a:t>Device CPU</a:t>
                      </a:r>
                      <a:endParaRPr lang="en-US" sz="1600" b="0" i="0" u="none" strike="noStrike">
                        <a:solidFill>
                          <a:srgbClr val="000000"/>
                        </a:solidFill>
                        <a:effectLst/>
                        <a:latin typeface="Calibri"/>
                      </a:endParaRPr>
                    </a:p>
                  </a:txBody>
                  <a:tcPr marL="45720" marR="45720" anchor="ctr"/>
                </a:tc>
                <a:tc>
                  <a:txBody>
                    <a:bodyPr/>
                    <a:lstStyle/>
                    <a:p>
                      <a:pPr algn="l" fontAlgn="b"/>
                      <a:r>
                        <a:rPr lang="en-US" sz="1600" u="none" strike="noStrike" dirty="0">
                          <a:effectLst/>
                        </a:rPr>
                        <a:t>makes decisions about where traffic is sent </a:t>
                      </a:r>
                      <a:endParaRPr lang="en-US" sz="1600" b="0" i="0" u="none" strike="noStrike" dirty="0">
                        <a:solidFill>
                          <a:srgbClr val="000000"/>
                        </a:solidFill>
                        <a:effectLst/>
                        <a:latin typeface="Calibri"/>
                      </a:endParaRPr>
                    </a:p>
                  </a:txBody>
                  <a:tcPr marL="45720" marR="45720" anchor="ctr"/>
                </a:tc>
                <a:tc>
                  <a:txBody>
                    <a:bodyPr/>
                    <a:lstStyle/>
                    <a:p>
                      <a:pPr algn="l" fontAlgn="b"/>
                      <a:r>
                        <a:rPr lang="en-US" sz="1600" u="none" strike="noStrike" dirty="0">
                          <a:effectLst/>
                        </a:rPr>
                        <a:t>routing protocols, spanning tree, AAA, SNMP, CLI</a:t>
                      </a:r>
                      <a:endParaRPr lang="en-US" sz="1600" b="0" i="0" u="none" strike="noStrike" dirty="0">
                        <a:solidFill>
                          <a:srgbClr val="000000"/>
                        </a:solidFill>
                        <a:effectLst/>
                        <a:latin typeface="Calibri"/>
                      </a:endParaRPr>
                    </a:p>
                  </a:txBody>
                  <a:tcPr marL="45720" marR="45720" anchor="ct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78786060"/>
              </p:ext>
            </p:extLst>
          </p:nvPr>
        </p:nvGraphicFramePr>
        <p:xfrm>
          <a:off x="914400" y="3527774"/>
          <a:ext cx="7161451" cy="914400"/>
        </p:xfrm>
        <a:graphic>
          <a:graphicData uri="http://schemas.openxmlformats.org/drawingml/2006/table">
            <a:tbl>
              <a:tblPr>
                <a:tableStyleId>{5C22544A-7EE6-4342-B048-85BDC9FD1C3A}</a:tableStyleId>
              </a:tblPr>
              <a:tblGrid>
                <a:gridCol w="1221897">
                  <a:extLst>
                    <a:ext uri="{9D8B030D-6E8A-4147-A177-3AD203B41FA5}">
                      <a16:colId xmlns:a16="http://schemas.microsoft.com/office/drawing/2014/main" val="20000"/>
                    </a:ext>
                  </a:extLst>
                </a:gridCol>
                <a:gridCol w="2865535">
                  <a:extLst>
                    <a:ext uri="{9D8B030D-6E8A-4147-A177-3AD203B41FA5}">
                      <a16:colId xmlns:a16="http://schemas.microsoft.com/office/drawing/2014/main" val="20001"/>
                    </a:ext>
                  </a:extLst>
                </a:gridCol>
                <a:gridCol w="3074019">
                  <a:extLst>
                    <a:ext uri="{9D8B030D-6E8A-4147-A177-3AD203B41FA5}">
                      <a16:colId xmlns:a16="http://schemas.microsoft.com/office/drawing/2014/main" val="20002"/>
                    </a:ext>
                  </a:extLst>
                </a:gridCol>
              </a:tblGrid>
              <a:tr h="190500">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Purpose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Example Processes</a:t>
                      </a:r>
                      <a:endParaRPr lang="en-US" sz="1600" b="1"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0"/>
                  </a:ext>
                </a:extLst>
              </a:tr>
              <a:tr h="190500">
                <a:tc>
                  <a:txBody>
                    <a:bodyPr/>
                    <a:lstStyle/>
                    <a:p>
                      <a:pPr algn="l" fontAlgn="b"/>
                      <a:r>
                        <a:rPr lang="en-US" sz="1600" u="none" strike="noStrike" dirty="0">
                          <a:effectLst/>
                        </a:rPr>
                        <a:t>Dedicated ASICs</a:t>
                      </a:r>
                      <a:endParaRPr lang="en-US" sz="1600" b="0" i="0" u="none" strike="noStrike" dirty="0">
                        <a:solidFill>
                          <a:srgbClr val="000000"/>
                        </a:solidFill>
                        <a:effectLst/>
                        <a:latin typeface="Calibri"/>
                      </a:endParaRPr>
                    </a:p>
                  </a:txBody>
                  <a:tcPr marL="45720" marR="45720" anchor="b"/>
                </a:tc>
                <a:tc>
                  <a:txBody>
                    <a:bodyPr/>
                    <a:lstStyle/>
                    <a:p>
                      <a:pPr algn="l" fontAlgn="b"/>
                      <a:r>
                        <a:rPr lang="en-US" sz="1600" b="0" i="0" u="none" strike="noStrike" dirty="0">
                          <a:solidFill>
                            <a:srgbClr val="000000"/>
                          </a:solidFill>
                          <a:effectLst/>
                          <a:latin typeface="Calibri"/>
                        </a:rPr>
                        <a:t>forwards traffic to the selected destination</a:t>
                      </a:r>
                    </a:p>
                  </a:txBody>
                  <a:tcPr marL="45720" marR="45720" anchor="b"/>
                </a:tc>
                <a:tc>
                  <a:txBody>
                    <a:bodyPr/>
                    <a:lstStyle/>
                    <a:p>
                      <a:pPr algn="l" fontAlgn="b"/>
                      <a:r>
                        <a:rPr lang="en-US" sz="1600" u="none" strike="noStrike" dirty="0">
                          <a:effectLst/>
                        </a:rPr>
                        <a:t>packet switching, L2 switching</a:t>
                      </a:r>
                      <a:r>
                        <a:rPr lang="en-US" sz="1600" u="none" strike="noStrike" dirty="0" smtClean="0">
                          <a:effectLst/>
                        </a:rPr>
                        <a:t>, </a:t>
                      </a:r>
                      <a:r>
                        <a:rPr lang="en-US" sz="1600" u="none" strike="noStrike" dirty="0" err="1" smtClean="0">
                          <a:effectLst/>
                        </a:rPr>
                        <a:t>QoS</a:t>
                      </a:r>
                      <a:r>
                        <a:rPr lang="en-US" sz="1600" u="none" strike="noStrike" dirty="0">
                          <a:effectLst/>
                        </a:rPr>
                        <a:t>, policies, ACLs</a:t>
                      </a:r>
                      <a:endParaRPr lang="en-US" sz="1600" b="0"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2798737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stCxn id="21" idx="2"/>
            <a:endCxn id="20" idx="0"/>
          </p:cNvCxnSpPr>
          <p:nvPr/>
        </p:nvCxnSpPr>
        <p:spPr>
          <a:xfrm>
            <a:off x="6967679" y="1937907"/>
            <a:ext cx="36" cy="569768"/>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1" idx="2"/>
            <a:endCxn id="22" idx="0"/>
          </p:cNvCxnSpPr>
          <p:nvPr/>
        </p:nvCxnSpPr>
        <p:spPr>
          <a:xfrm>
            <a:off x="6967682" y="1937907"/>
            <a:ext cx="1339309" cy="569768"/>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60710" y="176976"/>
            <a:ext cx="8345488" cy="731837"/>
          </a:xfrm>
        </p:spPr>
        <p:txBody>
          <a:bodyPr>
            <a:normAutofit/>
          </a:bodyPr>
          <a:lstStyle/>
          <a:p>
            <a:pPr defTabSz="914400" fontAlgn="auto">
              <a:spcBef>
                <a:spcPts val="0"/>
              </a:spcBef>
              <a:spcAft>
                <a:spcPts val="0"/>
              </a:spcAft>
            </a:pPr>
            <a:r>
              <a:rPr lang="en-CA" dirty="0">
                <a:solidFill>
                  <a:prstClr val="black"/>
                </a:solidFill>
              </a:rPr>
              <a:t>Traditional and SDN Architectures</a:t>
            </a:r>
          </a:p>
        </p:txBody>
      </p:sp>
      <p:cxnSp>
        <p:nvCxnSpPr>
          <p:cNvPr id="6" name="Straight Connector 5"/>
          <p:cNvCxnSpPr/>
          <p:nvPr/>
        </p:nvCxnSpPr>
        <p:spPr>
          <a:xfrm>
            <a:off x="4735948" y="2781302"/>
            <a:ext cx="4327237" cy="155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3090" y="2779570"/>
            <a:ext cx="4410364" cy="865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14070" y="2512870"/>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9" name="Rectangle 8"/>
          <p:cNvSpPr/>
          <p:nvPr/>
        </p:nvSpPr>
        <p:spPr>
          <a:xfrm>
            <a:off x="316379" y="1917124"/>
            <a:ext cx="103678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p:txBody>
      </p:sp>
      <p:sp>
        <p:nvSpPr>
          <p:cNvPr id="10" name="Rectangle 9"/>
          <p:cNvSpPr/>
          <p:nvPr/>
        </p:nvSpPr>
        <p:spPr>
          <a:xfrm>
            <a:off x="1701833" y="2505943"/>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11" name="Rectangle 10"/>
          <p:cNvSpPr/>
          <p:nvPr/>
        </p:nvSpPr>
        <p:spPr>
          <a:xfrm>
            <a:off x="1704142" y="1910197"/>
            <a:ext cx="103678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p:txBody>
      </p:sp>
      <p:sp>
        <p:nvSpPr>
          <p:cNvPr id="13" name="Rectangle 12"/>
          <p:cNvSpPr/>
          <p:nvPr/>
        </p:nvSpPr>
        <p:spPr>
          <a:xfrm>
            <a:off x="3041106" y="2505943"/>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14" name="Rectangle 13"/>
          <p:cNvSpPr/>
          <p:nvPr/>
        </p:nvSpPr>
        <p:spPr>
          <a:xfrm>
            <a:off x="3043415" y="1910197"/>
            <a:ext cx="103678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p:txBody>
      </p:sp>
      <p:sp>
        <p:nvSpPr>
          <p:cNvPr id="15" name="TextBox 14"/>
          <p:cNvSpPr txBox="1"/>
          <p:nvPr/>
        </p:nvSpPr>
        <p:spPr>
          <a:xfrm>
            <a:off x="393540" y="3124708"/>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1</a:t>
            </a:r>
          </a:p>
        </p:txBody>
      </p:sp>
      <p:sp>
        <p:nvSpPr>
          <p:cNvPr id="16" name="TextBox 15"/>
          <p:cNvSpPr txBox="1"/>
          <p:nvPr/>
        </p:nvSpPr>
        <p:spPr>
          <a:xfrm>
            <a:off x="1759790" y="3135099"/>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2</a:t>
            </a:r>
          </a:p>
        </p:txBody>
      </p:sp>
      <p:sp>
        <p:nvSpPr>
          <p:cNvPr id="17" name="TextBox 16"/>
          <p:cNvSpPr txBox="1"/>
          <p:nvPr/>
        </p:nvSpPr>
        <p:spPr>
          <a:xfrm>
            <a:off x="3102384" y="3112797"/>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3</a:t>
            </a:r>
          </a:p>
        </p:txBody>
      </p:sp>
      <p:sp>
        <p:nvSpPr>
          <p:cNvPr id="18" name="TextBox 17"/>
          <p:cNvSpPr txBox="1"/>
          <p:nvPr/>
        </p:nvSpPr>
        <p:spPr>
          <a:xfrm>
            <a:off x="1172883" y="1484804"/>
            <a:ext cx="2008370"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Traditional Architecture</a:t>
            </a:r>
          </a:p>
        </p:txBody>
      </p:sp>
      <p:sp>
        <p:nvSpPr>
          <p:cNvPr id="20" name="Rectangle 19"/>
          <p:cNvSpPr/>
          <p:nvPr/>
        </p:nvSpPr>
        <p:spPr>
          <a:xfrm>
            <a:off x="6449324" y="2507674"/>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21" name="Rectangle 20"/>
          <p:cNvSpPr/>
          <p:nvPr/>
        </p:nvSpPr>
        <p:spPr>
          <a:xfrm>
            <a:off x="6095998" y="1349089"/>
            <a:ext cx="1743362" cy="588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Control Plane</a:t>
            </a:r>
          </a:p>
          <a:p>
            <a:pPr algn="ctr" defTabSz="914400" fontAlgn="auto">
              <a:spcBef>
                <a:spcPts val="0"/>
              </a:spcBef>
              <a:spcAft>
                <a:spcPts val="0"/>
              </a:spcAft>
            </a:pPr>
            <a:r>
              <a:rPr lang="en-US" sz="1400" dirty="0">
                <a:solidFill>
                  <a:prstClr val="white"/>
                </a:solidFill>
              </a:rPr>
              <a:t>(SDN Controller)</a:t>
            </a:r>
          </a:p>
        </p:txBody>
      </p:sp>
      <p:sp>
        <p:nvSpPr>
          <p:cNvPr id="22" name="Rectangle 21"/>
          <p:cNvSpPr/>
          <p:nvPr/>
        </p:nvSpPr>
        <p:spPr>
          <a:xfrm>
            <a:off x="7788597" y="2507674"/>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
        <p:nvSpPr>
          <p:cNvPr id="23" name="TextBox 22"/>
          <p:cNvSpPr txBox="1"/>
          <p:nvPr/>
        </p:nvSpPr>
        <p:spPr>
          <a:xfrm>
            <a:off x="5093891" y="3101688"/>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1</a:t>
            </a:r>
          </a:p>
        </p:txBody>
      </p:sp>
      <p:sp>
        <p:nvSpPr>
          <p:cNvPr id="24" name="TextBox 23"/>
          <p:cNvSpPr txBox="1"/>
          <p:nvPr/>
        </p:nvSpPr>
        <p:spPr>
          <a:xfrm>
            <a:off x="6504746" y="3112079"/>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2</a:t>
            </a:r>
          </a:p>
        </p:txBody>
      </p:sp>
      <p:sp>
        <p:nvSpPr>
          <p:cNvPr id="25" name="TextBox 24"/>
          <p:cNvSpPr txBox="1"/>
          <p:nvPr/>
        </p:nvSpPr>
        <p:spPr>
          <a:xfrm>
            <a:off x="7832472" y="3112079"/>
            <a:ext cx="881973" cy="307777"/>
          </a:xfrm>
          <a:prstGeom prst="rect">
            <a:avLst/>
          </a:prstGeom>
          <a:noFill/>
        </p:spPr>
        <p:txBody>
          <a:bodyPr wrap="none" rtlCol="0">
            <a:spAutoFit/>
          </a:bodyPr>
          <a:lstStyle/>
          <a:p>
            <a:pPr defTabSz="914400" fontAlgn="auto">
              <a:spcBef>
                <a:spcPts val="0"/>
              </a:spcBef>
              <a:spcAft>
                <a:spcPts val="0"/>
              </a:spcAft>
            </a:pPr>
            <a:r>
              <a:rPr lang="en-US" sz="1400" dirty="0">
                <a:solidFill>
                  <a:prstClr val="black"/>
                </a:solidFill>
                <a:latin typeface="Arial"/>
                <a:ea typeface="+mn-ea"/>
              </a:rPr>
              <a:t>Device 3</a:t>
            </a:r>
          </a:p>
        </p:txBody>
      </p:sp>
      <p:sp>
        <p:nvSpPr>
          <p:cNvPr id="30" name="TextBox 29"/>
          <p:cNvSpPr txBox="1"/>
          <p:nvPr/>
        </p:nvSpPr>
        <p:spPr>
          <a:xfrm>
            <a:off x="5701104" y="844814"/>
            <a:ext cx="2593980" cy="523220"/>
          </a:xfrm>
          <a:prstGeom prst="rect">
            <a:avLst/>
          </a:prstGeom>
          <a:noFill/>
        </p:spPr>
        <p:txBody>
          <a:bodyPr wrap="none" rtlCol="0">
            <a:spAutoFit/>
          </a:bodyPr>
          <a:lstStyle/>
          <a:p>
            <a:pPr algn="ctr" defTabSz="914400" fontAlgn="auto">
              <a:spcBef>
                <a:spcPts val="0"/>
              </a:spcBef>
              <a:spcAft>
                <a:spcPts val="0"/>
              </a:spcAft>
            </a:pPr>
            <a:r>
              <a:rPr lang="en-US" sz="1400" dirty="0">
                <a:solidFill>
                  <a:prstClr val="black"/>
                </a:solidFill>
                <a:latin typeface="Arial"/>
                <a:ea typeface="+mn-ea"/>
              </a:rPr>
              <a:t>SDN Architecture </a:t>
            </a:r>
            <a:endParaRPr lang="en-US" sz="1400" dirty="0" smtClean="0">
              <a:solidFill>
                <a:prstClr val="black"/>
              </a:solidFill>
              <a:latin typeface="Arial"/>
              <a:ea typeface="+mn-ea"/>
            </a:endParaRPr>
          </a:p>
          <a:p>
            <a:pPr algn="ctr" defTabSz="914400" fontAlgn="auto">
              <a:spcBef>
                <a:spcPts val="0"/>
              </a:spcBef>
              <a:spcAft>
                <a:spcPts val="0"/>
              </a:spcAft>
            </a:pPr>
            <a:r>
              <a:rPr lang="en-US" sz="1400" dirty="0" smtClean="0">
                <a:solidFill>
                  <a:prstClr val="black"/>
                </a:solidFill>
                <a:latin typeface="Arial"/>
                <a:ea typeface="+mn-ea"/>
              </a:rPr>
              <a:t>with Centralized Control Plane</a:t>
            </a:r>
            <a:endParaRPr lang="en-US" sz="1400" dirty="0">
              <a:solidFill>
                <a:prstClr val="black"/>
              </a:solidFill>
              <a:latin typeface="Arial"/>
              <a:ea typeface="+mn-ea"/>
            </a:endParaRPr>
          </a:p>
        </p:txBody>
      </p:sp>
      <p:sp>
        <p:nvSpPr>
          <p:cNvPr id="4" name="TextBox 3"/>
          <p:cNvSpPr txBox="1"/>
          <p:nvPr/>
        </p:nvSpPr>
        <p:spPr>
          <a:xfrm>
            <a:off x="1434870" y="3714244"/>
            <a:ext cx="7012612" cy="923330"/>
          </a:xfrm>
          <a:prstGeom prst="rect">
            <a:avLst/>
          </a:prstGeom>
          <a:noFill/>
        </p:spPr>
        <p:txBody>
          <a:bodyPr wrap="square" rtlCol="0">
            <a:spAutoFit/>
          </a:bodyPr>
          <a:lstStyle/>
          <a:p>
            <a:r>
              <a:rPr lang="en-US" dirty="0" err="1">
                <a:solidFill>
                  <a:schemeClr val="tx1">
                    <a:lumMod val="50000"/>
                  </a:schemeClr>
                </a:solidFill>
              </a:rPr>
              <a:t>OpenFlow</a:t>
            </a:r>
            <a:r>
              <a:rPr lang="en-US" dirty="0">
                <a:solidFill>
                  <a:schemeClr val="tx1">
                    <a:lumMod val="50000"/>
                  </a:schemeClr>
                </a:solidFill>
              </a:rPr>
              <a:t> is a protocol between SDN controllers and network devices, as well as a specification of the logical structure of the network switch functions.</a:t>
            </a:r>
          </a:p>
        </p:txBody>
      </p:sp>
      <p:pic>
        <p:nvPicPr>
          <p:cNvPr id="1026" name="Picture 2" descr="Image result for openflow logo">
            <a:extLst>
              <a:ext uri="{FF2B5EF4-FFF2-40B4-BE49-F238E27FC236}">
                <a16:creationId xmlns:a16="http://schemas.microsoft.com/office/drawing/2014/main" id="{3A5C7D63-DAE3-4FA1-9EEF-77B5DFDC2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893" y="2013462"/>
            <a:ext cx="668187" cy="3340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a:stCxn id="21" idx="2"/>
            <a:endCxn id="19" idx="0"/>
          </p:cNvCxnSpPr>
          <p:nvPr/>
        </p:nvCxnSpPr>
        <p:spPr>
          <a:xfrm flipH="1">
            <a:off x="5579955" y="1937907"/>
            <a:ext cx="1387727" cy="576695"/>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061561" y="2514601"/>
            <a:ext cx="1036782" cy="588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914400" fontAlgn="auto">
              <a:spcBef>
                <a:spcPts val="0"/>
              </a:spcBef>
              <a:spcAft>
                <a:spcPts val="0"/>
              </a:spcAft>
            </a:pPr>
            <a:r>
              <a:rPr lang="en-US" sz="1400" dirty="0">
                <a:solidFill>
                  <a:prstClr val="white"/>
                </a:solidFill>
              </a:rPr>
              <a:t>Data Plane</a:t>
            </a:r>
          </a:p>
        </p:txBody>
      </p:sp>
    </p:spTree>
    <p:extLst>
      <p:ext uri="{BB962C8B-B14F-4D97-AF65-F5344CB8AC3E}">
        <p14:creationId xmlns:p14="http://schemas.microsoft.com/office/powerpoint/2010/main" val="3342192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425721" y="4034685"/>
            <a:ext cx="8474478" cy="443294"/>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Rectangle 54"/>
          <p:cNvSpPr/>
          <p:nvPr/>
        </p:nvSpPr>
        <p:spPr>
          <a:xfrm>
            <a:off x="436419" y="2178601"/>
            <a:ext cx="8463779" cy="672645"/>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5" name="Rectangle 74"/>
          <p:cNvSpPr/>
          <p:nvPr/>
        </p:nvSpPr>
        <p:spPr>
          <a:xfrm>
            <a:off x="425720" y="1064633"/>
            <a:ext cx="8463779" cy="602016"/>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Rectangle 52"/>
          <p:cNvSpPr/>
          <p:nvPr/>
        </p:nvSpPr>
        <p:spPr>
          <a:xfrm>
            <a:off x="436419" y="3346539"/>
            <a:ext cx="8463779" cy="577271"/>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349439" y="168584"/>
            <a:ext cx="8345488" cy="731837"/>
          </a:xfrm>
        </p:spPr>
        <p:txBody>
          <a:bodyPr/>
          <a:lstStyle/>
          <a:p>
            <a:r>
              <a:rPr lang="en-US" dirty="0" err="1" smtClean="0">
                <a:latin typeface="Arial" charset="0"/>
              </a:rPr>
              <a:t>OpenFlow</a:t>
            </a:r>
            <a:r>
              <a:rPr lang="en-US" dirty="0" smtClean="0">
                <a:latin typeface="Arial" charset="0"/>
              </a:rPr>
              <a:t> SDN Model</a:t>
            </a:r>
            <a:endParaRPr lang="en-US" dirty="0"/>
          </a:p>
        </p:txBody>
      </p:sp>
      <p:pic>
        <p:nvPicPr>
          <p:cNvPr id="29" name="Picture 28"/>
          <p:cNvPicPr>
            <a:picLocks noChangeAspect="1"/>
          </p:cNvPicPr>
          <p:nvPr/>
        </p:nvPicPr>
        <p:blipFill>
          <a:blip r:embed="rId3"/>
          <a:stretch>
            <a:fillRect/>
          </a:stretch>
        </p:blipFill>
        <p:spPr>
          <a:xfrm>
            <a:off x="975920" y="4074523"/>
            <a:ext cx="463574" cy="349268"/>
          </a:xfrm>
          <a:prstGeom prst="rect">
            <a:avLst/>
          </a:prstGeom>
        </p:spPr>
      </p:pic>
      <p:pic>
        <p:nvPicPr>
          <p:cNvPr id="31" name="Picture 30"/>
          <p:cNvPicPr>
            <a:picLocks noChangeAspect="1"/>
          </p:cNvPicPr>
          <p:nvPr/>
        </p:nvPicPr>
        <p:blipFill>
          <a:blip r:embed="rId3"/>
          <a:stretch>
            <a:fillRect/>
          </a:stretch>
        </p:blipFill>
        <p:spPr>
          <a:xfrm>
            <a:off x="1973764" y="4074523"/>
            <a:ext cx="463574" cy="349268"/>
          </a:xfrm>
          <a:prstGeom prst="rect">
            <a:avLst/>
          </a:prstGeom>
        </p:spPr>
      </p:pic>
      <p:pic>
        <p:nvPicPr>
          <p:cNvPr id="33" name="Picture 32"/>
          <p:cNvPicPr>
            <a:picLocks noChangeAspect="1"/>
          </p:cNvPicPr>
          <p:nvPr/>
        </p:nvPicPr>
        <p:blipFill>
          <a:blip r:embed="rId3"/>
          <a:stretch>
            <a:fillRect/>
          </a:stretch>
        </p:blipFill>
        <p:spPr>
          <a:xfrm>
            <a:off x="2971608" y="4074523"/>
            <a:ext cx="463574" cy="349268"/>
          </a:xfrm>
          <a:prstGeom prst="rect">
            <a:avLst/>
          </a:prstGeom>
        </p:spPr>
      </p:pic>
      <p:pic>
        <p:nvPicPr>
          <p:cNvPr id="35" name="Picture 34"/>
          <p:cNvPicPr>
            <a:picLocks noChangeAspect="1"/>
          </p:cNvPicPr>
          <p:nvPr/>
        </p:nvPicPr>
        <p:blipFill>
          <a:blip r:embed="rId3"/>
          <a:stretch>
            <a:fillRect/>
          </a:stretch>
        </p:blipFill>
        <p:spPr>
          <a:xfrm>
            <a:off x="3956200" y="4074523"/>
            <a:ext cx="463574" cy="349268"/>
          </a:xfrm>
          <a:prstGeom prst="rect">
            <a:avLst/>
          </a:prstGeom>
        </p:spPr>
      </p:pic>
      <p:pic>
        <p:nvPicPr>
          <p:cNvPr id="37" name="Picture 36"/>
          <p:cNvPicPr>
            <a:picLocks noChangeAspect="1"/>
          </p:cNvPicPr>
          <p:nvPr/>
        </p:nvPicPr>
        <p:blipFill>
          <a:blip r:embed="rId3"/>
          <a:stretch>
            <a:fillRect/>
          </a:stretch>
        </p:blipFill>
        <p:spPr>
          <a:xfrm>
            <a:off x="4940792" y="4074523"/>
            <a:ext cx="463574" cy="349268"/>
          </a:xfrm>
          <a:prstGeom prst="rect">
            <a:avLst/>
          </a:prstGeom>
        </p:spPr>
      </p:pic>
      <p:pic>
        <p:nvPicPr>
          <p:cNvPr id="40" name="Picture 39"/>
          <p:cNvPicPr>
            <a:picLocks noChangeAspect="1"/>
          </p:cNvPicPr>
          <p:nvPr/>
        </p:nvPicPr>
        <p:blipFill>
          <a:blip r:embed="rId3"/>
          <a:stretch>
            <a:fillRect/>
          </a:stretch>
        </p:blipFill>
        <p:spPr>
          <a:xfrm>
            <a:off x="5925384" y="4074523"/>
            <a:ext cx="463574" cy="349268"/>
          </a:xfrm>
          <a:prstGeom prst="rect">
            <a:avLst/>
          </a:prstGeom>
        </p:spPr>
      </p:pic>
      <p:sp>
        <p:nvSpPr>
          <p:cNvPr id="43" name="TextBox 42"/>
          <p:cNvSpPr txBox="1"/>
          <p:nvPr/>
        </p:nvSpPr>
        <p:spPr>
          <a:xfrm>
            <a:off x="6886399" y="2195642"/>
            <a:ext cx="1736373" cy="646331"/>
          </a:xfrm>
          <a:prstGeom prst="rect">
            <a:avLst/>
          </a:prstGeom>
          <a:noFill/>
          <a:ln w="28575">
            <a:noFill/>
          </a:ln>
        </p:spPr>
        <p:txBody>
          <a:bodyPr wrap="none" rtlCol="0">
            <a:spAutoFit/>
          </a:bodyPr>
          <a:lstStyle/>
          <a:p>
            <a:r>
              <a:rPr lang="en-US" dirty="0">
                <a:solidFill>
                  <a:srgbClr val="000000"/>
                </a:solidFill>
              </a:rPr>
              <a:t>SDN </a:t>
            </a:r>
            <a:r>
              <a:rPr lang="en-US" dirty="0" smtClean="0">
                <a:solidFill>
                  <a:srgbClr val="000000"/>
                </a:solidFill>
              </a:rPr>
              <a:t>Controller</a:t>
            </a:r>
          </a:p>
          <a:p>
            <a:r>
              <a:rPr lang="en-US" dirty="0" smtClean="0">
                <a:solidFill>
                  <a:srgbClr val="000000"/>
                </a:solidFill>
              </a:rPr>
              <a:t>(control plane)</a:t>
            </a:r>
            <a:endParaRPr lang="en-US" dirty="0">
              <a:solidFill>
                <a:srgbClr val="000000"/>
              </a:solidFill>
            </a:endParaRPr>
          </a:p>
        </p:txBody>
      </p:sp>
      <p:sp>
        <p:nvSpPr>
          <p:cNvPr id="47" name="TextBox 46"/>
          <p:cNvSpPr txBox="1"/>
          <p:nvPr/>
        </p:nvSpPr>
        <p:spPr>
          <a:xfrm>
            <a:off x="6740975" y="3331057"/>
            <a:ext cx="2027222" cy="646331"/>
          </a:xfrm>
          <a:prstGeom prst="rect">
            <a:avLst/>
          </a:prstGeom>
          <a:noFill/>
          <a:ln w="28575">
            <a:noFill/>
          </a:ln>
        </p:spPr>
        <p:txBody>
          <a:bodyPr wrap="none" rtlCol="0">
            <a:spAutoFit/>
          </a:bodyPr>
          <a:lstStyle/>
          <a:p>
            <a:pPr algn="ctr"/>
            <a:r>
              <a:rPr lang="en-US" dirty="0">
                <a:solidFill>
                  <a:srgbClr val="000000"/>
                </a:solidFill>
              </a:rPr>
              <a:t>Physical Topology</a:t>
            </a:r>
          </a:p>
          <a:p>
            <a:pPr algn="ctr"/>
            <a:r>
              <a:rPr lang="en-US" dirty="0">
                <a:solidFill>
                  <a:srgbClr val="000000"/>
                </a:solidFill>
              </a:rPr>
              <a:t>(data </a:t>
            </a:r>
            <a:r>
              <a:rPr lang="en-US" dirty="0" smtClean="0">
                <a:solidFill>
                  <a:srgbClr val="000000"/>
                </a:solidFill>
              </a:rPr>
              <a:t>plane)</a:t>
            </a:r>
            <a:endParaRPr lang="en-US" dirty="0">
              <a:solidFill>
                <a:srgbClr val="000000"/>
              </a:solidFill>
            </a:endParaRPr>
          </a:p>
        </p:txBody>
      </p:sp>
      <p:sp>
        <p:nvSpPr>
          <p:cNvPr id="50" name="TextBox 49"/>
          <p:cNvSpPr txBox="1"/>
          <p:nvPr/>
        </p:nvSpPr>
        <p:spPr>
          <a:xfrm>
            <a:off x="6728035" y="1223528"/>
            <a:ext cx="2029968" cy="369332"/>
          </a:xfrm>
          <a:prstGeom prst="rect">
            <a:avLst/>
          </a:prstGeom>
          <a:noFill/>
          <a:ln w="28575">
            <a:noFill/>
          </a:ln>
        </p:spPr>
        <p:txBody>
          <a:bodyPr wrap="square" rtlCol="0">
            <a:spAutoFit/>
          </a:bodyPr>
          <a:lstStyle/>
          <a:p>
            <a:pPr algn="ctr"/>
            <a:r>
              <a:rPr lang="en-US" dirty="0">
                <a:solidFill>
                  <a:srgbClr val="000000"/>
                </a:solidFill>
              </a:rPr>
              <a:t>Applications</a:t>
            </a:r>
          </a:p>
        </p:txBody>
      </p:sp>
      <p:sp>
        <p:nvSpPr>
          <p:cNvPr id="46" name="Up-Down Arrow 45"/>
          <p:cNvSpPr/>
          <p:nvPr/>
        </p:nvSpPr>
        <p:spPr>
          <a:xfrm>
            <a:off x="7688334" y="3186104"/>
            <a:ext cx="116741" cy="207576"/>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6" name="Up-Down Arrow 55"/>
          <p:cNvSpPr/>
          <p:nvPr/>
        </p:nvSpPr>
        <p:spPr>
          <a:xfrm>
            <a:off x="7680304" y="2811274"/>
            <a:ext cx="116741" cy="188705"/>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7" name="Up-Down Arrow 56"/>
          <p:cNvSpPr/>
          <p:nvPr/>
        </p:nvSpPr>
        <p:spPr>
          <a:xfrm>
            <a:off x="7688333" y="2042473"/>
            <a:ext cx="116741" cy="207575"/>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8" name="Up-Down Arrow 57"/>
          <p:cNvSpPr/>
          <p:nvPr/>
        </p:nvSpPr>
        <p:spPr>
          <a:xfrm>
            <a:off x="7697985" y="1546308"/>
            <a:ext cx="116741" cy="276283"/>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71" name="Straight Arrow Connector 70"/>
          <p:cNvCxnSpPr/>
          <p:nvPr/>
        </p:nvCxnSpPr>
        <p:spPr>
          <a:xfrm>
            <a:off x="3604489" y="2930932"/>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569813" y="2952074"/>
            <a:ext cx="1030078" cy="307777"/>
          </a:xfrm>
          <a:prstGeom prst="rect">
            <a:avLst/>
          </a:prstGeom>
          <a:noFill/>
        </p:spPr>
        <p:txBody>
          <a:bodyPr wrap="square" rtlCol="0">
            <a:spAutoFit/>
          </a:bodyPr>
          <a:lstStyle/>
          <a:p>
            <a:r>
              <a:rPr lang="en-US" sz="1400" dirty="0" err="1" smtClean="0"/>
              <a:t>OpenFlow</a:t>
            </a:r>
            <a:endParaRPr lang="en-US" sz="1400" dirty="0"/>
          </a:p>
        </p:txBody>
      </p:sp>
      <p:sp>
        <p:nvSpPr>
          <p:cNvPr id="73" name="TextBox 72"/>
          <p:cNvSpPr txBox="1"/>
          <p:nvPr/>
        </p:nvSpPr>
        <p:spPr>
          <a:xfrm>
            <a:off x="7091477" y="2943141"/>
            <a:ext cx="1562543" cy="307777"/>
          </a:xfrm>
          <a:prstGeom prst="rect">
            <a:avLst/>
          </a:prstGeom>
          <a:noFill/>
        </p:spPr>
        <p:txBody>
          <a:bodyPr wrap="square" rtlCol="0">
            <a:spAutoFit/>
          </a:bodyPr>
          <a:lstStyle/>
          <a:p>
            <a:r>
              <a:rPr lang="en-US" sz="1400" dirty="0">
                <a:solidFill>
                  <a:srgbClr val="000000"/>
                </a:solidFill>
              </a:rPr>
              <a:t>Southbound </a:t>
            </a:r>
            <a:r>
              <a:rPr lang="en-US" sz="1400" dirty="0" smtClean="0">
                <a:solidFill>
                  <a:srgbClr val="000000"/>
                </a:solidFill>
              </a:rPr>
              <a:t>API</a:t>
            </a:r>
            <a:endParaRPr lang="en-US" sz="1400" dirty="0"/>
          </a:p>
        </p:txBody>
      </p:sp>
      <p:sp>
        <p:nvSpPr>
          <p:cNvPr id="74" name="TextBox 73"/>
          <p:cNvSpPr txBox="1"/>
          <p:nvPr/>
        </p:nvSpPr>
        <p:spPr>
          <a:xfrm>
            <a:off x="7022204" y="1771151"/>
            <a:ext cx="1672723" cy="307777"/>
          </a:xfrm>
          <a:prstGeom prst="rect">
            <a:avLst/>
          </a:prstGeom>
          <a:noFill/>
        </p:spPr>
        <p:txBody>
          <a:bodyPr wrap="square" rtlCol="0">
            <a:spAutoFit/>
          </a:bodyPr>
          <a:lstStyle/>
          <a:p>
            <a:r>
              <a:rPr lang="en-US" sz="1400" dirty="0">
                <a:solidFill>
                  <a:srgbClr val="000000"/>
                </a:solidFill>
              </a:rPr>
              <a:t>Northbound </a:t>
            </a:r>
            <a:r>
              <a:rPr lang="en-US" sz="1400" dirty="0" smtClean="0">
                <a:solidFill>
                  <a:srgbClr val="000000"/>
                </a:solidFill>
              </a:rPr>
              <a:t>APIs</a:t>
            </a:r>
            <a:endParaRPr lang="en-US" sz="1400" dirty="0">
              <a:solidFill>
                <a:srgbClr val="000000"/>
              </a:solidFill>
            </a:endParaRPr>
          </a:p>
        </p:txBody>
      </p:sp>
      <p:cxnSp>
        <p:nvCxnSpPr>
          <p:cNvPr id="76" name="Straight Arrow Connector 75"/>
          <p:cNvCxnSpPr/>
          <p:nvPr/>
        </p:nvCxnSpPr>
        <p:spPr>
          <a:xfrm>
            <a:off x="3590635" y="1740303"/>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55959" y="1761445"/>
            <a:ext cx="1284791" cy="307777"/>
          </a:xfrm>
          <a:prstGeom prst="rect">
            <a:avLst/>
          </a:prstGeom>
          <a:noFill/>
        </p:spPr>
        <p:txBody>
          <a:bodyPr wrap="square" rtlCol="0">
            <a:spAutoFit/>
          </a:bodyPr>
          <a:lstStyle/>
          <a:p>
            <a:r>
              <a:rPr lang="en-US" sz="1400" dirty="0" smtClean="0"/>
              <a:t>REST APIs</a:t>
            </a:r>
            <a:endParaRPr lang="en-US" sz="1400" dirty="0"/>
          </a:p>
        </p:txBody>
      </p:sp>
      <p:sp>
        <p:nvSpPr>
          <p:cNvPr id="85" name="Rounded Rectangle 84"/>
          <p:cNvSpPr/>
          <p:nvPr/>
        </p:nvSpPr>
        <p:spPr>
          <a:xfrm>
            <a:off x="574537" y="1263194"/>
            <a:ext cx="140556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Topology</a:t>
            </a:r>
            <a:endParaRPr lang="en-US" dirty="0" smtClean="0"/>
          </a:p>
        </p:txBody>
      </p:sp>
      <p:sp>
        <p:nvSpPr>
          <p:cNvPr id="86" name="Rounded Rectangle 85"/>
          <p:cNvSpPr/>
          <p:nvPr/>
        </p:nvSpPr>
        <p:spPr>
          <a:xfrm>
            <a:off x="5120863" y="1263194"/>
            <a:ext cx="1313936"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 . .</a:t>
            </a:r>
            <a:endParaRPr lang="en-US" b="1" dirty="0" smtClean="0"/>
          </a:p>
        </p:txBody>
      </p:sp>
      <p:sp>
        <p:nvSpPr>
          <p:cNvPr id="89" name="TextBox 88"/>
          <p:cNvSpPr txBox="1"/>
          <p:nvPr/>
        </p:nvSpPr>
        <p:spPr>
          <a:xfrm>
            <a:off x="7337762" y="4083263"/>
            <a:ext cx="801823" cy="307777"/>
          </a:xfrm>
          <a:prstGeom prst="rect">
            <a:avLst/>
          </a:prstGeom>
          <a:noFill/>
          <a:ln w="28575">
            <a:noFill/>
          </a:ln>
        </p:spPr>
        <p:txBody>
          <a:bodyPr wrap="none" rtlCol="0">
            <a:spAutoFit/>
          </a:bodyPr>
          <a:lstStyle/>
          <a:p>
            <a:pPr algn="ctr"/>
            <a:r>
              <a:rPr lang="en-US" sz="1400" dirty="0" smtClean="0">
                <a:solidFill>
                  <a:srgbClr val="000000"/>
                </a:solidFill>
              </a:rPr>
              <a:t>Servers</a:t>
            </a:r>
            <a:endParaRPr lang="en-US" sz="1400" dirty="0" smtClean="0">
              <a:solidFill>
                <a:srgbClr val="000000"/>
              </a:solidFill>
            </a:endParaRPr>
          </a:p>
        </p:txBody>
      </p:sp>
      <p:pic>
        <p:nvPicPr>
          <p:cNvPr id="59" name="Picture 58"/>
          <p:cNvPicPr>
            <a:picLocks noChangeAspect="1"/>
          </p:cNvPicPr>
          <p:nvPr/>
        </p:nvPicPr>
        <p:blipFill rotWithShape="1">
          <a:blip r:embed="rId4"/>
          <a:srcRect t="1" r="75407" b="3160"/>
          <a:stretch/>
        </p:blipFill>
        <p:spPr>
          <a:xfrm>
            <a:off x="826168" y="3423754"/>
            <a:ext cx="476332" cy="432675"/>
          </a:xfrm>
          <a:prstGeom prst="rect">
            <a:avLst/>
          </a:prstGeom>
        </p:spPr>
      </p:pic>
      <p:pic>
        <p:nvPicPr>
          <p:cNvPr id="69" name="Picture 68"/>
          <p:cNvPicPr>
            <a:picLocks noChangeAspect="1"/>
          </p:cNvPicPr>
          <p:nvPr/>
        </p:nvPicPr>
        <p:blipFill rotWithShape="1">
          <a:blip r:embed="rId4"/>
          <a:srcRect t="1" r="75407" b="3160"/>
          <a:stretch/>
        </p:blipFill>
        <p:spPr>
          <a:xfrm>
            <a:off x="1304890" y="3418836"/>
            <a:ext cx="476332" cy="432675"/>
          </a:xfrm>
          <a:prstGeom prst="rect">
            <a:avLst/>
          </a:prstGeom>
        </p:spPr>
      </p:pic>
      <p:pic>
        <p:nvPicPr>
          <p:cNvPr id="70" name="Picture 69"/>
          <p:cNvPicPr>
            <a:picLocks noChangeAspect="1"/>
          </p:cNvPicPr>
          <p:nvPr/>
        </p:nvPicPr>
        <p:blipFill rotWithShape="1">
          <a:blip r:embed="rId4"/>
          <a:srcRect t="1" r="75407" b="3160"/>
          <a:stretch/>
        </p:blipFill>
        <p:spPr>
          <a:xfrm>
            <a:off x="1781222" y="3423754"/>
            <a:ext cx="476332" cy="432675"/>
          </a:xfrm>
          <a:prstGeom prst="rect">
            <a:avLst/>
          </a:prstGeom>
        </p:spPr>
      </p:pic>
      <p:pic>
        <p:nvPicPr>
          <p:cNvPr id="78" name="Picture 77"/>
          <p:cNvPicPr>
            <a:picLocks noChangeAspect="1"/>
          </p:cNvPicPr>
          <p:nvPr/>
        </p:nvPicPr>
        <p:blipFill rotWithShape="1">
          <a:blip r:embed="rId4"/>
          <a:srcRect t="1" r="75407" b="3160"/>
          <a:stretch/>
        </p:blipFill>
        <p:spPr>
          <a:xfrm>
            <a:off x="2244856" y="3428672"/>
            <a:ext cx="476332" cy="432675"/>
          </a:xfrm>
          <a:prstGeom prst="rect">
            <a:avLst/>
          </a:prstGeom>
        </p:spPr>
      </p:pic>
      <p:pic>
        <p:nvPicPr>
          <p:cNvPr id="79" name="Picture 78"/>
          <p:cNvPicPr>
            <a:picLocks noChangeAspect="1"/>
          </p:cNvPicPr>
          <p:nvPr/>
        </p:nvPicPr>
        <p:blipFill rotWithShape="1">
          <a:blip r:embed="rId4"/>
          <a:srcRect t="1" r="75407" b="3160"/>
          <a:stretch/>
        </p:blipFill>
        <p:spPr>
          <a:xfrm>
            <a:off x="2721188" y="3433590"/>
            <a:ext cx="476332" cy="432675"/>
          </a:xfrm>
          <a:prstGeom prst="rect">
            <a:avLst/>
          </a:prstGeom>
        </p:spPr>
      </p:pic>
      <p:pic>
        <p:nvPicPr>
          <p:cNvPr id="87" name="Picture 86"/>
          <p:cNvPicPr>
            <a:picLocks noChangeAspect="1"/>
          </p:cNvPicPr>
          <p:nvPr/>
        </p:nvPicPr>
        <p:blipFill rotWithShape="1">
          <a:blip r:embed="rId4"/>
          <a:srcRect t="1" r="75407" b="3160"/>
          <a:stretch/>
        </p:blipFill>
        <p:spPr>
          <a:xfrm>
            <a:off x="3199910" y="3428672"/>
            <a:ext cx="476332" cy="432675"/>
          </a:xfrm>
          <a:prstGeom prst="rect">
            <a:avLst/>
          </a:prstGeom>
        </p:spPr>
      </p:pic>
      <p:pic>
        <p:nvPicPr>
          <p:cNvPr id="90" name="Picture 89"/>
          <p:cNvPicPr>
            <a:picLocks noChangeAspect="1"/>
          </p:cNvPicPr>
          <p:nvPr/>
        </p:nvPicPr>
        <p:blipFill rotWithShape="1">
          <a:blip r:embed="rId4"/>
          <a:srcRect t="1" r="75407" b="3160"/>
          <a:stretch/>
        </p:blipFill>
        <p:spPr>
          <a:xfrm>
            <a:off x="3676242" y="3433590"/>
            <a:ext cx="476332" cy="432675"/>
          </a:xfrm>
          <a:prstGeom prst="rect">
            <a:avLst/>
          </a:prstGeom>
        </p:spPr>
      </p:pic>
      <p:pic>
        <p:nvPicPr>
          <p:cNvPr id="91" name="Picture 90"/>
          <p:cNvPicPr>
            <a:picLocks noChangeAspect="1"/>
          </p:cNvPicPr>
          <p:nvPr/>
        </p:nvPicPr>
        <p:blipFill rotWithShape="1">
          <a:blip r:embed="rId4"/>
          <a:srcRect t="1" r="75407" b="3160"/>
          <a:stretch/>
        </p:blipFill>
        <p:spPr>
          <a:xfrm>
            <a:off x="4139876" y="3438508"/>
            <a:ext cx="476332" cy="432675"/>
          </a:xfrm>
          <a:prstGeom prst="rect">
            <a:avLst/>
          </a:prstGeom>
        </p:spPr>
      </p:pic>
      <p:pic>
        <p:nvPicPr>
          <p:cNvPr id="92" name="Picture 91"/>
          <p:cNvPicPr>
            <a:picLocks noChangeAspect="1"/>
          </p:cNvPicPr>
          <p:nvPr/>
        </p:nvPicPr>
        <p:blipFill rotWithShape="1">
          <a:blip r:embed="rId4"/>
          <a:srcRect t="1" r="75407" b="3160"/>
          <a:stretch/>
        </p:blipFill>
        <p:spPr>
          <a:xfrm>
            <a:off x="4616208" y="3443426"/>
            <a:ext cx="476332" cy="432675"/>
          </a:xfrm>
          <a:prstGeom prst="rect">
            <a:avLst/>
          </a:prstGeom>
        </p:spPr>
      </p:pic>
      <p:pic>
        <p:nvPicPr>
          <p:cNvPr id="93" name="Picture 92"/>
          <p:cNvPicPr>
            <a:picLocks noChangeAspect="1"/>
          </p:cNvPicPr>
          <p:nvPr/>
        </p:nvPicPr>
        <p:blipFill rotWithShape="1">
          <a:blip r:embed="rId4"/>
          <a:srcRect t="1" r="75407" b="3160"/>
          <a:stretch/>
        </p:blipFill>
        <p:spPr>
          <a:xfrm>
            <a:off x="5094930" y="3438508"/>
            <a:ext cx="476332" cy="432675"/>
          </a:xfrm>
          <a:prstGeom prst="rect">
            <a:avLst/>
          </a:prstGeom>
        </p:spPr>
      </p:pic>
      <p:pic>
        <p:nvPicPr>
          <p:cNvPr id="94" name="Picture 93"/>
          <p:cNvPicPr>
            <a:picLocks noChangeAspect="1"/>
          </p:cNvPicPr>
          <p:nvPr/>
        </p:nvPicPr>
        <p:blipFill rotWithShape="1">
          <a:blip r:embed="rId4"/>
          <a:srcRect t="1" r="75407" b="3160"/>
          <a:stretch/>
        </p:blipFill>
        <p:spPr>
          <a:xfrm>
            <a:off x="5571262" y="3443426"/>
            <a:ext cx="476332" cy="432675"/>
          </a:xfrm>
          <a:prstGeom prst="rect">
            <a:avLst/>
          </a:prstGeom>
        </p:spPr>
      </p:pic>
      <p:pic>
        <p:nvPicPr>
          <p:cNvPr id="95" name="Picture 94"/>
          <p:cNvPicPr>
            <a:picLocks noChangeAspect="1"/>
          </p:cNvPicPr>
          <p:nvPr/>
        </p:nvPicPr>
        <p:blipFill rotWithShape="1">
          <a:blip r:embed="rId4"/>
          <a:srcRect t="1" r="75407" b="3160"/>
          <a:stretch/>
        </p:blipFill>
        <p:spPr>
          <a:xfrm>
            <a:off x="6034896" y="3448344"/>
            <a:ext cx="476332" cy="432675"/>
          </a:xfrm>
          <a:prstGeom prst="rect">
            <a:avLst/>
          </a:prstGeom>
        </p:spPr>
      </p:pic>
      <p:sp>
        <p:nvSpPr>
          <p:cNvPr id="3" name="Rectangle 2"/>
          <p:cNvSpPr/>
          <p:nvPr/>
        </p:nvSpPr>
        <p:spPr>
          <a:xfrm>
            <a:off x="1611031" y="2286085"/>
            <a:ext cx="4690338" cy="465443"/>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OpenFlow</a:t>
            </a:r>
            <a:r>
              <a:rPr lang="en-US" dirty="0" smtClean="0"/>
              <a:t> based controller</a:t>
            </a:r>
            <a:endParaRPr lang="en-US" dirty="0" smtClean="0"/>
          </a:p>
        </p:txBody>
      </p:sp>
      <p:pic>
        <p:nvPicPr>
          <p:cNvPr id="96" name="Picture 2" descr="Image result for openflow logo">
            <a:extLst>
              <a:ext uri="{FF2B5EF4-FFF2-40B4-BE49-F238E27FC236}">
                <a16:creationId xmlns:a16="http://schemas.microsoft.com/office/drawing/2014/main" id="{3A5C7D63-DAE3-4FA1-9EEF-77B5DFDC287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630" y="2375594"/>
            <a:ext cx="668187" cy="334094"/>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p:cNvSpPr/>
          <p:nvPr/>
        </p:nvSpPr>
        <p:spPr>
          <a:xfrm>
            <a:off x="2104765" y="1263194"/>
            <a:ext cx="140556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Routing</a:t>
            </a:r>
            <a:endParaRPr lang="en-US" dirty="0" smtClean="0"/>
          </a:p>
        </p:txBody>
      </p:sp>
      <p:sp>
        <p:nvSpPr>
          <p:cNvPr id="98" name="Rounded Rectangle 97"/>
          <p:cNvSpPr/>
          <p:nvPr/>
        </p:nvSpPr>
        <p:spPr>
          <a:xfrm>
            <a:off x="3590635" y="1270511"/>
            <a:ext cx="140556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Switching</a:t>
            </a:r>
            <a:endParaRPr lang="en-US" dirty="0" smtClean="0"/>
          </a:p>
        </p:txBody>
      </p:sp>
    </p:spTree>
    <p:extLst>
      <p:ext uri="{BB962C8B-B14F-4D97-AF65-F5344CB8AC3E}">
        <p14:creationId xmlns:p14="http://schemas.microsoft.com/office/powerpoint/2010/main" val="89809477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426084"/>
            <a:ext cx="8347363" cy="457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00890" y="834639"/>
            <a:ext cx="2389910" cy="1077218"/>
          </a:xfrm>
          <a:prstGeom prst="rect">
            <a:avLst/>
          </a:prstGeom>
          <a:noFill/>
        </p:spPr>
        <p:txBody>
          <a:bodyPr wrap="square" rtlCol="0">
            <a:spAutoFit/>
          </a:bodyPr>
          <a:lstStyle/>
          <a:p>
            <a:r>
              <a:rPr lang="en-US" sz="1600" dirty="0"/>
              <a:t>Application Programming Interfaces (APIs) enable control between layers.</a:t>
            </a:r>
          </a:p>
        </p:txBody>
      </p:sp>
      <p:sp>
        <p:nvSpPr>
          <p:cNvPr id="6" name="Title 5"/>
          <p:cNvSpPr>
            <a:spLocks noGrp="1"/>
          </p:cNvSpPr>
          <p:nvPr>
            <p:ph type="title"/>
          </p:nvPr>
        </p:nvSpPr>
        <p:spPr>
          <a:xfrm>
            <a:off x="327066" y="151195"/>
            <a:ext cx="8345488" cy="731837"/>
          </a:xfrm>
        </p:spPr>
        <p:txBody>
          <a:bodyPr/>
          <a:lstStyle/>
          <a:p>
            <a:r>
              <a:rPr lang="en-US" sz="2800" dirty="0"/>
              <a:t>Network-wide Abstractions Simplify the Network</a:t>
            </a:r>
          </a:p>
        </p:txBody>
      </p:sp>
      <p:grpSp>
        <p:nvGrpSpPr>
          <p:cNvPr id="5" name="Group 4">
            <a:extLst>
              <a:ext uri="{FF2B5EF4-FFF2-40B4-BE49-F238E27FC236}">
                <a16:creationId xmlns:a16="http://schemas.microsoft.com/office/drawing/2014/main" id="{9AC02A08-CA5A-442A-98B1-8127F1BF18B3}"/>
              </a:ext>
            </a:extLst>
          </p:cNvPr>
          <p:cNvGrpSpPr/>
          <p:nvPr/>
        </p:nvGrpSpPr>
        <p:grpSpPr>
          <a:xfrm>
            <a:off x="0" y="0"/>
            <a:ext cx="9144000" cy="4763589"/>
            <a:chOff x="0" y="0"/>
            <a:chExt cx="9144000" cy="4763589"/>
          </a:xfrm>
        </p:grpSpPr>
        <p:pic>
          <p:nvPicPr>
            <p:cNvPr id="139265" name="Picture 1"/>
            <p:cNvPicPr>
              <a:picLocks noChangeAspect="1"/>
            </p:cNvPicPr>
            <p:nvPr/>
          </p:nvPicPr>
          <p:blipFill>
            <a:blip r:embed="rId3">
              <a:extLst>
                <a:ext uri="{28A0092B-C50C-407E-A947-70E740481C1C}">
                  <a14:useLocalDpi xmlns:a14="http://schemas.microsoft.com/office/drawing/2010/main" val="0"/>
                </a:ext>
              </a:extLst>
            </a:blip>
            <a:srcRect b="8211"/>
            <a:stretch>
              <a:fillRect/>
            </a:stretch>
          </p:blipFill>
          <p:spPr bwMode="auto">
            <a:xfrm>
              <a:off x="0" y="0"/>
              <a:ext cx="91440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142AE5C-2DD3-4778-94CB-E62AD3463732}"/>
                </a:ext>
              </a:extLst>
            </p:cNvPr>
            <p:cNvPicPr>
              <a:picLocks noChangeAspect="1"/>
            </p:cNvPicPr>
            <p:nvPr/>
          </p:nvPicPr>
          <p:blipFill rotWithShape="1">
            <a:blip r:embed="rId4"/>
            <a:srcRect t="84964"/>
            <a:stretch/>
          </p:blipFill>
          <p:spPr>
            <a:xfrm>
              <a:off x="2534194" y="4188823"/>
              <a:ext cx="6261464" cy="574766"/>
            </a:xfrm>
            <a:prstGeom prst="rect">
              <a:avLst/>
            </a:prstGeom>
          </p:spPr>
        </p:pic>
      </p:grpSp>
    </p:spTree>
    <p:extLst>
      <p:ext uri="{BB962C8B-B14F-4D97-AF65-F5344CB8AC3E}">
        <p14:creationId xmlns:p14="http://schemas.microsoft.com/office/powerpoint/2010/main" val="41503460"/>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425721" y="4221722"/>
            <a:ext cx="8474478" cy="443294"/>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Rectangle 54"/>
          <p:cNvSpPr/>
          <p:nvPr/>
        </p:nvSpPr>
        <p:spPr>
          <a:xfrm>
            <a:off x="436419" y="1970787"/>
            <a:ext cx="8463779" cy="672645"/>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5" name="Rectangle 74"/>
          <p:cNvSpPr/>
          <p:nvPr/>
        </p:nvSpPr>
        <p:spPr>
          <a:xfrm>
            <a:off x="425720" y="599468"/>
            <a:ext cx="8463779" cy="859367"/>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Rectangle 52"/>
          <p:cNvSpPr/>
          <p:nvPr/>
        </p:nvSpPr>
        <p:spPr>
          <a:xfrm>
            <a:off x="436419" y="3141683"/>
            <a:ext cx="8463779" cy="1025081"/>
          </a:xfrm>
          <a:prstGeom prst="rect">
            <a:avLst/>
          </a:prstGeom>
          <a:solidFill>
            <a:srgbClr val="FCFCFC"/>
          </a:solidFill>
          <a:ln w="6350">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349439" y="-13694"/>
            <a:ext cx="8345488" cy="731837"/>
          </a:xfrm>
        </p:spPr>
        <p:txBody>
          <a:bodyPr/>
          <a:lstStyle/>
          <a:p>
            <a:r>
              <a:rPr lang="en-US" dirty="0" smtClean="0">
                <a:latin typeface="Arial" charset="0"/>
              </a:rPr>
              <a:t>Cisco SDN Model with APIC-EM</a:t>
            </a:r>
            <a:endParaRPr lang="en-US" dirty="0"/>
          </a:p>
        </p:txBody>
      </p:sp>
      <p:pic>
        <p:nvPicPr>
          <p:cNvPr id="11" name="Picture 10"/>
          <p:cNvPicPr>
            <a:picLocks noChangeAspect="1"/>
          </p:cNvPicPr>
          <p:nvPr/>
        </p:nvPicPr>
        <p:blipFill>
          <a:blip r:embed="rId3"/>
          <a:stretch>
            <a:fillRect/>
          </a:stretch>
        </p:blipFill>
        <p:spPr>
          <a:xfrm>
            <a:off x="4672143" y="3216345"/>
            <a:ext cx="1936832" cy="446801"/>
          </a:xfrm>
          <a:prstGeom prst="rect">
            <a:avLst/>
          </a:prstGeom>
        </p:spPr>
      </p:pic>
      <p:pic>
        <p:nvPicPr>
          <p:cNvPr id="12" name="Picture 11"/>
          <p:cNvPicPr>
            <a:picLocks noChangeAspect="1"/>
          </p:cNvPicPr>
          <p:nvPr/>
        </p:nvPicPr>
        <p:blipFill>
          <a:blip r:embed="rId3"/>
          <a:stretch>
            <a:fillRect/>
          </a:stretch>
        </p:blipFill>
        <p:spPr>
          <a:xfrm>
            <a:off x="4672143" y="3663146"/>
            <a:ext cx="1936832" cy="446801"/>
          </a:xfrm>
          <a:prstGeom prst="rect">
            <a:avLst/>
          </a:prstGeom>
        </p:spPr>
      </p:pic>
      <p:pic>
        <p:nvPicPr>
          <p:cNvPr id="16" name="Picture 15"/>
          <p:cNvPicPr>
            <a:picLocks noChangeAspect="1"/>
          </p:cNvPicPr>
          <p:nvPr/>
        </p:nvPicPr>
        <p:blipFill>
          <a:blip r:embed="rId3"/>
          <a:stretch>
            <a:fillRect/>
          </a:stretch>
        </p:blipFill>
        <p:spPr>
          <a:xfrm>
            <a:off x="2687630" y="3216345"/>
            <a:ext cx="1936832" cy="446801"/>
          </a:xfrm>
          <a:prstGeom prst="rect">
            <a:avLst/>
          </a:prstGeom>
        </p:spPr>
      </p:pic>
      <p:pic>
        <p:nvPicPr>
          <p:cNvPr id="17" name="Picture 16"/>
          <p:cNvPicPr>
            <a:picLocks noChangeAspect="1"/>
          </p:cNvPicPr>
          <p:nvPr/>
        </p:nvPicPr>
        <p:blipFill>
          <a:blip r:embed="rId3"/>
          <a:stretch>
            <a:fillRect/>
          </a:stretch>
        </p:blipFill>
        <p:spPr>
          <a:xfrm>
            <a:off x="2687630" y="3663146"/>
            <a:ext cx="1936832" cy="446801"/>
          </a:xfrm>
          <a:prstGeom prst="rect">
            <a:avLst/>
          </a:prstGeom>
        </p:spPr>
      </p:pic>
      <p:pic>
        <p:nvPicPr>
          <p:cNvPr id="21" name="Picture 20"/>
          <p:cNvPicPr>
            <a:picLocks noChangeAspect="1"/>
          </p:cNvPicPr>
          <p:nvPr/>
        </p:nvPicPr>
        <p:blipFill>
          <a:blip r:embed="rId3"/>
          <a:stretch>
            <a:fillRect/>
          </a:stretch>
        </p:blipFill>
        <p:spPr>
          <a:xfrm>
            <a:off x="703117" y="3216345"/>
            <a:ext cx="1936832" cy="446801"/>
          </a:xfrm>
          <a:prstGeom prst="rect">
            <a:avLst/>
          </a:prstGeom>
        </p:spPr>
      </p:pic>
      <p:pic>
        <p:nvPicPr>
          <p:cNvPr id="22" name="Picture 21"/>
          <p:cNvPicPr>
            <a:picLocks noChangeAspect="1"/>
          </p:cNvPicPr>
          <p:nvPr/>
        </p:nvPicPr>
        <p:blipFill>
          <a:blip r:embed="rId3"/>
          <a:stretch>
            <a:fillRect/>
          </a:stretch>
        </p:blipFill>
        <p:spPr>
          <a:xfrm>
            <a:off x="703117" y="3663146"/>
            <a:ext cx="1936832" cy="446801"/>
          </a:xfrm>
          <a:prstGeom prst="rect">
            <a:avLst/>
          </a:prstGeom>
        </p:spPr>
      </p:pic>
      <p:pic>
        <p:nvPicPr>
          <p:cNvPr id="29" name="Picture 28"/>
          <p:cNvPicPr>
            <a:picLocks noChangeAspect="1"/>
          </p:cNvPicPr>
          <p:nvPr/>
        </p:nvPicPr>
        <p:blipFill>
          <a:blip r:embed="rId4"/>
          <a:stretch>
            <a:fillRect/>
          </a:stretch>
        </p:blipFill>
        <p:spPr>
          <a:xfrm>
            <a:off x="975920" y="4261560"/>
            <a:ext cx="463574" cy="349268"/>
          </a:xfrm>
          <a:prstGeom prst="rect">
            <a:avLst/>
          </a:prstGeom>
        </p:spPr>
      </p:pic>
      <p:pic>
        <p:nvPicPr>
          <p:cNvPr id="30" name="Picture 29"/>
          <p:cNvPicPr>
            <a:picLocks noChangeAspect="1"/>
          </p:cNvPicPr>
          <p:nvPr/>
        </p:nvPicPr>
        <p:blipFill>
          <a:blip r:embed="rId5"/>
          <a:stretch>
            <a:fillRect/>
          </a:stretch>
        </p:blipFill>
        <p:spPr>
          <a:xfrm>
            <a:off x="1459817" y="4239334"/>
            <a:ext cx="473356" cy="371494"/>
          </a:xfrm>
          <a:prstGeom prst="rect">
            <a:avLst/>
          </a:prstGeom>
        </p:spPr>
      </p:pic>
      <p:pic>
        <p:nvPicPr>
          <p:cNvPr id="31" name="Picture 30"/>
          <p:cNvPicPr>
            <a:picLocks noChangeAspect="1"/>
          </p:cNvPicPr>
          <p:nvPr/>
        </p:nvPicPr>
        <p:blipFill>
          <a:blip r:embed="rId4"/>
          <a:stretch>
            <a:fillRect/>
          </a:stretch>
        </p:blipFill>
        <p:spPr>
          <a:xfrm>
            <a:off x="1973764" y="4261560"/>
            <a:ext cx="463574" cy="349268"/>
          </a:xfrm>
          <a:prstGeom prst="rect">
            <a:avLst/>
          </a:prstGeom>
        </p:spPr>
      </p:pic>
      <p:pic>
        <p:nvPicPr>
          <p:cNvPr id="32" name="Picture 31"/>
          <p:cNvPicPr>
            <a:picLocks noChangeAspect="1"/>
          </p:cNvPicPr>
          <p:nvPr/>
        </p:nvPicPr>
        <p:blipFill>
          <a:blip r:embed="rId5"/>
          <a:stretch>
            <a:fillRect/>
          </a:stretch>
        </p:blipFill>
        <p:spPr>
          <a:xfrm>
            <a:off x="2457661" y="4239334"/>
            <a:ext cx="473356" cy="371494"/>
          </a:xfrm>
          <a:prstGeom prst="rect">
            <a:avLst/>
          </a:prstGeom>
        </p:spPr>
      </p:pic>
      <p:pic>
        <p:nvPicPr>
          <p:cNvPr id="33" name="Picture 32"/>
          <p:cNvPicPr>
            <a:picLocks noChangeAspect="1"/>
          </p:cNvPicPr>
          <p:nvPr/>
        </p:nvPicPr>
        <p:blipFill>
          <a:blip r:embed="rId4"/>
          <a:stretch>
            <a:fillRect/>
          </a:stretch>
        </p:blipFill>
        <p:spPr>
          <a:xfrm>
            <a:off x="2971608" y="4261560"/>
            <a:ext cx="463574" cy="349268"/>
          </a:xfrm>
          <a:prstGeom prst="rect">
            <a:avLst/>
          </a:prstGeom>
        </p:spPr>
      </p:pic>
      <p:pic>
        <p:nvPicPr>
          <p:cNvPr id="34" name="Picture 33"/>
          <p:cNvPicPr>
            <a:picLocks noChangeAspect="1"/>
          </p:cNvPicPr>
          <p:nvPr/>
        </p:nvPicPr>
        <p:blipFill>
          <a:blip r:embed="rId5"/>
          <a:stretch>
            <a:fillRect/>
          </a:stretch>
        </p:blipFill>
        <p:spPr>
          <a:xfrm>
            <a:off x="3455505" y="4239334"/>
            <a:ext cx="473356" cy="371494"/>
          </a:xfrm>
          <a:prstGeom prst="rect">
            <a:avLst/>
          </a:prstGeom>
        </p:spPr>
      </p:pic>
      <p:pic>
        <p:nvPicPr>
          <p:cNvPr id="35" name="Picture 34"/>
          <p:cNvPicPr>
            <a:picLocks noChangeAspect="1"/>
          </p:cNvPicPr>
          <p:nvPr/>
        </p:nvPicPr>
        <p:blipFill>
          <a:blip r:embed="rId4"/>
          <a:stretch>
            <a:fillRect/>
          </a:stretch>
        </p:blipFill>
        <p:spPr>
          <a:xfrm>
            <a:off x="3956200" y="4261560"/>
            <a:ext cx="463574" cy="349268"/>
          </a:xfrm>
          <a:prstGeom prst="rect">
            <a:avLst/>
          </a:prstGeom>
        </p:spPr>
      </p:pic>
      <p:pic>
        <p:nvPicPr>
          <p:cNvPr id="36" name="Picture 35"/>
          <p:cNvPicPr>
            <a:picLocks noChangeAspect="1"/>
          </p:cNvPicPr>
          <p:nvPr/>
        </p:nvPicPr>
        <p:blipFill>
          <a:blip r:embed="rId5"/>
          <a:stretch>
            <a:fillRect/>
          </a:stretch>
        </p:blipFill>
        <p:spPr>
          <a:xfrm>
            <a:off x="4440097" y="4239334"/>
            <a:ext cx="473356" cy="371494"/>
          </a:xfrm>
          <a:prstGeom prst="rect">
            <a:avLst/>
          </a:prstGeom>
        </p:spPr>
      </p:pic>
      <p:pic>
        <p:nvPicPr>
          <p:cNvPr id="37" name="Picture 36"/>
          <p:cNvPicPr>
            <a:picLocks noChangeAspect="1"/>
          </p:cNvPicPr>
          <p:nvPr/>
        </p:nvPicPr>
        <p:blipFill>
          <a:blip r:embed="rId4"/>
          <a:stretch>
            <a:fillRect/>
          </a:stretch>
        </p:blipFill>
        <p:spPr>
          <a:xfrm>
            <a:off x="4940792" y="4261560"/>
            <a:ext cx="463574" cy="349268"/>
          </a:xfrm>
          <a:prstGeom prst="rect">
            <a:avLst/>
          </a:prstGeom>
        </p:spPr>
      </p:pic>
      <p:pic>
        <p:nvPicPr>
          <p:cNvPr id="39" name="Picture 38"/>
          <p:cNvPicPr>
            <a:picLocks noChangeAspect="1"/>
          </p:cNvPicPr>
          <p:nvPr/>
        </p:nvPicPr>
        <p:blipFill>
          <a:blip r:embed="rId5"/>
          <a:stretch>
            <a:fillRect/>
          </a:stretch>
        </p:blipFill>
        <p:spPr>
          <a:xfrm>
            <a:off x="5424689" y="4239334"/>
            <a:ext cx="473356" cy="371494"/>
          </a:xfrm>
          <a:prstGeom prst="rect">
            <a:avLst/>
          </a:prstGeom>
        </p:spPr>
      </p:pic>
      <p:pic>
        <p:nvPicPr>
          <p:cNvPr id="40" name="Picture 39"/>
          <p:cNvPicPr>
            <a:picLocks noChangeAspect="1"/>
          </p:cNvPicPr>
          <p:nvPr/>
        </p:nvPicPr>
        <p:blipFill>
          <a:blip r:embed="rId4"/>
          <a:stretch>
            <a:fillRect/>
          </a:stretch>
        </p:blipFill>
        <p:spPr>
          <a:xfrm>
            <a:off x="5925384" y="4261560"/>
            <a:ext cx="463574" cy="349268"/>
          </a:xfrm>
          <a:prstGeom prst="rect">
            <a:avLst/>
          </a:prstGeom>
        </p:spPr>
      </p:pic>
      <p:sp>
        <p:nvSpPr>
          <p:cNvPr id="43" name="TextBox 42"/>
          <p:cNvSpPr txBox="1"/>
          <p:nvPr/>
        </p:nvSpPr>
        <p:spPr>
          <a:xfrm>
            <a:off x="6870489" y="2092622"/>
            <a:ext cx="1736373" cy="369332"/>
          </a:xfrm>
          <a:prstGeom prst="rect">
            <a:avLst/>
          </a:prstGeom>
          <a:noFill/>
          <a:ln w="28575">
            <a:noFill/>
          </a:ln>
        </p:spPr>
        <p:txBody>
          <a:bodyPr wrap="none" rtlCol="0">
            <a:spAutoFit/>
          </a:bodyPr>
          <a:lstStyle/>
          <a:p>
            <a:r>
              <a:rPr lang="en-US" dirty="0">
                <a:solidFill>
                  <a:srgbClr val="000000"/>
                </a:solidFill>
              </a:rPr>
              <a:t>SDN Controller</a:t>
            </a:r>
          </a:p>
        </p:txBody>
      </p:sp>
      <p:sp>
        <p:nvSpPr>
          <p:cNvPr id="47" name="TextBox 46"/>
          <p:cNvSpPr txBox="1"/>
          <p:nvPr/>
        </p:nvSpPr>
        <p:spPr>
          <a:xfrm>
            <a:off x="6740975" y="3331057"/>
            <a:ext cx="2027222" cy="646331"/>
          </a:xfrm>
          <a:prstGeom prst="rect">
            <a:avLst/>
          </a:prstGeom>
          <a:noFill/>
          <a:ln w="28575">
            <a:noFill/>
          </a:ln>
        </p:spPr>
        <p:txBody>
          <a:bodyPr wrap="none" rtlCol="0">
            <a:spAutoFit/>
          </a:bodyPr>
          <a:lstStyle/>
          <a:p>
            <a:pPr algn="ctr"/>
            <a:r>
              <a:rPr lang="en-US" dirty="0">
                <a:solidFill>
                  <a:srgbClr val="000000"/>
                </a:solidFill>
              </a:rPr>
              <a:t>Physical Topology</a:t>
            </a:r>
          </a:p>
          <a:p>
            <a:pPr algn="ctr"/>
            <a:r>
              <a:rPr lang="en-US" dirty="0">
                <a:solidFill>
                  <a:srgbClr val="000000"/>
                </a:solidFill>
              </a:rPr>
              <a:t>(data </a:t>
            </a:r>
            <a:r>
              <a:rPr lang="en-US" dirty="0" smtClean="0">
                <a:solidFill>
                  <a:srgbClr val="000000"/>
                </a:solidFill>
              </a:rPr>
              <a:t>plane fabric)</a:t>
            </a:r>
            <a:endParaRPr lang="en-US" dirty="0">
              <a:solidFill>
                <a:srgbClr val="000000"/>
              </a:solidFill>
            </a:endParaRPr>
          </a:p>
        </p:txBody>
      </p:sp>
      <p:sp>
        <p:nvSpPr>
          <p:cNvPr id="50" name="TextBox 49"/>
          <p:cNvSpPr txBox="1"/>
          <p:nvPr/>
        </p:nvSpPr>
        <p:spPr>
          <a:xfrm>
            <a:off x="6818090" y="828680"/>
            <a:ext cx="2029968" cy="369332"/>
          </a:xfrm>
          <a:prstGeom prst="rect">
            <a:avLst/>
          </a:prstGeom>
          <a:noFill/>
          <a:ln w="28575">
            <a:noFill/>
          </a:ln>
        </p:spPr>
        <p:txBody>
          <a:bodyPr wrap="square" rtlCol="0">
            <a:spAutoFit/>
          </a:bodyPr>
          <a:lstStyle/>
          <a:p>
            <a:pPr algn="ctr"/>
            <a:r>
              <a:rPr lang="en-US" dirty="0">
                <a:solidFill>
                  <a:srgbClr val="000000"/>
                </a:solidFill>
              </a:rPr>
              <a:t>Applications</a:t>
            </a:r>
          </a:p>
        </p:txBody>
      </p:sp>
      <p:pic>
        <p:nvPicPr>
          <p:cNvPr id="2050" name="Picture 2" descr="https://www.optiodata.com/media/wysiwyg/Optio/Cisco-Servers/Cisco-UCS-B420-M4.png"/>
          <p:cNvPicPr>
            <a:picLocks noChangeAspect="1" noChangeArrowheads="1"/>
          </p:cNvPicPr>
          <p:nvPr/>
        </p:nvPicPr>
        <p:blipFill rotWithShape="1">
          <a:blip r:embed="rId6">
            <a:extLst>
              <a:ext uri="{28A0092B-C50C-407E-A947-70E740481C1C}">
                <a14:useLocalDpi xmlns:a14="http://schemas.microsoft.com/office/drawing/2010/main" val="0"/>
              </a:ext>
            </a:extLst>
          </a:blip>
          <a:srcRect b="49886"/>
          <a:stretch/>
        </p:blipFill>
        <p:spPr bwMode="auto">
          <a:xfrm>
            <a:off x="1362325" y="1851209"/>
            <a:ext cx="4659716" cy="756589"/>
          </a:xfrm>
          <a:prstGeom prst="rect">
            <a:avLst/>
          </a:prstGeom>
          <a:noFill/>
          <a:extLst>
            <a:ext uri="{909E8E84-426E-40DD-AFC4-6F175D3DCCD1}">
              <a14:hiddenFill xmlns:a14="http://schemas.microsoft.com/office/drawing/2010/main">
                <a:solidFill>
                  <a:srgbClr val="FFFFFF"/>
                </a:solidFill>
              </a14:hiddenFill>
            </a:ext>
          </a:extLst>
        </p:spPr>
      </p:pic>
      <p:sp>
        <p:nvSpPr>
          <p:cNvPr id="46" name="Up-Down Arrow 45"/>
          <p:cNvSpPr/>
          <p:nvPr/>
        </p:nvSpPr>
        <p:spPr>
          <a:xfrm>
            <a:off x="7688334" y="3009048"/>
            <a:ext cx="116741" cy="36773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6" name="Up-Down Arrow 55"/>
          <p:cNvSpPr/>
          <p:nvPr/>
        </p:nvSpPr>
        <p:spPr>
          <a:xfrm>
            <a:off x="7680304" y="2440604"/>
            <a:ext cx="116741" cy="33430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7" name="Up-Down Arrow 56"/>
          <p:cNvSpPr/>
          <p:nvPr/>
        </p:nvSpPr>
        <p:spPr>
          <a:xfrm>
            <a:off x="7688333" y="1826711"/>
            <a:ext cx="116741" cy="33430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8" name="Up-Down Arrow 57"/>
          <p:cNvSpPr/>
          <p:nvPr/>
        </p:nvSpPr>
        <p:spPr>
          <a:xfrm>
            <a:off x="7697985" y="1155712"/>
            <a:ext cx="116741" cy="489452"/>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60" name="Straight Arrow Connector 59"/>
          <p:cNvCxnSpPr/>
          <p:nvPr/>
        </p:nvCxnSpPr>
        <p:spPr>
          <a:xfrm>
            <a:off x="2745259" y="2719081"/>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710583" y="2740223"/>
            <a:ext cx="800481" cy="306664"/>
          </a:xfrm>
          <a:prstGeom prst="rect">
            <a:avLst/>
          </a:prstGeom>
          <a:noFill/>
        </p:spPr>
        <p:txBody>
          <a:bodyPr wrap="square" rtlCol="0">
            <a:spAutoFit/>
          </a:bodyPr>
          <a:lstStyle/>
          <a:p>
            <a:r>
              <a:rPr lang="en-US" sz="1400" dirty="0" smtClean="0"/>
              <a:t>SNMP</a:t>
            </a:r>
            <a:endParaRPr lang="en-US" sz="1400" dirty="0"/>
          </a:p>
        </p:txBody>
      </p:sp>
      <p:cxnSp>
        <p:nvCxnSpPr>
          <p:cNvPr id="63" name="Straight Arrow Connector 62"/>
          <p:cNvCxnSpPr/>
          <p:nvPr/>
        </p:nvCxnSpPr>
        <p:spPr>
          <a:xfrm>
            <a:off x="3459054" y="2719081"/>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24378" y="2740223"/>
            <a:ext cx="800481" cy="306664"/>
          </a:xfrm>
          <a:prstGeom prst="rect">
            <a:avLst/>
          </a:prstGeom>
          <a:noFill/>
        </p:spPr>
        <p:txBody>
          <a:bodyPr wrap="square" rtlCol="0">
            <a:spAutoFit/>
          </a:bodyPr>
          <a:lstStyle/>
          <a:p>
            <a:r>
              <a:rPr lang="en-US" sz="1400" dirty="0" smtClean="0"/>
              <a:t>SSH</a:t>
            </a:r>
            <a:endParaRPr lang="en-US" sz="1400" dirty="0"/>
          </a:p>
        </p:txBody>
      </p:sp>
      <p:cxnSp>
        <p:nvCxnSpPr>
          <p:cNvPr id="65" name="Straight Arrow Connector 64"/>
          <p:cNvCxnSpPr/>
          <p:nvPr/>
        </p:nvCxnSpPr>
        <p:spPr>
          <a:xfrm>
            <a:off x="4080010" y="2710481"/>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45334" y="2731623"/>
            <a:ext cx="800481" cy="306664"/>
          </a:xfrm>
          <a:prstGeom prst="rect">
            <a:avLst/>
          </a:prstGeom>
          <a:noFill/>
        </p:spPr>
        <p:txBody>
          <a:bodyPr wrap="square" rtlCol="0">
            <a:spAutoFit/>
          </a:bodyPr>
          <a:lstStyle/>
          <a:p>
            <a:r>
              <a:rPr lang="en-US" sz="1400" dirty="0" smtClean="0"/>
              <a:t>Telnet</a:t>
            </a:r>
            <a:endParaRPr lang="en-US" sz="1400" dirty="0"/>
          </a:p>
        </p:txBody>
      </p:sp>
      <p:sp>
        <p:nvSpPr>
          <p:cNvPr id="73" name="TextBox 72"/>
          <p:cNvSpPr txBox="1"/>
          <p:nvPr/>
        </p:nvSpPr>
        <p:spPr>
          <a:xfrm>
            <a:off x="7091477" y="2735327"/>
            <a:ext cx="1562543" cy="307777"/>
          </a:xfrm>
          <a:prstGeom prst="rect">
            <a:avLst/>
          </a:prstGeom>
          <a:noFill/>
        </p:spPr>
        <p:txBody>
          <a:bodyPr wrap="square" rtlCol="0">
            <a:spAutoFit/>
          </a:bodyPr>
          <a:lstStyle/>
          <a:p>
            <a:r>
              <a:rPr lang="en-US" sz="1400" dirty="0">
                <a:solidFill>
                  <a:srgbClr val="000000"/>
                </a:solidFill>
              </a:rPr>
              <a:t>Southbound </a:t>
            </a:r>
            <a:r>
              <a:rPr lang="en-US" sz="1400" dirty="0" smtClean="0">
                <a:solidFill>
                  <a:srgbClr val="000000"/>
                </a:solidFill>
              </a:rPr>
              <a:t>APIs</a:t>
            </a:r>
            <a:endParaRPr lang="en-US" sz="1400" dirty="0"/>
          </a:p>
        </p:txBody>
      </p:sp>
      <p:sp>
        <p:nvSpPr>
          <p:cNvPr id="74" name="TextBox 73"/>
          <p:cNvSpPr txBox="1"/>
          <p:nvPr/>
        </p:nvSpPr>
        <p:spPr>
          <a:xfrm>
            <a:off x="7022204" y="1563337"/>
            <a:ext cx="1672723" cy="307777"/>
          </a:xfrm>
          <a:prstGeom prst="rect">
            <a:avLst/>
          </a:prstGeom>
          <a:noFill/>
        </p:spPr>
        <p:txBody>
          <a:bodyPr wrap="square" rtlCol="0">
            <a:spAutoFit/>
          </a:bodyPr>
          <a:lstStyle/>
          <a:p>
            <a:r>
              <a:rPr lang="en-US" sz="1400" dirty="0">
                <a:solidFill>
                  <a:srgbClr val="000000"/>
                </a:solidFill>
              </a:rPr>
              <a:t>Northbound </a:t>
            </a:r>
            <a:r>
              <a:rPr lang="en-US" sz="1400" dirty="0" smtClean="0">
                <a:solidFill>
                  <a:srgbClr val="000000"/>
                </a:solidFill>
              </a:rPr>
              <a:t>APIs</a:t>
            </a:r>
            <a:endParaRPr lang="en-US" sz="1400" dirty="0">
              <a:solidFill>
                <a:srgbClr val="000000"/>
              </a:solidFill>
            </a:endParaRPr>
          </a:p>
        </p:txBody>
      </p:sp>
      <p:cxnSp>
        <p:nvCxnSpPr>
          <p:cNvPr id="76" name="Straight Arrow Connector 75"/>
          <p:cNvCxnSpPr/>
          <p:nvPr/>
        </p:nvCxnSpPr>
        <p:spPr>
          <a:xfrm>
            <a:off x="3590635" y="1532489"/>
            <a:ext cx="0" cy="359933"/>
          </a:xfrm>
          <a:prstGeom prst="straightConnector1">
            <a:avLst/>
          </a:prstGeom>
          <a:ln>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55959" y="1553631"/>
            <a:ext cx="1284791" cy="307777"/>
          </a:xfrm>
          <a:prstGeom prst="rect">
            <a:avLst/>
          </a:prstGeom>
          <a:noFill/>
        </p:spPr>
        <p:txBody>
          <a:bodyPr wrap="square" rtlCol="0">
            <a:spAutoFit/>
          </a:bodyPr>
          <a:lstStyle/>
          <a:p>
            <a:r>
              <a:rPr lang="en-US" sz="1400" dirty="0" smtClean="0"/>
              <a:t>REST APIs</a:t>
            </a:r>
            <a:endParaRPr lang="en-US" sz="1400" dirty="0"/>
          </a:p>
        </p:txBody>
      </p:sp>
      <p:sp>
        <p:nvSpPr>
          <p:cNvPr id="62" name="Rounded Rectangle 61"/>
          <p:cNvSpPr/>
          <p:nvPr/>
        </p:nvSpPr>
        <p:spPr>
          <a:xfrm>
            <a:off x="1668316" y="685908"/>
            <a:ext cx="1620982"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Orchestration</a:t>
            </a:r>
            <a:endParaRPr lang="en-US" dirty="0" smtClean="0"/>
          </a:p>
        </p:txBody>
      </p:sp>
      <p:sp>
        <p:nvSpPr>
          <p:cNvPr id="80" name="Rounded Rectangle 79"/>
          <p:cNvSpPr/>
          <p:nvPr/>
        </p:nvSpPr>
        <p:spPr>
          <a:xfrm>
            <a:off x="632745" y="685908"/>
            <a:ext cx="959897"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WebUI</a:t>
            </a:r>
            <a:endParaRPr lang="en-US" dirty="0" smtClean="0"/>
          </a:p>
        </p:txBody>
      </p:sp>
      <p:sp>
        <p:nvSpPr>
          <p:cNvPr id="81" name="Rounded Rectangle 80"/>
          <p:cNvSpPr/>
          <p:nvPr/>
        </p:nvSpPr>
        <p:spPr>
          <a:xfrm>
            <a:off x="3359487" y="685908"/>
            <a:ext cx="172535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apps</a:t>
            </a:r>
            <a:endParaRPr lang="en-US" dirty="0" smtClean="0"/>
          </a:p>
        </p:txBody>
      </p:sp>
      <p:sp>
        <p:nvSpPr>
          <p:cNvPr id="82" name="Rounded Rectangle 81"/>
          <p:cNvSpPr/>
          <p:nvPr/>
        </p:nvSpPr>
        <p:spPr>
          <a:xfrm>
            <a:off x="5155668" y="685908"/>
            <a:ext cx="1620982"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Collaboration</a:t>
            </a:r>
            <a:endParaRPr lang="en-US" dirty="0" smtClean="0"/>
          </a:p>
        </p:txBody>
      </p:sp>
      <p:sp>
        <p:nvSpPr>
          <p:cNvPr id="83" name="Rounded Rectangle 82"/>
          <p:cNvSpPr/>
          <p:nvPr/>
        </p:nvSpPr>
        <p:spPr>
          <a:xfrm>
            <a:off x="645532" y="1075616"/>
            <a:ext cx="1313936"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a:t>
            </a:r>
            <a:endParaRPr lang="en-US" dirty="0" smtClean="0"/>
          </a:p>
        </p:txBody>
      </p:sp>
      <p:sp>
        <p:nvSpPr>
          <p:cNvPr id="84" name="Rounded Rectangle 83"/>
          <p:cNvSpPr/>
          <p:nvPr/>
        </p:nvSpPr>
        <p:spPr>
          <a:xfrm>
            <a:off x="2019388" y="1075616"/>
            <a:ext cx="867871"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Policy</a:t>
            </a:r>
            <a:endParaRPr lang="en-US" dirty="0" smtClean="0"/>
          </a:p>
        </p:txBody>
      </p:sp>
      <p:sp>
        <p:nvSpPr>
          <p:cNvPr id="85" name="Rounded Rectangle 84"/>
          <p:cNvSpPr/>
          <p:nvPr/>
        </p:nvSpPr>
        <p:spPr>
          <a:xfrm>
            <a:off x="2959962" y="1062202"/>
            <a:ext cx="1880788"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smtClean="0"/>
          </a:p>
        </p:txBody>
      </p:sp>
      <p:sp>
        <p:nvSpPr>
          <p:cNvPr id="86" name="Rounded Rectangle 85"/>
          <p:cNvSpPr/>
          <p:nvPr/>
        </p:nvSpPr>
        <p:spPr>
          <a:xfrm>
            <a:off x="4913453" y="1055380"/>
            <a:ext cx="1313936" cy="312362"/>
          </a:xfrm>
          <a:prstGeom prst="round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 . .</a:t>
            </a:r>
            <a:endParaRPr lang="en-US" b="1" dirty="0" smtClean="0"/>
          </a:p>
        </p:txBody>
      </p:sp>
      <p:sp>
        <p:nvSpPr>
          <p:cNvPr id="89" name="TextBox 88"/>
          <p:cNvSpPr txBox="1"/>
          <p:nvPr/>
        </p:nvSpPr>
        <p:spPr>
          <a:xfrm>
            <a:off x="6487690" y="4270300"/>
            <a:ext cx="2501967" cy="307777"/>
          </a:xfrm>
          <a:prstGeom prst="rect">
            <a:avLst/>
          </a:prstGeom>
          <a:noFill/>
          <a:ln w="28575">
            <a:noFill/>
          </a:ln>
        </p:spPr>
        <p:txBody>
          <a:bodyPr wrap="none" rtlCol="0">
            <a:spAutoFit/>
          </a:bodyPr>
          <a:lstStyle/>
          <a:p>
            <a:pPr algn="ctr"/>
            <a:r>
              <a:rPr lang="en-US" sz="1400" dirty="0" smtClean="0">
                <a:solidFill>
                  <a:srgbClr val="000000"/>
                </a:solidFill>
              </a:rPr>
              <a:t>Computers</a:t>
            </a:r>
            <a:r>
              <a:rPr lang="en-US" sz="1400" dirty="0" smtClean="0">
                <a:solidFill>
                  <a:srgbClr val="000000"/>
                </a:solidFill>
              </a:rPr>
              <a:t>, Servers, IoT, etc.</a:t>
            </a:r>
            <a:endParaRPr lang="en-US" sz="1400" dirty="0" smtClean="0">
              <a:solidFill>
                <a:srgbClr val="000000"/>
              </a:solidFill>
            </a:endParaRPr>
          </a:p>
        </p:txBody>
      </p:sp>
      <p:sp>
        <p:nvSpPr>
          <p:cNvPr id="90" name="TextBox 89"/>
          <p:cNvSpPr txBox="1"/>
          <p:nvPr/>
        </p:nvSpPr>
        <p:spPr>
          <a:xfrm>
            <a:off x="513877" y="2082003"/>
            <a:ext cx="953541" cy="523220"/>
          </a:xfrm>
          <a:prstGeom prst="rect">
            <a:avLst/>
          </a:prstGeom>
          <a:noFill/>
        </p:spPr>
        <p:txBody>
          <a:bodyPr wrap="square" rtlCol="0">
            <a:spAutoFit/>
          </a:bodyPr>
          <a:lstStyle/>
          <a:p>
            <a:pPr algn="r"/>
            <a:r>
              <a:rPr lang="en-US" sz="1400" dirty="0" smtClean="0"/>
              <a:t>Cisco</a:t>
            </a:r>
          </a:p>
          <a:p>
            <a:pPr algn="r"/>
            <a:r>
              <a:rPr lang="en-US" sz="1400" dirty="0" smtClean="0"/>
              <a:t>APIC-EM</a:t>
            </a:r>
            <a:endParaRPr lang="en-US" sz="1400" dirty="0"/>
          </a:p>
        </p:txBody>
      </p:sp>
    </p:spTree>
    <p:extLst>
      <p:ext uri="{BB962C8B-B14F-4D97-AF65-F5344CB8AC3E}">
        <p14:creationId xmlns:p14="http://schemas.microsoft.com/office/powerpoint/2010/main" val="287562171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The APIC-EM</a:t>
            </a:r>
          </a:p>
        </p:txBody>
      </p:sp>
    </p:spTree>
    <p:extLst>
      <p:ext uri="{BB962C8B-B14F-4D97-AF65-F5344CB8AC3E}">
        <p14:creationId xmlns:p14="http://schemas.microsoft.com/office/powerpoint/2010/main" val="386558832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378" y="163289"/>
            <a:ext cx="4330542" cy="731837"/>
          </a:xfrm>
        </p:spPr>
        <p:txBody>
          <a:bodyPr/>
          <a:lstStyle/>
          <a:p>
            <a:r>
              <a:rPr lang="en-US" dirty="0"/>
              <a:t>What is the APIC-EM?</a:t>
            </a:r>
          </a:p>
        </p:txBody>
      </p:sp>
      <p:sp>
        <p:nvSpPr>
          <p:cNvPr id="3" name="Rectangle 2"/>
          <p:cNvSpPr/>
          <p:nvPr/>
        </p:nvSpPr>
        <p:spPr>
          <a:xfrm>
            <a:off x="410802" y="1056203"/>
            <a:ext cx="8278156" cy="3170099"/>
          </a:xfrm>
          <a:prstGeom prst="rect">
            <a:avLst/>
          </a:prstGeom>
        </p:spPr>
        <p:txBody>
          <a:bodyPr wrap="square">
            <a:spAutoFit/>
          </a:bodyPr>
          <a:lstStyle/>
          <a:p>
            <a:r>
              <a:rPr lang="en-US" sz="2000" dirty="0"/>
              <a:t>The Cisco Application Policy Infrastructure Controller Enterprise Module (APIC-EM):</a:t>
            </a:r>
          </a:p>
          <a:p>
            <a:pPr marL="285750" indent="-285750">
              <a:buFont typeface="Arial" panose="020B0604020202020204" pitchFamily="34" charset="0"/>
              <a:buChar char="•"/>
            </a:pPr>
            <a:r>
              <a:rPr lang="en-US" sz="2000" dirty="0"/>
              <a:t>A Software-Defined Networking (SDN) controller for enterprise networks </a:t>
            </a:r>
          </a:p>
          <a:p>
            <a:pPr marL="285750" indent="-285750">
              <a:buFont typeface="Arial" panose="020B0604020202020204" pitchFamily="34" charset="0"/>
              <a:buChar char="•"/>
            </a:pPr>
            <a:r>
              <a:rPr lang="en-US" sz="2000" dirty="0"/>
              <a:t>A virtual, software-only, or physical appliance</a:t>
            </a:r>
          </a:p>
          <a:p>
            <a:pPr marL="285750" indent="-285750">
              <a:buFont typeface="Arial" panose="020B0604020202020204" pitchFamily="34" charset="0"/>
              <a:buChar char="•"/>
            </a:pPr>
            <a:r>
              <a:rPr lang="en-US" sz="2000" dirty="0"/>
              <a:t>Creates an intelligent, open, programmable network with open APIs</a:t>
            </a:r>
          </a:p>
          <a:p>
            <a:pPr marL="285750" indent="-285750">
              <a:buFont typeface="Arial" panose="020B0604020202020204" pitchFamily="34" charset="0"/>
              <a:buChar char="•"/>
            </a:pPr>
            <a:r>
              <a:rPr lang="en-US" sz="2000" dirty="0"/>
              <a:t>Can transform business-intent policies into dynamic network configuration</a:t>
            </a:r>
          </a:p>
          <a:p>
            <a:pPr marL="285750" indent="-285750">
              <a:buFont typeface="Arial" panose="020B0604020202020204" pitchFamily="34" charset="0"/>
              <a:buChar char="•"/>
            </a:pPr>
            <a:r>
              <a:rPr lang="en-US" sz="2000" dirty="0"/>
              <a:t>Provides a single point for network-wide automation and control</a:t>
            </a:r>
          </a:p>
          <a:p>
            <a:endParaRPr lang="en-US" sz="2000" dirty="0"/>
          </a:p>
        </p:txBody>
      </p:sp>
    </p:spTree>
    <p:extLst>
      <p:ext uri="{BB962C8B-B14F-4D97-AF65-F5344CB8AC3E}">
        <p14:creationId xmlns:p14="http://schemas.microsoft.com/office/powerpoint/2010/main" val="49512758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9598" y="299950"/>
            <a:ext cx="4655371" cy="422275"/>
          </a:xfrm>
        </p:spPr>
        <p:txBody>
          <a:bodyPr>
            <a:normAutofit fontScale="90000"/>
          </a:bodyPr>
          <a:lstStyle/>
          <a:p>
            <a:r>
              <a:rPr altLang="en-US" dirty="0"/>
              <a:t>APIC-EM </a:t>
            </a:r>
            <a:r>
              <a:rPr lang="en-US" altLang="en-US" dirty="0"/>
              <a:t>–</a:t>
            </a:r>
            <a:r>
              <a:rPr altLang="en-US" dirty="0"/>
              <a:t> Log in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98" y="1493679"/>
            <a:ext cx="4939295" cy="2863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hlinkClick r:id="rId4"/>
          </p:cNvPr>
          <p:cNvSpPr/>
          <p:nvPr/>
        </p:nvSpPr>
        <p:spPr>
          <a:xfrm>
            <a:off x="2111689" y="810096"/>
            <a:ext cx="5210081" cy="461665"/>
          </a:xfrm>
          <a:prstGeom prst="rect">
            <a:avLst/>
          </a:prstGeom>
        </p:spPr>
        <p:txBody>
          <a:bodyPr wrap="none">
            <a:spAutoFit/>
          </a:bodyPr>
          <a:lstStyle/>
          <a:p>
            <a:r>
              <a:rPr lang="en-US" sz="2400" b="1" dirty="0">
                <a:hlinkClick r:id="rId5"/>
              </a:rPr>
              <a:t>https://sandboxapicem.cisco.com/</a:t>
            </a:r>
            <a:endParaRPr lang="en-US" sz="2400" b="1" dirty="0"/>
          </a:p>
        </p:txBody>
      </p:sp>
      <p:sp>
        <p:nvSpPr>
          <p:cNvPr id="3" name="TextBox 2"/>
          <p:cNvSpPr txBox="1"/>
          <p:nvPr/>
        </p:nvSpPr>
        <p:spPr>
          <a:xfrm>
            <a:off x="5670054" y="1954374"/>
            <a:ext cx="2648482" cy="830997"/>
          </a:xfrm>
          <a:prstGeom prst="rect">
            <a:avLst/>
          </a:prstGeom>
          <a:noFill/>
        </p:spPr>
        <p:txBody>
          <a:bodyPr wrap="none" rtlCol="0">
            <a:spAutoFit/>
          </a:bodyPr>
          <a:lstStyle/>
          <a:p>
            <a:r>
              <a:rPr lang="en-US" sz="2400" dirty="0">
                <a:solidFill>
                  <a:schemeClr val="tx1">
                    <a:lumMod val="50000"/>
                  </a:schemeClr>
                </a:solidFill>
              </a:rPr>
              <a:t>User: </a:t>
            </a:r>
            <a:r>
              <a:rPr lang="en-US" sz="2400" b="1" dirty="0" err="1">
                <a:solidFill>
                  <a:schemeClr val="tx1">
                    <a:lumMod val="50000"/>
                  </a:schemeClr>
                </a:solidFill>
              </a:rPr>
              <a:t>devnetuser</a:t>
            </a:r>
            <a:endParaRPr lang="en-US" sz="2400" b="1" dirty="0">
              <a:solidFill>
                <a:schemeClr val="tx1">
                  <a:lumMod val="50000"/>
                </a:schemeClr>
              </a:solidFill>
            </a:endParaRPr>
          </a:p>
          <a:p>
            <a:r>
              <a:rPr lang="en-US" sz="2400" dirty="0">
                <a:solidFill>
                  <a:schemeClr val="tx1">
                    <a:lumMod val="50000"/>
                  </a:schemeClr>
                </a:solidFill>
              </a:rPr>
              <a:t>P/W: </a:t>
            </a:r>
            <a:r>
              <a:rPr lang="en-US" sz="2400" b="1" dirty="0">
                <a:solidFill>
                  <a:schemeClr val="tx1">
                    <a:lumMod val="50000"/>
                  </a:schemeClr>
                </a:solidFill>
              </a:rPr>
              <a:t>Cisco123!</a:t>
            </a:r>
          </a:p>
        </p:txBody>
      </p:sp>
    </p:spTree>
    <p:extLst>
      <p:ext uri="{BB962C8B-B14F-4D97-AF65-F5344CB8AC3E}">
        <p14:creationId xmlns:p14="http://schemas.microsoft.com/office/powerpoint/2010/main" val="3792944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Presenter Name</a:t>
            </a:r>
          </a:p>
        </p:txBody>
      </p:sp>
      <p:sp>
        <p:nvSpPr>
          <p:cNvPr id="3" name="Text Placeholder 2"/>
          <p:cNvSpPr>
            <a:spLocks noGrp="1"/>
          </p:cNvSpPr>
          <p:nvPr>
            <p:ph type="body" sz="quarter" idx="11"/>
          </p:nvPr>
        </p:nvSpPr>
        <p:spPr/>
        <p:txBody>
          <a:bodyPr/>
          <a:lstStyle/>
          <a:p>
            <a:r>
              <a:rPr lang="en-US" dirty="0"/>
              <a:t>Presenter Info (Title, School, etc.)</a:t>
            </a:r>
          </a:p>
        </p:txBody>
      </p:sp>
      <p:sp>
        <p:nvSpPr>
          <p:cNvPr id="4" name="Text Placeholder 3"/>
          <p:cNvSpPr>
            <a:spLocks noGrp="1"/>
          </p:cNvSpPr>
          <p:nvPr>
            <p:ph type="body" sz="quarter" idx="12"/>
          </p:nvPr>
        </p:nvSpPr>
        <p:spPr/>
        <p:txBody>
          <a:bodyPr/>
          <a:lstStyle/>
          <a:p>
            <a:r>
              <a:rPr lang="en-US" dirty="0"/>
              <a:t>Date</a:t>
            </a:r>
          </a:p>
        </p:txBody>
      </p:sp>
      <p:sp>
        <p:nvSpPr>
          <p:cNvPr id="5" name="Text Placeholder 4"/>
          <p:cNvSpPr>
            <a:spLocks noGrp="1"/>
          </p:cNvSpPr>
          <p:nvPr>
            <p:ph type="body" sz="quarter" idx="13"/>
          </p:nvPr>
        </p:nvSpPr>
        <p:spPr>
          <a:xfrm>
            <a:off x="463292" y="2872236"/>
            <a:ext cx="6977168" cy="584948"/>
          </a:xfrm>
        </p:spPr>
        <p:txBody>
          <a:bodyPr/>
          <a:lstStyle/>
          <a:p>
            <a:r>
              <a:rPr lang="en-US" dirty="0"/>
              <a:t>Chapter 2: Programming the APIC-EM</a:t>
            </a:r>
          </a:p>
        </p:txBody>
      </p:sp>
      <p:sp>
        <p:nvSpPr>
          <p:cNvPr id="6" name="Title 5"/>
          <p:cNvSpPr>
            <a:spLocks noGrp="1"/>
          </p:cNvSpPr>
          <p:nvPr>
            <p:ph type="ctrTitle"/>
          </p:nvPr>
        </p:nvSpPr>
        <p:spPr>
          <a:xfrm>
            <a:off x="425766" y="1766170"/>
            <a:ext cx="8292350" cy="1179310"/>
          </a:xfrm>
        </p:spPr>
        <p:txBody>
          <a:bodyPr/>
          <a:lstStyle/>
          <a:p>
            <a:r>
              <a:rPr lang="en-US" dirty="0"/>
              <a:t>Network Programmability</a:t>
            </a:r>
            <a:br>
              <a:rPr lang="en-US" dirty="0"/>
            </a:br>
            <a:r>
              <a:rPr lang="en-US" dirty="0"/>
              <a:t>with Cisco APIC-EM</a:t>
            </a:r>
          </a:p>
        </p:txBody>
      </p:sp>
    </p:spTree>
    <p:extLst>
      <p:ext uri="{BB962C8B-B14F-4D97-AF65-F5344CB8AC3E}">
        <p14:creationId xmlns:p14="http://schemas.microsoft.com/office/powerpoint/2010/main" val="325790664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50" y="163126"/>
            <a:ext cx="8345488" cy="731837"/>
          </a:xfrm>
        </p:spPr>
        <p:txBody>
          <a:bodyPr/>
          <a:lstStyle/>
          <a:p>
            <a:r>
              <a:rPr lang="en-US" dirty="0"/>
              <a:t>APIC-EM Home Page</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508" y="894963"/>
            <a:ext cx="6736622" cy="3778946"/>
          </a:xfrm>
          <a:prstGeom prst="rect">
            <a:avLst/>
          </a:prstGeom>
          <a:solidFill>
            <a:srgbClr val="0D2CAF"/>
          </a:solidFill>
          <a:ln>
            <a:solidFill>
              <a:schemeClr val="accent4">
                <a:lumMod val="75000"/>
              </a:schemeClr>
            </a:solidFill>
          </a:ln>
        </p:spPr>
      </p:pic>
      <p:sp>
        <p:nvSpPr>
          <p:cNvPr id="3" name="Rectangle 2"/>
          <p:cNvSpPr/>
          <p:nvPr/>
        </p:nvSpPr>
        <p:spPr>
          <a:xfrm>
            <a:off x="1997048" y="2321757"/>
            <a:ext cx="1102202" cy="946768"/>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178350" y="2603041"/>
            <a:ext cx="1818698" cy="369332"/>
            <a:chOff x="178350" y="2772973"/>
            <a:chExt cx="1818698" cy="369332"/>
          </a:xfrm>
        </p:grpSpPr>
        <p:sp>
          <p:nvSpPr>
            <p:cNvPr id="4" name="TextBox 3"/>
            <p:cNvSpPr txBox="1"/>
            <p:nvPr/>
          </p:nvSpPr>
          <p:spPr>
            <a:xfrm>
              <a:off x="178350" y="2772973"/>
              <a:ext cx="1428596" cy="369332"/>
            </a:xfrm>
            <a:prstGeom prst="rect">
              <a:avLst/>
            </a:prstGeom>
            <a:noFill/>
          </p:spPr>
          <p:txBody>
            <a:bodyPr wrap="none" rtlCol="0">
              <a:spAutoFit/>
            </a:bodyPr>
            <a:lstStyle/>
            <a:p>
              <a:r>
                <a:rPr lang="en-US" dirty="0"/>
                <a:t>Applications</a:t>
              </a:r>
            </a:p>
          </p:txBody>
        </p:sp>
        <p:cxnSp>
          <p:nvCxnSpPr>
            <p:cNvPr id="6" name="Straight Arrow Connector 5"/>
            <p:cNvCxnSpPr>
              <a:stCxn id="4" idx="3"/>
              <a:endCxn id="3" idx="1"/>
            </p:cNvCxnSpPr>
            <p:nvPr/>
          </p:nvCxnSpPr>
          <p:spPr>
            <a:xfrm>
              <a:off x="1606946" y="2957639"/>
              <a:ext cx="390102" cy="7434"/>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98854" y="2772973"/>
              <a:ext cx="0" cy="369332"/>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6902506" y="938675"/>
            <a:ext cx="484174" cy="176677"/>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465558" y="56317"/>
            <a:ext cx="1358064" cy="523220"/>
          </a:xfrm>
          <a:prstGeom prst="rect">
            <a:avLst/>
          </a:prstGeom>
          <a:noFill/>
        </p:spPr>
        <p:txBody>
          <a:bodyPr wrap="none" rtlCol="0">
            <a:spAutoFit/>
          </a:bodyPr>
          <a:lstStyle/>
          <a:p>
            <a:pPr algn="ctr"/>
            <a:r>
              <a:rPr lang="en-US" sz="1400" dirty="0"/>
              <a:t>API </a:t>
            </a:r>
          </a:p>
          <a:p>
            <a:pPr algn="ctr"/>
            <a:r>
              <a:rPr lang="en-US" sz="1400" dirty="0"/>
              <a:t>documentation</a:t>
            </a:r>
          </a:p>
        </p:txBody>
      </p:sp>
      <p:grpSp>
        <p:nvGrpSpPr>
          <p:cNvPr id="9" name="Group 8"/>
          <p:cNvGrpSpPr/>
          <p:nvPr/>
        </p:nvGrpSpPr>
        <p:grpSpPr>
          <a:xfrm>
            <a:off x="6422103" y="549377"/>
            <a:ext cx="1444977" cy="390102"/>
            <a:chOff x="6422103" y="701768"/>
            <a:chExt cx="1444977" cy="390102"/>
          </a:xfrm>
        </p:grpSpPr>
        <p:cxnSp>
          <p:nvCxnSpPr>
            <p:cNvPr id="11" name="Straight Arrow Connector 10"/>
            <p:cNvCxnSpPr/>
            <p:nvPr/>
          </p:nvCxnSpPr>
          <p:spPr>
            <a:xfrm rot="5400000">
              <a:off x="6949540" y="896819"/>
              <a:ext cx="390102" cy="0"/>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422103" y="701768"/>
              <a:ext cx="144497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1997048" y="1374889"/>
            <a:ext cx="1102202" cy="946768"/>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524256" y="1669703"/>
            <a:ext cx="1472792" cy="369332"/>
            <a:chOff x="524256" y="2772973"/>
            <a:chExt cx="1472792" cy="369332"/>
          </a:xfrm>
        </p:grpSpPr>
        <p:sp>
          <p:nvSpPr>
            <p:cNvPr id="18" name="TextBox 17"/>
            <p:cNvSpPr txBox="1"/>
            <p:nvPr/>
          </p:nvSpPr>
          <p:spPr>
            <a:xfrm>
              <a:off x="524256" y="2772973"/>
              <a:ext cx="1074598" cy="369332"/>
            </a:xfrm>
            <a:prstGeom prst="rect">
              <a:avLst/>
            </a:prstGeom>
            <a:noFill/>
          </p:spPr>
          <p:txBody>
            <a:bodyPr wrap="square" rtlCol="0">
              <a:spAutoFit/>
            </a:bodyPr>
            <a:lstStyle/>
            <a:p>
              <a:r>
                <a:rPr lang="en-US" dirty="0"/>
                <a:t>Services</a:t>
              </a:r>
            </a:p>
          </p:txBody>
        </p:sp>
        <p:cxnSp>
          <p:nvCxnSpPr>
            <p:cNvPr id="19" name="Straight Arrow Connector 18"/>
            <p:cNvCxnSpPr>
              <a:stCxn id="18" idx="3"/>
              <a:endCxn id="15" idx="1"/>
            </p:cNvCxnSpPr>
            <p:nvPr/>
          </p:nvCxnSpPr>
          <p:spPr>
            <a:xfrm flipV="1">
              <a:off x="1598854" y="2951543"/>
              <a:ext cx="398194" cy="6096"/>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8854" y="2772973"/>
              <a:ext cx="0" cy="369332"/>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0460" y="759113"/>
            <a:ext cx="1997047" cy="523220"/>
            <a:chOff x="0" y="2691029"/>
            <a:chExt cx="1997047" cy="523220"/>
          </a:xfrm>
        </p:grpSpPr>
        <p:sp>
          <p:nvSpPr>
            <p:cNvPr id="22" name="TextBox 21"/>
            <p:cNvSpPr txBox="1"/>
            <p:nvPr/>
          </p:nvSpPr>
          <p:spPr>
            <a:xfrm>
              <a:off x="0" y="2691029"/>
              <a:ext cx="1598854" cy="523220"/>
            </a:xfrm>
            <a:prstGeom prst="rect">
              <a:avLst/>
            </a:prstGeom>
            <a:noFill/>
          </p:spPr>
          <p:txBody>
            <a:bodyPr wrap="square" rtlCol="0">
              <a:spAutoFit/>
            </a:bodyPr>
            <a:lstStyle/>
            <a:p>
              <a:pPr algn="r"/>
              <a:r>
                <a:rPr lang="en-US" sz="1400" dirty="0" smtClean="0"/>
                <a:t>Expand Navigation Bar</a:t>
              </a:r>
              <a:endParaRPr lang="en-US" sz="1400" dirty="0"/>
            </a:p>
          </p:txBody>
        </p:sp>
        <p:cxnSp>
          <p:nvCxnSpPr>
            <p:cNvPr id="23" name="Straight Arrow Connector 22"/>
            <p:cNvCxnSpPr/>
            <p:nvPr/>
          </p:nvCxnSpPr>
          <p:spPr>
            <a:xfrm flipV="1">
              <a:off x="1598854" y="2981001"/>
              <a:ext cx="398193" cy="4245"/>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98854" y="2772973"/>
              <a:ext cx="0" cy="369332"/>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2037507" y="916373"/>
            <a:ext cx="242085" cy="245566"/>
          </a:xfrm>
          <a:prstGeom prst="rect">
            <a:avLst/>
          </a:prstGeom>
          <a:no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61341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a:xfrm>
            <a:off x="203823" y="116031"/>
            <a:ext cx="8513763" cy="765175"/>
          </a:xfrm>
        </p:spPr>
        <p:txBody>
          <a:bodyPr/>
          <a:lstStyle/>
          <a:p>
            <a:r>
              <a:rPr lang="en-US" dirty="0">
                <a:solidFill>
                  <a:schemeClr val="tx1">
                    <a:lumMod val="95000"/>
                    <a:lumOff val="5000"/>
                  </a:schemeClr>
                </a:solidFill>
                <a:latin typeface="Arial" charset="0"/>
                <a:ea typeface="Apple LiGothic Medium" charset="0"/>
                <a:cs typeface="Apple LiGothic Medium" charset="0"/>
              </a:rPr>
              <a:t>APIC-EM Applications</a:t>
            </a:r>
            <a:endParaRPr dirty="0">
              <a:solidFill>
                <a:schemeClr val="tx1">
                  <a:lumMod val="95000"/>
                  <a:lumOff val="5000"/>
                </a:schemeClr>
              </a:solidFill>
              <a:latin typeface="Arial" charset="0"/>
              <a:ea typeface="Apple LiGothic Medium" charset="0"/>
              <a:cs typeface="Apple LiGothic Medium" charset="0"/>
            </a:endParaRPr>
          </a:p>
        </p:txBody>
      </p:sp>
      <p:sp>
        <p:nvSpPr>
          <p:cNvPr id="149506" name="Slide Number Placeholder 3"/>
          <p:cNvSpPr>
            <a:spLocks noGrp="1"/>
          </p:cNvSpPr>
          <p:nvPr>
            <p:ph type="sldNum" sz="quarter" idx="4"/>
          </p:nvPr>
        </p:nvSpPr>
        <p:spPr bwMode="auto">
          <a:xfrm>
            <a:off x="8408988" y="4672013"/>
            <a:ext cx="360362"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1FDAD0AB-D226-0F46-B704-D71B5184F7F7}" type="slidenum">
              <a:rPr lang="en-US" sz="600">
                <a:solidFill>
                  <a:srgbClr val="000000"/>
                </a:solidFill>
                <a:ea typeface="Apple LiGothic Medium" charset="0"/>
                <a:cs typeface="Apple LiGothic Medium" charset="0"/>
              </a:rPr>
              <a:pPr/>
              <a:t>21</a:t>
            </a:fld>
            <a:endParaRPr lang="en-US" sz="600">
              <a:solidFill>
                <a:srgbClr val="000000"/>
              </a:solidFill>
              <a:ea typeface="Apple LiGothic Medium" charset="0"/>
              <a:cs typeface="Apple LiGothic Medium" charset="0"/>
            </a:endParaRPr>
          </a:p>
        </p:txBody>
      </p:sp>
      <p:sp>
        <p:nvSpPr>
          <p:cNvPr id="2" name="Rectangle 1"/>
          <p:cNvSpPr/>
          <p:nvPr/>
        </p:nvSpPr>
        <p:spPr>
          <a:xfrm>
            <a:off x="283336" y="825563"/>
            <a:ext cx="8860664" cy="3526002"/>
          </a:xfrm>
          <a:prstGeom prst="rect">
            <a:avLst/>
          </a:prstGeom>
        </p:spPr>
        <p:txBody>
          <a:bodyPr wrap="square">
            <a:noAutofit/>
          </a:bodyPr>
          <a:lstStyle/>
          <a:p>
            <a:pPr marL="285750" indent="-285750">
              <a:buFont typeface="Arial" panose="020B0604020202020204" pitchFamily="34" charset="0"/>
              <a:buChar char="•"/>
            </a:pPr>
            <a:r>
              <a:rPr lang="en-US" b="1" dirty="0">
                <a:solidFill>
                  <a:srgbClr val="333333"/>
                </a:solidFill>
                <a:latin typeface="CiscoSansBold" charset="0"/>
              </a:rPr>
              <a:t>Plug-and-Play (PnP)</a:t>
            </a:r>
          </a:p>
          <a:p>
            <a:pPr lvl="1"/>
            <a:r>
              <a:rPr lang="en-US" dirty="0"/>
              <a:t>Provides a unified approach to provision enterprise networks comprised of Cisco routers, switches, and wireless access points with a near-zero-touch deployment experience.</a:t>
            </a:r>
            <a:endParaRPr lang="en-US" dirty="0">
              <a:solidFill>
                <a:srgbClr val="333333"/>
              </a:solidFill>
              <a:latin typeface="CiscoSansRegular" charset="0"/>
            </a:endParaRPr>
          </a:p>
          <a:p>
            <a:pPr marL="285750" indent="-285750">
              <a:buFont typeface="Arial" panose="020B0604020202020204" pitchFamily="34" charset="0"/>
              <a:buChar char="•"/>
            </a:pPr>
            <a:r>
              <a:rPr lang="en-US" b="1" dirty="0">
                <a:solidFill>
                  <a:srgbClr val="333333"/>
                </a:solidFill>
                <a:latin typeface="CiscoSansBold" charset="0"/>
              </a:rPr>
              <a:t>Easy </a:t>
            </a:r>
            <a:r>
              <a:rPr lang="en-US" b="1" dirty="0" err="1">
                <a:solidFill>
                  <a:srgbClr val="333333"/>
                </a:solidFill>
                <a:latin typeface="CiscoSansBold" charset="0"/>
              </a:rPr>
              <a:t>QoS</a:t>
            </a:r>
            <a:endParaRPr lang="en-US" b="1" dirty="0">
              <a:solidFill>
                <a:srgbClr val="333333"/>
              </a:solidFill>
              <a:latin typeface="CiscoSansBold" charset="0"/>
            </a:endParaRPr>
          </a:p>
          <a:p>
            <a:pPr lvl="1"/>
            <a:r>
              <a:rPr lang="en-US" dirty="0">
                <a:solidFill>
                  <a:srgbClr val="333333"/>
                </a:solidFill>
                <a:latin typeface="CiscoSansRegular" charset="0"/>
              </a:rPr>
              <a:t>Provides a simple way to classify and assign application priority.</a:t>
            </a:r>
          </a:p>
          <a:p>
            <a:pPr marL="285750" indent="-285750">
              <a:buFont typeface="Arial" panose="020B0604020202020204" pitchFamily="34" charset="0"/>
              <a:buChar char="•"/>
            </a:pPr>
            <a:r>
              <a:rPr lang="en-US" b="1" dirty="0">
                <a:solidFill>
                  <a:srgbClr val="333333"/>
                </a:solidFill>
                <a:latin typeface="CiscoSansBold" charset="0"/>
              </a:rPr>
              <a:t>Intelligent WAN (IWAN) Application</a:t>
            </a:r>
          </a:p>
          <a:p>
            <a:pPr lvl="1"/>
            <a:r>
              <a:rPr lang="en-US" dirty="0"/>
              <a:t>Simplifies WAN deployments by providing an intuitive, policy-based interface that helps IT abstract network complexity and design for business intent. </a:t>
            </a:r>
          </a:p>
          <a:p>
            <a:pPr marL="342900" indent="-342900">
              <a:buFont typeface="Arial" panose="020B0604020202020204" pitchFamily="34" charset="0"/>
              <a:buChar char="•"/>
            </a:pPr>
            <a:r>
              <a:rPr lang="en-US" b="1" dirty="0">
                <a:solidFill>
                  <a:srgbClr val="333333"/>
                </a:solidFill>
                <a:latin typeface="CiscoSansBold" charset="0"/>
              </a:rPr>
              <a:t>Path Trace</a:t>
            </a:r>
          </a:p>
          <a:p>
            <a:pPr lvl="1"/>
            <a:r>
              <a:rPr lang="en-US" dirty="0">
                <a:solidFill>
                  <a:srgbClr val="333333"/>
                </a:solidFill>
                <a:latin typeface="CiscoSansRegular" charset="0"/>
              </a:rPr>
              <a:t>Greatly eases and accelerates the task of connection monitoring and troubleshooting.</a:t>
            </a:r>
            <a:endParaRPr lang="en-US" b="0" i="0" dirty="0">
              <a:solidFill>
                <a:srgbClr val="333333"/>
              </a:solidFill>
              <a:effectLst/>
              <a:latin typeface="CiscoSansRegular" charset="0"/>
            </a:endParaRPr>
          </a:p>
        </p:txBody>
      </p:sp>
    </p:spTree>
    <p:extLst>
      <p:ext uri="{BB962C8B-B14F-4D97-AF65-F5344CB8AC3E}">
        <p14:creationId xmlns:p14="http://schemas.microsoft.com/office/powerpoint/2010/main" val="220683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30" y="171380"/>
            <a:ext cx="8345488" cy="731837"/>
          </a:xfrm>
        </p:spPr>
        <p:txBody>
          <a:bodyPr/>
          <a:lstStyle/>
          <a:p>
            <a:r>
              <a:rPr lang="en-US" dirty="0"/>
              <a:t>APIC-EM Topology Page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749" y="1092423"/>
            <a:ext cx="6633445" cy="36924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4613471" y="3505892"/>
            <a:ext cx="1682496" cy="307777"/>
          </a:xfrm>
          <a:prstGeom prst="rect">
            <a:avLst/>
          </a:prstGeom>
          <a:noFill/>
          <a:ln>
            <a:solidFill>
              <a:schemeClr val="accent1"/>
            </a:solidFill>
          </a:ln>
        </p:spPr>
        <p:txBody>
          <a:bodyPr wrap="square" rtlCol="0">
            <a:spAutoFit/>
          </a:bodyPr>
          <a:lstStyle/>
          <a:p>
            <a:pPr algn="ctr"/>
            <a:r>
              <a:rPr lang="en-US" sz="1400" dirty="0"/>
              <a:t>example topology</a:t>
            </a:r>
          </a:p>
        </p:txBody>
      </p:sp>
    </p:spTree>
    <p:extLst>
      <p:ext uri="{BB962C8B-B14F-4D97-AF65-F5344CB8AC3E}">
        <p14:creationId xmlns:p14="http://schemas.microsoft.com/office/powerpoint/2010/main" val="174382406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Programming the APIC-EM REST API</a:t>
            </a:r>
          </a:p>
        </p:txBody>
      </p:sp>
    </p:spTree>
    <p:extLst>
      <p:ext uri="{BB962C8B-B14F-4D97-AF65-F5344CB8AC3E}">
        <p14:creationId xmlns:p14="http://schemas.microsoft.com/office/powerpoint/2010/main" val="344044723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REST APIs</a:t>
            </a:r>
          </a:p>
        </p:txBody>
      </p:sp>
    </p:spTree>
    <p:extLst>
      <p:ext uri="{BB962C8B-B14F-4D97-AF65-F5344CB8AC3E}">
        <p14:creationId xmlns:p14="http://schemas.microsoft.com/office/powerpoint/2010/main" val="122127349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3"/>
          <p:cNvSpPr>
            <a:spLocks noGrp="1"/>
          </p:cNvSpPr>
          <p:nvPr>
            <p:ph type="title"/>
          </p:nvPr>
        </p:nvSpPr>
        <p:spPr>
          <a:xfrm>
            <a:off x="132919" y="117982"/>
            <a:ext cx="8657558" cy="728662"/>
          </a:xfrm>
        </p:spPr>
        <p:txBody>
          <a:bodyPr/>
          <a:lstStyle/>
          <a:p>
            <a:r>
              <a:rPr altLang="en-US" dirty="0">
                <a:cs typeface="Apple LiGothic Medium" charset="0"/>
              </a:rPr>
              <a:t>What is so great about REST*?</a:t>
            </a:r>
          </a:p>
        </p:txBody>
      </p:sp>
      <p:sp>
        <p:nvSpPr>
          <p:cNvPr id="70659" name="Slide Number Placeholder 2"/>
          <p:cNvSpPr>
            <a:spLocks noGrp="1"/>
          </p:cNvSpPr>
          <p:nvPr>
            <p:ph type="sldNum" sz="quarter" idx="4294967295"/>
          </p:nvPr>
        </p:nvSpPr>
        <p:spPr bwMode="auto">
          <a:xfrm>
            <a:off x="8777288" y="4933950"/>
            <a:ext cx="366712" cy="188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2C436F1-5C88-42BD-86D1-D66535624A85}" type="slidenum">
              <a:rPr lang="en-US" altLang="en-US" sz="600">
                <a:solidFill>
                  <a:srgbClr val="595959"/>
                </a:solidFill>
              </a:rPr>
              <a:pPr/>
              <a:t>25</a:t>
            </a:fld>
            <a:endParaRPr lang="en-US" altLang="en-US" sz="600">
              <a:solidFill>
                <a:srgbClr val="595959"/>
              </a:solidFill>
            </a:endParaRPr>
          </a:p>
        </p:txBody>
      </p:sp>
      <p:sp>
        <p:nvSpPr>
          <p:cNvPr id="70660" name="TextBox 8"/>
          <p:cNvSpPr txBox="1">
            <a:spLocks noChangeArrowheads="1"/>
          </p:cNvSpPr>
          <p:nvPr/>
        </p:nvSpPr>
        <p:spPr bwMode="auto">
          <a:xfrm>
            <a:off x="261474" y="2560350"/>
            <a:ext cx="1292597" cy="120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8" tIns="45704" rIns="91408" bIns="45704">
            <a:spAutoFit/>
          </a:bodyPr>
          <a:lstStyle>
            <a:lvl1pPr marL="284163" indent="-284163">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buFont typeface="Arial" pitchFamily="34" charset="0"/>
              <a:buChar char="•"/>
            </a:pPr>
            <a:r>
              <a:rPr lang="en-US" altLang="en-US" sz="1800" dirty="0">
                <a:solidFill>
                  <a:schemeClr val="accent1"/>
                </a:solidFill>
              </a:rPr>
              <a:t>Hosts</a:t>
            </a:r>
          </a:p>
          <a:p>
            <a:pPr>
              <a:buFont typeface="Arial" pitchFamily="34" charset="0"/>
              <a:buChar char="•"/>
            </a:pPr>
            <a:r>
              <a:rPr lang="en-US" altLang="en-US" sz="1800" dirty="0">
                <a:solidFill>
                  <a:schemeClr val="accent1"/>
                </a:solidFill>
              </a:rPr>
              <a:t>Devices</a:t>
            </a:r>
          </a:p>
          <a:p>
            <a:pPr>
              <a:buFont typeface="Arial" pitchFamily="34" charset="0"/>
              <a:buChar char="•"/>
            </a:pPr>
            <a:r>
              <a:rPr lang="en-US" altLang="en-US" sz="1800" dirty="0">
                <a:solidFill>
                  <a:schemeClr val="accent1"/>
                </a:solidFill>
              </a:rPr>
              <a:t>Users</a:t>
            </a:r>
          </a:p>
          <a:p>
            <a:pPr>
              <a:buFont typeface="Arial" pitchFamily="34" charset="0"/>
              <a:buChar char="•"/>
            </a:pPr>
            <a:r>
              <a:rPr lang="en-US" altLang="en-US" sz="1800" dirty="0">
                <a:solidFill>
                  <a:schemeClr val="accent1"/>
                </a:solidFill>
              </a:rPr>
              <a:t>+ more</a:t>
            </a:r>
          </a:p>
        </p:txBody>
      </p:sp>
      <p:sp>
        <p:nvSpPr>
          <p:cNvPr id="10" name="TextBox 9"/>
          <p:cNvSpPr txBox="1"/>
          <p:nvPr/>
        </p:nvSpPr>
        <p:spPr>
          <a:xfrm>
            <a:off x="4267280" y="846644"/>
            <a:ext cx="2236205" cy="1454212"/>
          </a:xfrm>
          <a:prstGeom prst="rect">
            <a:avLst/>
          </a:prstGeom>
          <a:noFill/>
        </p:spPr>
        <p:txBody>
          <a:bodyPr lIns="91408" tIns="45704" rIns="91408" bIns="45704">
            <a:spAutoFit/>
          </a:bodyPr>
          <a:lstStyle/>
          <a:p>
            <a:pPr>
              <a:defRPr/>
            </a:pPr>
            <a:r>
              <a:rPr lang="en-US" sz="1725" dirty="0">
                <a:solidFill>
                  <a:schemeClr val="accent1"/>
                </a:solidFill>
                <a:ea typeface="MS PGothic" charset="0"/>
                <a:cs typeface="MS PGothic" charset="0"/>
              </a:rPr>
              <a:t>Easy to use:</a:t>
            </a:r>
          </a:p>
          <a:p>
            <a:pPr>
              <a:defRPr/>
            </a:pPr>
            <a:endParaRPr lang="en-US" sz="1725" dirty="0">
              <a:solidFill>
                <a:schemeClr val="accent1"/>
              </a:solidFill>
              <a:ea typeface="MS PGothic" charset="0"/>
              <a:cs typeface="MS PGothic" charset="0"/>
            </a:endParaRPr>
          </a:p>
          <a:p>
            <a:pPr marL="285650" indent="-285650">
              <a:buFont typeface="Arial"/>
              <a:buChar char="•"/>
              <a:defRPr/>
            </a:pPr>
            <a:r>
              <a:rPr lang="en-US" dirty="0">
                <a:solidFill>
                  <a:schemeClr val="accent1"/>
                </a:solidFill>
                <a:ea typeface="MS PGothic" charset="0"/>
                <a:cs typeface="MS PGothic" charset="0"/>
              </a:rPr>
              <a:t>In mobile apps</a:t>
            </a:r>
          </a:p>
          <a:p>
            <a:pPr marL="285650" indent="-285650">
              <a:buFont typeface="Arial"/>
              <a:buChar char="•"/>
              <a:defRPr/>
            </a:pPr>
            <a:r>
              <a:rPr lang="en-US" dirty="0">
                <a:solidFill>
                  <a:schemeClr val="accent1"/>
                </a:solidFill>
                <a:ea typeface="MS PGothic" charset="0"/>
                <a:cs typeface="MS PGothic" charset="0"/>
              </a:rPr>
              <a:t>In console apps</a:t>
            </a:r>
          </a:p>
          <a:p>
            <a:pPr marL="285650" indent="-285650">
              <a:buFont typeface="Arial"/>
              <a:buChar char="•"/>
              <a:defRPr/>
            </a:pPr>
            <a:r>
              <a:rPr lang="en-US" dirty="0">
                <a:solidFill>
                  <a:schemeClr val="accent1"/>
                </a:solidFill>
                <a:ea typeface="MS PGothic" charset="0"/>
                <a:cs typeface="MS PGothic" charset="0"/>
              </a:rPr>
              <a:t>In web apps</a:t>
            </a:r>
          </a:p>
        </p:txBody>
      </p:sp>
      <p:cxnSp>
        <p:nvCxnSpPr>
          <p:cNvPr id="11" name="Straight Arrow Connector 10"/>
          <p:cNvCxnSpPr>
            <a:cxnSpLocks noChangeShapeType="1"/>
            <a:stCxn id="70670" idx="3"/>
          </p:cNvCxnSpPr>
          <p:nvPr/>
        </p:nvCxnSpPr>
        <p:spPr bwMode="auto">
          <a:xfrm flipV="1">
            <a:off x="2757961" y="1125886"/>
            <a:ext cx="1375175" cy="580391"/>
          </a:xfrm>
          <a:prstGeom prst="straightConnector1">
            <a:avLst/>
          </a:prstGeom>
          <a:noFill/>
          <a:ln w="25400">
            <a:solidFill>
              <a:srgbClr val="214794"/>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a:off x="2757961" y="1698657"/>
            <a:ext cx="1433139" cy="102868"/>
          </a:xfrm>
          <a:prstGeom prst="straightConnector1">
            <a:avLst/>
          </a:prstGeom>
          <a:noFill/>
          <a:ln w="25400">
            <a:solidFill>
              <a:srgbClr val="214794"/>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a:stCxn id="70670" idx="3"/>
          </p:cNvCxnSpPr>
          <p:nvPr/>
        </p:nvCxnSpPr>
        <p:spPr bwMode="auto">
          <a:xfrm>
            <a:off x="2757962" y="1706277"/>
            <a:ext cx="1280778" cy="714880"/>
          </a:xfrm>
          <a:prstGeom prst="straightConnector1">
            <a:avLst/>
          </a:prstGeom>
          <a:noFill/>
          <a:ln w="25400">
            <a:solidFill>
              <a:srgbClr val="214794"/>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TextBox 13"/>
          <p:cNvSpPr txBox="1"/>
          <p:nvPr/>
        </p:nvSpPr>
        <p:spPr>
          <a:xfrm>
            <a:off x="193787" y="3744095"/>
            <a:ext cx="2579488" cy="403924"/>
          </a:xfrm>
          <a:prstGeom prst="rect">
            <a:avLst/>
          </a:prstGeom>
          <a:noFill/>
        </p:spPr>
        <p:txBody>
          <a:bodyPr wrap="none" lIns="91408" tIns="45704" rIns="91408" bIns="45704">
            <a:spAutoFit/>
          </a:bodyPr>
          <a:lstStyle/>
          <a:p>
            <a:pPr>
              <a:defRPr/>
            </a:pPr>
            <a:r>
              <a:rPr lang="en-US" sz="2025" dirty="0">
                <a:solidFill>
                  <a:schemeClr val="accent1"/>
                </a:solidFill>
                <a:ea typeface="MS PGothic" charset="0"/>
                <a:cs typeface="MS PGothic" charset="0"/>
              </a:rPr>
              <a:t>How does this work?</a:t>
            </a:r>
          </a:p>
        </p:txBody>
      </p:sp>
      <p:pic>
        <p:nvPicPr>
          <p:cNvPr id="7066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740" y="2560351"/>
            <a:ext cx="286151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8866" y="960151"/>
            <a:ext cx="1387114"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6505" y="2788951"/>
            <a:ext cx="215843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132919" y="2255550"/>
            <a:ext cx="3017237" cy="331212"/>
          </a:xfrm>
          <a:prstGeom prst="rect">
            <a:avLst/>
          </a:prstGeom>
          <a:noFill/>
        </p:spPr>
        <p:txBody>
          <a:bodyPr wrap="square" lIns="91408" tIns="45704" rIns="91408" bIns="45704">
            <a:spAutoFit/>
          </a:bodyPr>
          <a:lstStyle/>
          <a:p>
            <a:pPr>
              <a:lnSpc>
                <a:spcPct val="90000"/>
              </a:lnSpc>
              <a:spcBef>
                <a:spcPts val="600"/>
              </a:spcBef>
              <a:defRPr/>
            </a:pPr>
            <a:r>
              <a:rPr lang="en-US" sz="1725" dirty="0">
                <a:solidFill>
                  <a:schemeClr val="accent1"/>
                </a:solidFill>
                <a:ea typeface="MS PGothic" charset="0"/>
                <a:cs typeface="MS PGothic" charset="0"/>
              </a:rPr>
              <a:t>Cisco APIC-EM REST APIs</a:t>
            </a:r>
          </a:p>
        </p:txBody>
      </p:sp>
      <p:pic>
        <p:nvPicPr>
          <p:cNvPr id="7067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9101" y="1234789"/>
            <a:ext cx="2548861"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804842" y="4306421"/>
            <a:ext cx="4326826" cy="369332"/>
          </a:xfrm>
          <a:prstGeom prst="rect">
            <a:avLst/>
          </a:prstGeom>
        </p:spPr>
        <p:txBody>
          <a:bodyPr wrap="none">
            <a:spAutoFit/>
          </a:bodyPr>
          <a:lstStyle/>
          <a:p>
            <a:r>
              <a:rPr lang="en-US" dirty="0"/>
              <a:t>*representational state transfer (REST).</a:t>
            </a:r>
          </a:p>
        </p:txBody>
      </p:sp>
    </p:spTree>
    <p:extLst>
      <p:ext uri="{BB962C8B-B14F-4D97-AF65-F5344CB8AC3E}">
        <p14:creationId xmlns:p14="http://schemas.microsoft.com/office/powerpoint/2010/main" val="302785876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073150"/>
            <a:ext cx="8277344" cy="2598850"/>
          </a:xfrm>
        </p:spPr>
        <p:txBody>
          <a:bodyPr/>
          <a:lstStyle/>
          <a:p>
            <a:r>
              <a:rPr lang="en-US" dirty="0">
                <a:solidFill>
                  <a:schemeClr val="tx1">
                    <a:lumMod val="50000"/>
                  </a:schemeClr>
                </a:solidFill>
              </a:rPr>
              <a:t>Use HTTP protocol methods and transport</a:t>
            </a:r>
          </a:p>
          <a:p>
            <a:r>
              <a:rPr lang="en-US" dirty="0">
                <a:solidFill>
                  <a:schemeClr val="tx1">
                    <a:lumMod val="50000"/>
                  </a:schemeClr>
                </a:solidFill>
              </a:rPr>
              <a:t>API </a:t>
            </a:r>
            <a:r>
              <a:rPr lang="en-US" b="1" dirty="0">
                <a:solidFill>
                  <a:schemeClr val="tx1">
                    <a:lumMod val="50000"/>
                  </a:schemeClr>
                </a:solidFill>
              </a:rPr>
              <a:t>endpoints</a:t>
            </a:r>
            <a:r>
              <a:rPr lang="en-US" dirty="0">
                <a:solidFill>
                  <a:schemeClr val="tx1">
                    <a:lumMod val="50000"/>
                  </a:schemeClr>
                </a:solidFill>
              </a:rPr>
              <a:t> exist as server processes that are accessed through URIs</a:t>
            </a:r>
          </a:p>
          <a:p>
            <a:r>
              <a:rPr lang="en-US" dirty="0">
                <a:solidFill>
                  <a:schemeClr val="tx1">
                    <a:lumMod val="50000"/>
                  </a:schemeClr>
                </a:solidFill>
              </a:rPr>
              <a:t>Webpages present data and functionality in human-machine interaction driven by a user.</a:t>
            </a:r>
          </a:p>
          <a:p>
            <a:r>
              <a:rPr lang="en-US" dirty="0">
                <a:solidFill>
                  <a:schemeClr val="tx1">
                    <a:lumMod val="50000"/>
                  </a:schemeClr>
                </a:solidFill>
              </a:rPr>
              <a:t>APIs present data and functionality in machine-machine interactions driven by software.</a:t>
            </a:r>
          </a:p>
          <a:p>
            <a:endParaRPr lang="en-US" dirty="0">
              <a:solidFill>
                <a:schemeClr val="tx1">
                  <a:lumMod val="50000"/>
                </a:schemeClr>
              </a:solidFill>
            </a:endParaRPr>
          </a:p>
          <a:p>
            <a:endParaRPr lang="en-US" dirty="0">
              <a:solidFill>
                <a:schemeClr val="tx1">
                  <a:lumMod val="50000"/>
                </a:schemeClr>
              </a:solidFill>
            </a:endParaRPr>
          </a:p>
        </p:txBody>
      </p:sp>
      <p:sp>
        <p:nvSpPr>
          <p:cNvPr id="3" name="Title 2"/>
          <p:cNvSpPr>
            <a:spLocks noGrp="1"/>
          </p:cNvSpPr>
          <p:nvPr>
            <p:ph type="title"/>
          </p:nvPr>
        </p:nvSpPr>
        <p:spPr/>
        <p:txBody>
          <a:bodyPr/>
          <a:lstStyle/>
          <a:p>
            <a:r>
              <a:rPr lang="en-US" dirty="0"/>
              <a:t>REST APIs</a:t>
            </a:r>
          </a:p>
        </p:txBody>
      </p:sp>
      <p:sp>
        <p:nvSpPr>
          <p:cNvPr id="5" name="TextBox 4"/>
          <p:cNvSpPr txBox="1"/>
          <p:nvPr/>
        </p:nvSpPr>
        <p:spPr>
          <a:xfrm>
            <a:off x="510855" y="3773270"/>
            <a:ext cx="7776616" cy="369332"/>
          </a:xfrm>
          <a:prstGeom prst="rect">
            <a:avLst/>
          </a:prstGeom>
          <a:noFill/>
        </p:spPr>
        <p:txBody>
          <a:bodyPr wrap="none" rtlCol="0">
            <a:spAutoFit/>
          </a:bodyPr>
          <a:lstStyle/>
          <a:p>
            <a:r>
              <a:rPr lang="en-US" dirty="0">
                <a:solidFill>
                  <a:schemeClr val="tx1">
                    <a:lumMod val="75000"/>
                  </a:schemeClr>
                </a:solidFill>
              </a:rPr>
              <a:t>Directory of Public APIs: </a:t>
            </a:r>
            <a:r>
              <a:rPr lang="en-US" dirty="0">
                <a:solidFill>
                  <a:schemeClr val="tx1">
                    <a:lumMod val="75000"/>
                  </a:schemeClr>
                </a:solidFill>
                <a:hlinkClick r:id="rId3"/>
              </a:rPr>
              <a:t>https://www.programmableweb.com/apis/directory</a:t>
            </a:r>
            <a:endParaRPr lang="en-US" dirty="0">
              <a:solidFill>
                <a:schemeClr val="tx1">
                  <a:lumMod val="75000"/>
                </a:schemeClr>
              </a:solidFill>
            </a:endParaRPr>
          </a:p>
        </p:txBody>
      </p:sp>
    </p:spTree>
    <p:extLst>
      <p:ext uri="{BB962C8B-B14F-4D97-AF65-F5344CB8AC3E}">
        <p14:creationId xmlns:p14="http://schemas.microsoft.com/office/powerpoint/2010/main" val="946069342"/>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261474" y="303214"/>
            <a:ext cx="8657558" cy="439737"/>
          </a:xfrm>
        </p:spPr>
        <p:txBody>
          <a:bodyPr/>
          <a:lstStyle/>
          <a:p>
            <a:r>
              <a:rPr altLang="en-US" dirty="0">
                <a:cs typeface="Apple LiGothic Medium" charset="0"/>
              </a:rPr>
              <a:t>How does this work?</a:t>
            </a:r>
          </a:p>
        </p:txBody>
      </p:sp>
      <p:sp>
        <p:nvSpPr>
          <p:cNvPr id="3" name="Slide Number Placeholder 2"/>
          <p:cNvSpPr>
            <a:spLocks noGrp="1"/>
          </p:cNvSpPr>
          <p:nvPr>
            <p:ph type="sldNum" sz="quarter" idx="4294967295"/>
          </p:nvPr>
        </p:nvSpPr>
        <p:spPr>
          <a:xfrm>
            <a:off x="8777288" y="4949825"/>
            <a:ext cx="366712" cy="188913"/>
          </a:xfrm>
          <a:prstGeom prst="rect">
            <a:avLst/>
          </a:prstGeom>
        </p:spPr>
        <p:txBody>
          <a:bodyPr lIns="91424" tIns="45712" rIns="91424" bIns="45712"/>
          <a:lstStyle/>
          <a:p>
            <a:pPr defTabSz="514170">
              <a:defRPr/>
            </a:pPr>
            <a:r>
              <a:rPr lang="en-US" kern="0" dirty="0">
                <a:solidFill>
                  <a:srgbClr val="595959"/>
                </a:solidFill>
                <a:latin typeface="Arial" charset="0"/>
                <a:ea typeface="MS PGothic" charset="0"/>
              </a:rPr>
              <a:t>8</a:t>
            </a:r>
          </a:p>
        </p:txBody>
      </p:sp>
      <p:pic>
        <p:nvPicPr>
          <p:cNvPr id="24" name="Picture 23">
            <a:extLst>
              <a:ext uri="{FF2B5EF4-FFF2-40B4-BE49-F238E27FC236}">
                <a16:creationId xmlns:a16="http://schemas.microsoft.com/office/drawing/2014/main" id="{139DCA7B-BB7E-4C8E-B789-562DEC313F4D}"/>
              </a:ext>
            </a:extLst>
          </p:cNvPr>
          <p:cNvPicPr>
            <a:picLocks noChangeAspect="1"/>
          </p:cNvPicPr>
          <p:nvPr/>
        </p:nvPicPr>
        <p:blipFill>
          <a:blip r:embed="rId3"/>
          <a:stretch>
            <a:fillRect/>
          </a:stretch>
        </p:blipFill>
        <p:spPr>
          <a:xfrm>
            <a:off x="1896904" y="2204024"/>
            <a:ext cx="1219048" cy="1015873"/>
          </a:xfrm>
          <a:prstGeom prst="rect">
            <a:avLst/>
          </a:prstGeom>
        </p:spPr>
      </p:pic>
      <p:pic>
        <p:nvPicPr>
          <p:cNvPr id="25" name="Picture 24">
            <a:extLst>
              <a:ext uri="{FF2B5EF4-FFF2-40B4-BE49-F238E27FC236}">
                <a16:creationId xmlns:a16="http://schemas.microsoft.com/office/drawing/2014/main" id="{32ACEBDE-6EBA-4498-8D0C-ADBF9F20BF7D}"/>
              </a:ext>
            </a:extLst>
          </p:cNvPr>
          <p:cNvPicPr>
            <a:picLocks noChangeAspect="1"/>
          </p:cNvPicPr>
          <p:nvPr/>
        </p:nvPicPr>
        <p:blipFill>
          <a:blip r:embed="rId4"/>
          <a:stretch>
            <a:fillRect/>
          </a:stretch>
        </p:blipFill>
        <p:spPr>
          <a:xfrm>
            <a:off x="5904471" y="2106569"/>
            <a:ext cx="838095" cy="1168254"/>
          </a:xfrm>
          <a:prstGeom prst="rect">
            <a:avLst/>
          </a:prstGeom>
        </p:spPr>
      </p:pic>
      <p:cxnSp>
        <p:nvCxnSpPr>
          <p:cNvPr id="26" name="Straight Arrow Connector 25">
            <a:extLst>
              <a:ext uri="{FF2B5EF4-FFF2-40B4-BE49-F238E27FC236}">
                <a16:creationId xmlns:a16="http://schemas.microsoft.com/office/drawing/2014/main" id="{E807F918-4C69-466B-8460-4C6DAFFBC487}"/>
              </a:ext>
            </a:extLst>
          </p:cNvPr>
          <p:cNvCxnSpPr>
            <a:cxnSpLocks/>
          </p:cNvCxnSpPr>
          <p:nvPr/>
        </p:nvCxnSpPr>
        <p:spPr>
          <a:xfrm>
            <a:off x="2921101" y="2468741"/>
            <a:ext cx="29452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EDD0E61-BC33-4297-9648-B877BA120B14}"/>
              </a:ext>
            </a:extLst>
          </p:cNvPr>
          <p:cNvSpPr txBox="1"/>
          <p:nvPr/>
        </p:nvSpPr>
        <p:spPr>
          <a:xfrm>
            <a:off x="2931733" y="2117867"/>
            <a:ext cx="2998381" cy="307777"/>
          </a:xfrm>
          <a:prstGeom prst="rect">
            <a:avLst/>
          </a:prstGeom>
          <a:noFill/>
        </p:spPr>
        <p:txBody>
          <a:bodyPr wrap="square" rtlCol="0">
            <a:spAutoFit/>
          </a:bodyPr>
          <a:lstStyle/>
          <a:p>
            <a:pPr algn="ctr"/>
            <a:r>
              <a:rPr lang="en-US" sz="1400" dirty="0"/>
              <a:t>Send me a list of host devices.</a:t>
            </a:r>
          </a:p>
        </p:txBody>
      </p:sp>
      <p:sp>
        <p:nvSpPr>
          <p:cNvPr id="28" name="TextBox 27">
            <a:extLst>
              <a:ext uri="{FF2B5EF4-FFF2-40B4-BE49-F238E27FC236}">
                <a16:creationId xmlns:a16="http://schemas.microsoft.com/office/drawing/2014/main" id="{9BBD6CFD-BFE2-43A9-A9D8-3E2E54C7B6E5}"/>
              </a:ext>
            </a:extLst>
          </p:cNvPr>
          <p:cNvSpPr txBox="1"/>
          <p:nvPr/>
        </p:nvSpPr>
        <p:spPr>
          <a:xfrm>
            <a:off x="2185639" y="1533077"/>
            <a:ext cx="4148254" cy="523220"/>
          </a:xfrm>
          <a:prstGeom prst="rect">
            <a:avLst/>
          </a:prstGeom>
          <a:noFill/>
          <a:ln>
            <a:solidFill>
              <a:schemeClr val="accent1"/>
            </a:solidFill>
          </a:ln>
        </p:spPr>
        <p:txBody>
          <a:bodyPr wrap="square" rtlCol="0">
            <a:spAutoFit/>
          </a:bodyPr>
          <a:lstStyle/>
          <a:p>
            <a:pPr algn="ctr"/>
            <a:r>
              <a:rPr lang="en-US" sz="1400" dirty="0"/>
              <a:t>Request</a:t>
            </a:r>
          </a:p>
          <a:p>
            <a:pPr algn="ctr"/>
            <a:r>
              <a:rPr lang="en-US" altLang="en-US" sz="1400" dirty="0">
                <a:solidFill>
                  <a:schemeClr val="accent2"/>
                </a:solidFill>
              </a:rPr>
              <a:t>GET</a:t>
            </a:r>
            <a:r>
              <a:rPr lang="en-US" altLang="en-US" sz="1400" dirty="0"/>
              <a:t> http://{APIC-EMController}</a:t>
            </a:r>
            <a:r>
              <a:rPr lang="en-US" altLang="en-US" sz="1400" dirty="0">
                <a:solidFill>
                  <a:schemeClr val="accent2">
                    <a:lumMod val="75000"/>
                  </a:schemeClr>
                </a:solidFill>
              </a:rPr>
              <a:t>/api/v1/host</a:t>
            </a:r>
          </a:p>
        </p:txBody>
      </p:sp>
      <p:cxnSp>
        <p:nvCxnSpPr>
          <p:cNvPr id="29" name="Straight Arrow Connector 28">
            <a:extLst>
              <a:ext uri="{FF2B5EF4-FFF2-40B4-BE49-F238E27FC236}">
                <a16:creationId xmlns:a16="http://schemas.microsoft.com/office/drawing/2014/main" id="{E72CC1F1-A20A-430B-A98A-06E260D6FCD3}"/>
              </a:ext>
            </a:extLst>
          </p:cNvPr>
          <p:cNvCxnSpPr>
            <a:cxnSpLocks/>
          </p:cNvCxnSpPr>
          <p:nvPr/>
        </p:nvCxnSpPr>
        <p:spPr>
          <a:xfrm>
            <a:off x="2899835" y="2819615"/>
            <a:ext cx="2934586"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13F541-E72C-44FC-816F-96AACBC5FF88}"/>
              </a:ext>
            </a:extLst>
          </p:cNvPr>
          <p:cNvSpPr txBox="1"/>
          <p:nvPr/>
        </p:nvSpPr>
        <p:spPr>
          <a:xfrm>
            <a:off x="2889203" y="2862146"/>
            <a:ext cx="3040911" cy="307777"/>
          </a:xfrm>
          <a:prstGeom prst="rect">
            <a:avLst/>
          </a:prstGeom>
          <a:noFill/>
        </p:spPr>
        <p:txBody>
          <a:bodyPr wrap="square" rtlCol="0">
            <a:spAutoFit/>
          </a:bodyPr>
          <a:lstStyle/>
          <a:p>
            <a:pPr algn="ctr"/>
            <a:r>
              <a:rPr lang="en-US" sz="1400" dirty="0"/>
              <a:t>Here’s a list of hosts in JSON.</a:t>
            </a:r>
          </a:p>
        </p:txBody>
      </p:sp>
      <p:sp>
        <p:nvSpPr>
          <p:cNvPr id="31" name="TextBox 30">
            <a:extLst>
              <a:ext uri="{FF2B5EF4-FFF2-40B4-BE49-F238E27FC236}">
                <a16:creationId xmlns:a16="http://schemas.microsoft.com/office/drawing/2014/main" id="{07155A01-7506-4514-8D3E-93B667287A81}"/>
              </a:ext>
            </a:extLst>
          </p:cNvPr>
          <p:cNvSpPr txBox="1"/>
          <p:nvPr/>
        </p:nvSpPr>
        <p:spPr>
          <a:xfrm>
            <a:off x="3197547" y="3181124"/>
            <a:ext cx="2264735" cy="523220"/>
          </a:xfrm>
          <a:prstGeom prst="rect">
            <a:avLst/>
          </a:prstGeom>
          <a:noFill/>
          <a:ln>
            <a:solidFill>
              <a:schemeClr val="accent1"/>
            </a:solidFill>
          </a:ln>
        </p:spPr>
        <p:txBody>
          <a:bodyPr wrap="square" rtlCol="0">
            <a:spAutoFit/>
          </a:bodyPr>
          <a:lstStyle/>
          <a:p>
            <a:pPr algn="ctr"/>
            <a:r>
              <a:rPr lang="en-US" sz="1400" dirty="0"/>
              <a:t>Response</a:t>
            </a:r>
          </a:p>
          <a:p>
            <a:pPr algn="ctr"/>
            <a:r>
              <a:rPr lang="en-US" sz="1400" dirty="0"/>
              <a:t>HTTP 200 OK {json data}</a:t>
            </a:r>
          </a:p>
        </p:txBody>
      </p:sp>
      <p:sp>
        <p:nvSpPr>
          <p:cNvPr id="32" name="TextBox 31">
            <a:extLst>
              <a:ext uri="{FF2B5EF4-FFF2-40B4-BE49-F238E27FC236}">
                <a16:creationId xmlns:a16="http://schemas.microsoft.com/office/drawing/2014/main" id="{EDD394FE-D4C9-47BB-915D-7A4E567C2510}"/>
              </a:ext>
            </a:extLst>
          </p:cNvPr>
          <p:cNvSpPr txBox="1"/>
          <p:nvPr/>
        </p:nvSpPr>
        <p:spPr>
          <a:xfrm>
            <a:off x="1828801" y="3189681"/>
            <a:ext cx="1174594" cy="523220"/>
          </a:xfrm>
          <a:prstGeom prst="rect">
            <a:avLst/>
          </a:prstGeom>
          <a:noFill/>
        </p:spPr>
        <p:txBody>
          <a:bodyPr wrap="square" rtlCol="0">
            <a:spAutoFit/>
          </a:bodyPr>
          <a:lstStyle/>
          <a:p>
            <a:pPr algn="ctr"/>
            <a:r>
              <a:rPr lang="en-US" sz="1400" dirty="0"/>
              <a:t>3</a:t>
            </a:r>
            <a:r>
              <a:rPr lang="en-US" sz="1400" baseline="30000" dirty="0"/>
              <a:t>rd</a:t>
            </a:r>
            <a:r>
              <a:rPr lang="en-US" sz="1400" dirty="0"/>
              <a:t> Party</a:t>
            </a:r>
          </a:p>
          <a:p>
            <a:pPr algn="ctr"/>
            <a:r>
              <a:rPr lang="en-US" sz="1400" dirty="0"/>
              <a:t>Application</a:t>
            </a:r>
          </a:p>
        </p:txBody>
      </p:sp>
      <p:sp>
        <p:nvSpPr>
          <p:cNvPr id="33" name="TextBox 32">
            <a:extLst>
              <a:ext uri="{FF2B5EF4-FFF2-40B4-BE49-F238E27FC236}">
                <a16:creationId xmlns:a16="http://schemas.microsoft.com/office/drawing/2014/main" id="{C593F75D-6394-4BDD-987F-DC1F8602203D}"/>
              </a:ext>
            </a:extLst>
          </p:cNvPr>
          <p:cNvSpPr txBox="1"/>
          <p:nvPr/>
        </p:nvSpPr>
        <p:spPr>
          <a:xfrm>
            <a:off x="5632404" y="3234286"/>
            <a:ext cx="1265274" cy="523220"/>
          </a:xfrm>
          <a:prstGeom prst="rect">
            <a:avLst/>
          </a:prstGeom>
          <a:noFill/>
        </p:spPr>
        <p:txBody>
          <a:bodyPr wrap="square" rtlCol="0">
            <a:spAutoFit/>
          </a:bodyPr>
          <a:lstStyle/>
          <a:p>
            <a:pPr algn="ctr"/>
            <a:r>
              <a:rPr lang="en-US" sz="1400" dirty="0"/>
              <a:t>APIC-EM</a:t>
            </a:r>
            <a:br>
              <a:rPr lang="en-US" sz="1400" dirty="0"/>
            </a:br>
            <a:r>
              <a:rPr lang="en-US" sz="1400" dirty="0"/>
              <a:t>API Endpoint</a:t>
            </a:r>
          </a:p>
        </p:txBody>
      </p:sp>
    </p:spTree>
    <p:extLst>
      <p:ext uri="{BB962C8B-B14F-4D97-AF65-F5344CB8AC3E}">
        <p14:creationId xmlns:p14="http://schemas.microsoft.com/office/powerpoint/2010/main" val="109306718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261474" y="193676"/>
            <a:ext cx="8657558" cy="417513"/>
          </a:xfrm>
        </p:spPr>
        <p:txBody>
          <a:bodyPr/>
          <a:lstStyle/>
          <a:p>
            <a:r>
              <a:rPr altLang="en-US" dirty="0">
                <a:cs typeface="Apple LiGothic Medium" charset="0"/>
              </a:rPr>
              <a:t>Anatomy of a REST Request</a:t>
            </a:r>
          </a:p>
        </p:txBody>
      </p:sp>
      <p:sp>
        <p:nvSpPr>
          <p:cNvPr id="73731"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139D818F-DE31-430E-9E1E-3AE91DA4B132}" type="slidenum">
              <a:rPr lang="en-US" altLang="en-US" sz="600">
                <a:solidFill>
                  <a:srgbClr val="595959"/>
                </a:solidFill>
              </a:rPr>
              <a:pPr/>
              <a:t>28</a:t>
            </a:fld>
            <a:endParaRPr lang="en-US" altLang="en-US" sz="600">
              <a:solidFill>
                <a:srgbClr val="595959"/>
              </a:solidFill>
            </a:endParaRPr>
          </a:p>
        </p:txBody>
      </p:sp>
      <p:sp>
        <p:nvSpPr>
          <p:cNvPr id="4" name="Content Placeholder 2"/>
          <p:cNvSpPr txBox="1">
            <a:spLocks/>
          </p:cNvSpPr>
          <p:nvPr/>
        </p:nvSpPr>
        <p:spPr>
          <a:xfrm>
            <a:off x="1689909" y="1243106"/>
            <a:ext cx="6202132" cy="3805938"/>
          </a:xfrm>
          <a:prstGeom prst="rect">
            <a:avLst/>
          </a:prstGeom>
        </p:spPr>
        <p:txBody>
          <a:bodyPr lIns="91408" tIns="45704" rIns="91408" bIns="45704"/>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339" indent="0">
              <a:lnSpc>
                <a:spcPct val="100000"/>
              </a:lnSpc>
              <a:buNone/>
              <a:defRPr/>
            </a:pPr>
            <a:r>
              <a:rPr lang="en-US" sz="1500" b="1" dirty="0">
                <a:solidFill>
                  <a:schemeClr val="tx1">
                    <a:lumMod val="50000"/>
                  </a:schemeClr>
                </a:solidFill>
              </a:rPr>
              <a:t>Method</a:t>
            </a:r>
          </a:p>
          <a:p>
            <a:pPr lvl="1">
              <a:lnSpc>
                <a:spcPct val="100000"/>
              </a:lnSpc>
              <a:defRPr/>
            </a:pPr>
            <a:r>
              <a:rPr lang="en-US" sz="1500" dirty="0" smtClean="0">
                <a:solidFill>
                  <a:schemeClr val="tx1">
                    <a:lumMod val="50000"/>
                  </a:schemeClr>
                </a:solidFill>
              </a:rPr>
              <a:t>GET (retrieve), POST (create), PUT (update), DELETE (remove)</a:t>
            </a:r>
            <a:endParaRPr lang="en-US" sz="1500" dirty="0">
              <a:solidFill>
                <a:schemeClr val="tx1">
                  <a:lumMod val="50000"/>
                </a:schemeClr>
              </a:solidFill>
            </a:endParaRPr>
          </a:p>
          <a:p>
            <a:pPr marL="1339" indent="0">
              <a:lnSpc>
                <a:spcPct val="100000"/>
              </a:lnSpc>
              <a:buNone/>
              <a:defRPr/>
            </a:pPr>
            <a:r>
              <a:rPr lang="en-US" sz="1500" b="1" dirty="0">
                <a:solidFill>
                  <a:schemeClr val="tx1">
                    <a:lumMod val="50000"/>
                  </a:schemeClr>
                </a:solidFill>
              </a:rPr>
              <a:t>URL</a:t>
            </a:r>
          </a:p>
          <a:p>
            <a:pPr lvl="1">
              <a:lnSpc>
                <a:spcPct val="100000"/>
              </a:lnSpc>
              <a:defRPr/>
            </a:pPr>
            <a:r>
              <a:rPr lang="en-US" sz="1500" dirty="0">
                <a:solidFill>
                  <a:schemeClr val="tx1">
                    <a:lumMod val="50000"/>
                  </a:schemeClr>
                </a:solidFill>
              </a:rPr>
              <a:t>Example: http://{APIC-EMController}/api/v1/host</a:t>
            </a:r>
          </a:p>
          <a:p>
            <a:pPr marL="1339" indent="0">
              <a:lnSpc>
                <a:spcPct val="100000"/>
              </a:lnSpc>
              <a:buNone/>
              <a:defRPr/>
            </a:pPr>
            <a:r>
              <a:rPr lang="en-US" sz="1500" b="1" dirty="0">
                <a:solidFill>
                  <a:schemeClr val="tx1">
                    <a:lumMod val="50000"/>
                  </a:schemeClr>
                </a:solidFill>
              </a:rPr>
              <a:t>Authentication </a:t>
            </a:r>
          </a:p>
          <a:p>
            <a:pPr lvl="1">
              <a:lnSpc>
                <a:spcPct val="100000"/>
              </a:lnSpc>
              <a:defRPr/>
            </a:pPr>
            <a:r>
              <a:rPr lang="en-US" sz="1500" dirty="0">
                <a:solidFill>
                  <a:schemeClr val="tx1">
                    <a:lumMod val="50000"/>
                  </a:schemeClr>
                </a:solidFill>
              </a:rPr>
              <a:t>Basic HTTP, OAuth, none, Custom</a:t>
            </a:r>
          </a:p>
          <a:p>
            <a:pPr marL="1339" indent="0">
              <a:lnSpc>
                <a:spcPct val="100000"/>
              </a:lnSpc>
              <a:buNone/>
              <a:defRPr/>
            </a:pPr>
            <a:r>
              <a:rPr lang="en-US" sz="1500" b="1" dirty="0">
                <a:solidFill>
                  <a:schemeClr val="tx1">
                    <a:lumMod val="50000"/>
                  </a:schemeClr>
                </a:solidFill>
              </a:rPr>
              <a:t>Custom Headers</a:t>
            </a:r>
          </a:p>
          <a:p>
            <a:pPr lvl="1">
              <a:lnSpc>
                <a:spcPct val="100000"/>
              </a:lnSpc>
              <a:defRPr/>
            </a:pPr>
            <a:r>
              <a:rPr lang="en-US" sz="1500" dirty="0">
                <a:solidFill>
                  <a:schemeClr val="tx1">
                    <a:lumMod val="50000"/>
                  </a:schemeClr>
                </a:solidFill>
              </a:rPr>
              <a:t>HTTP Headers</a:t>
            </a:r>
          </a:p>
          <a:p>
            <a:pPr lvl="1">
              <a:lnSpc>
                <a:spcPct val="100000"/>
              </a:lnSpc>
              <a:defRPr/>
            </a:pPr>
            <a:r>
              <a:rPr lang="en-US" sz="1500" dirty="0">
                <a:solidFill>
                  <a:schemeClr val="tx1">
                    <a:lumMod val="50000"/>
                  </a:schemeClr>
                </a:solidFill>
              </a:rPr>
              <a:t>Example: Content-Type: </a:t>
            </a:r>
            <a:r>
              <a:rPr lang="en-US" sz="1500" dirty="0" smtClean="0">
                <a:solidFill>
                  <a:schemeClr val="tx1">
                    <a:lumMod val="50000"/>
                  </a:schemeClr>
                </a:solidFill>
              </a:rPr>
              <a:t>application/</a:t>
            </a:r>
            <a:r>
              <a:rPr lang="en-US" sz="1500" dirty="0" err="1" smtClean="0">
                <a:solidFill>
                  <a:schemeClr val="tx1">
                    <a:lumMod val="50000"/>
                  </a:schemeClr>
                </a:solidFill>
              </a:rPr>
              <a:t>json</a:t>
            </a:r>
            <a:endParaRPr lang="en-US" sz="1500" dirty="0">
              <a:solidFill>
                <a:schemeClr val="tx1">
                  <a:lumMod val="50000"/>
                </a:schemeClr>
              </a:solidFill>
            </a:endParaRPr>
          </a:p>
          <a:p>
            <a:pPr marL="1339" indent="0">
              <a:lnSpc>
                <a:spcPct val="100000"/>
              </a:lnSpc>
              <a:buNone/>
              <a:defRPr/>
            </a:pPr>
            <a:r>
              <a:rPr lang="en-US" sz="1500" b="1" dirty="0">
                <a:solidFill>
                  <a:schemeClr val="tx1">
                    <a:lumMod val="50000"/>
                  </a:schemeClr>
                </a:solidFill>
              </a:rPr>
              <a:t>Request Body</a:t>
            </a:r>
          </a:p>
          <a:p>
            <a:pPr lvl="1">
              <a:lnSpc>
                <a:spcPct val="100000"/>
              </a:lnSpc>
              <a:defRPr/>
            </a:pPr>
            <a:r>
              <a:rPr lang="en-US" sz="1500" dirty="0">
                <a:solidFill>
                  <a:schemeClr val="tx1">
                    <a:lumMod val="50000"/>
                  </a:schemeClr>
                </a:solidFill>
              </a:rPr>
              <a:t>JSON or XML containing data needed to complete request</a:t>
            </a:r>
          </a:p>
          <a:p>
            <a:pPr>
              <a:defRPr/>
            </a:pPr>
            <a:endParaRPr lang="en-US" sz="1575" dirty="0">
              <a:solidFill>
                <a:schemeClr val="tx1">
                  <a:lumMod val="50000"/>
                </a:schemeClr>
              </a:solidFill>
            </a:endParaRPr>
          </a:p>
        </p:txBody>
      </p:sp>
      <p:sp>
        <p:nvSpPr>
          <p:cNvPr id="2" name="TextBox 1"/>
          <p:cNvSpPr txBox="1"/>
          <p:nvPr/>
        </p:nvSpPr>
        <p:spPr>
          <a:xfrm>
            <a:off x="651614" y="611189"/>
            <a:ext cx="7877277" cy="646331"/>
          </a:xfrm>
          <a:prstGeom prst="rect">
            <a:avLst/>
          </a:prstGeom>
          <a:noFill/>
        </p:spPr>
        <p:txBody>
          <a:bodyPr wrap="square" rtlCol="0">
            <a:spAutoFit/>
          </a:bodyPr>
          <a:lstStyle/>
          <a:p>
            <a:r>
              <a:rPr lang="en-US" dirty="0"/>
              <a:t>REST requests require the following elements (requirements may differ depending on the API):</a:t>
            </a:r>
          </a:p>
        </p:txBody>
      </p:sp>
    </p:spTree>
    <p:extLst>
      <p:ext uri="{BB962C8B-B14F-4D97-AF65-F5344CB8AC3E}">
        <p14:creationId xmlns:p14="http://schemas.microsoft.com/office/powerpoint/2010/main" val="420990047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261474" y="303214"/>
            <a:ext cx="8657558" cy="616902"/>
          </a:xfrm>
        </p:spPr>
        <p:txBody>
          <a:bodyPr/>
          <a:lstStyle/>
          <a:p>
            <a:r>
              <a:rPr altLang="en-US" dirty="0">
                <a:cs typeface="Apple LiGothic Medium" charset="0"/>
              </a:rPr>
              <a:t>What is in the Response?</a:t>
            </a:r>
          </a:p>
        </p:txBody>
      </p:sp>
      <p:sp>
        <p:nvSpPr>
          <p:cNvPr id="74755"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FA2F4F35-E16E-4890-85C5-A96674ACA74E}" type="slidenum">
              <a:rPr lang="en-US" altLang="en-US" sz="600">
                <a:solidFill>
                  <a:srgbClr val="595959"/>
                </a:solidFill>
              </a:rPr>
              <a:pPr/>
              <a:t>29</a:t>
            </a:fld>
            <a:endParaRPr lang="en-US" altLang="en-US" sz="600">
              <a:solidFill>
                <a:srgbClr val="595959"/>
              </a:solidFill>
            </a:endParaRPr>
          </a:p>
        </p:txBody>
      </p:sp>
      <p:sp>
        <p:nvSpPr>
          <p:cNvPr id="4" name="Content Placeholder 2"/>
          <p:cNvSpPr txBox="1">
            <a:spLocks/>
          </p:cNvSpPr>
          <p:nvPr/>
        </p:nvSpPr>
        <p:spPr>
          <a:xfrm>
            <a:off x="305912" y="1047751"/>
            <a:ext cx="8227457" cy="3546475"/>
          </a:xfrm>
          <a:prstGeom prst="rect">
            <a:avLst/>
          </a:prstGeom>
        </p:spPr>
        <p:txBody>
          <a:bodyPr lIns="91408" tIns="45704" rIns="91408" bIns="45704">
            <a:normAutofit fontScale="85000" lnSpcReduction="20000"/>
          </a:bodyPr>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339" indent="0">
              <a:buNone/>
              <a:defRPr/>
            </a:pPr>
            <a:r>
              <a:rPr lang="en-US" sz="2025" dirty="0">
                <a:solidFill>
                  <a:schemeClr val="accent1"/>
                </a:solidFill>
              </a:rPr>
              <a:t>HTTP Status Codes</a:t>
            </a:r>
          </a:p>
          <a:p>
            <a:pPr lvl="1">
              <a:lnSpc>
                <a:spcPct val="130000"/>
              </a:lnSpc>
              <a:defRPr/>
            </a:pPr>
            <a:r>
              <a:rPr lang="en-US" sz="1800" dirty="0">
                <a:solidFill>
                  <a:srgbClr val="676767"/>
                </a:solidFill>
                <a:hlinkClick r:id="rId3"/>
              </a:rPr>
              <a:t>http://www.w3.org/Protocols/HTTP/HTRESP.html</a:t>
            </a:r>
            <a:endParaRPr lang="en-US" sz="1800" dirty="0">
              <a:solidFill>
                <a:srgbClr val="676767"/>
              </a:solidFill>
            </a:endParaRPr>
          </a:p>
          <a:p>
            <a:pPr lvl="1">
              <a:lnSpc>
                <a:spcPct val="130000"/>
              </a:lnSpc>
              <a:defRPr/>
            </a:pPr>
            <a:r>
              <a:rPr lang="en-US" sz="1800" dirty="0">
                <a:solidFill>
                  <a:schemeClr val="accent1"/>
                </a:solidFill>
              </a:rPr>
              <a:t>200 OK</a:t>
            </a:r>
          </a:p>
          <a:p>
            <a:pPr lvl="1">
              <a:lnSpc>
                <a:spcPct val="130000"/>
              </a:lnSpc>
              <a:defRPr/>
            </a:pPr>
            <a:r>
              <a:rPr lang="en-US" sz="1800" dirty="0">
                <a:solidFill>
                  <a:schemeClr val="accent1"/>
                </a:solidFill>
              </a:rPr>
              <a:t>201 Created</a:t>
            </a:r>
          </a:p>
          <a:p>
            <a:pPr lvl="1">
              <a:lnSpc>
                <a:spcPct val="130000"/>
              </a:lnSpc>
              <a:defRPr/>
            </a:pPr>
            <a:r>
              <a:rPr lang="en-US" sz="1800" dirty="0">
                <a:solidFill>
                  <a:schemeClr val="accent1"/>
                </a:solidFill>
              </a:rPr>
              <a:t>401, 403 Authorization error</a:t>
            </a:r>
          </a:p>
          <a:p>
            <a:pPr lvl="1">
              <a:lnSpc>
                <a:spcPct val="130000"/>
              </a:lnSpc>
              <a:defRPr/>
            </a:pPr>
            <a:r>
              <a:rPr lang="en-US" sz="1800" dirty="0">
                <a:solidFill>
                  <a:schemeClr val="accent1"/>
                </a:solidFill>
              </a:rPr>
              <a:t>404 Resource not found</a:t>
            </a:r>
          </a:p>
          <a:p>
            <a:pPr lvl="1">
              <a:lnSpc>
                <a:spcPct val="130000"/>
              </a:lnSpc>
              <a:defRPr/>
            </a:pPr>
            <a:r>
              <a:rPr lang="en-US" sz="1800" dirty="0">
                <a:solidFill>
                  <a:schemeClr val="accent1"/>
                </a:solidFill>
              </a:rPr>
              <a:t>500 Internal Error</a:t>
            </a:r>
          </a:p>
          <a:p>
            <a:pPr marL="1339" indent="0">
              <a:buNone/>
              <a:defRPr/>
            </a:pPr>
            <a:r>
              <a:rPr lang="en-US" sz="2025" dirty="0">
                <a:solidFill>
                  <a:schemeClr val="accent1"/>
                </a:solidFill>
              </a:rPr>
              <a:t>Headers</a:t>
            </a:r>
          </a:p>
          <a:p>
            <a:pPr marL="1339" indent="0">
              <a:buNone/>
              <a:defRPr/>
            </a:pPr>
            <a:r>
              <a:rPr lang="en-US" sz="2025" dirty="0">
                <a:solidFill>
                  <a:schemeClr val="accent1"/>
                </a:solidFill>
              </a:rPr>
              <a:t>Body</a:t>
            </a:r>
          </a:p>
          <a:p>
            <a:pPr lvl="1">
              <a:lnSpc>
                <a:spcPct val="130000"/>
              </a:lnSpc>
              <a:defRPr/>
            </a:pPr>
            <a:r>
              <a:rPr lang="en-US" sz="1800" dirty="0">
                <a:solidFill>
                  <a:schemeClr val="accent1"/>
                </a:solidFill>
              </a:rPr>
              <a:t>JSON</a:t>
            </a:r>
          </a:p>
          <a:p>
            <a:pPr lvl="1">
              <a:lnSpc>
                <a:spcPct val="130000"/>
              </a:lnSpc>
              <a:defRPr/>
            </a:pPr>
            <a:r>
              <a:rPr lang="en-US" sz="1800" dirty="0">
                <a:solidFill>
                  <a:schemeClr val="accent1"/>
                </a:solidFill>
              </a:rPr>
              <a:t>XML</a:t>
            </a:r>
          </a:p>
          <a:p>
            <a:pPr lvl="1">
              <a:defRPr/>
            </a:pPr>
            <a:endParaRPr lang="en-US" sz="1200" dirty="0">
              <a:solidFill>
                <a:srgbClr val="676767"/>
              </a:solidFill>
            </a:endParaRPr>
          </a:p>
          <a:p>
            <a:pPr>
              <a:defRPr/>
            </a:pPr>
            <a:endParaRPr lang="en-US" sz="1350" dirty="0">
              <a:solidFill>
                <a:srgbClr val="676767"/>
              </a:solidFill>
            </a:endParaRPr>
          </a:p>
          <a:p>
            <a:pPr>
              <a:defRPr/>
            </a:pPr>
            <a:endParaRPr lang="en-US" sz="1350" dirty="0">
              <a:solidFill>
                <a:srgbClr val="676767"/>
              </a:solidFill>
            </a:endParaRPr>
          </a:p>
        </p:txBody>
      </p:sp>
      <p:pic>
        <p:nvPicPr>
          <p:cNvPr id="7475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5607" y="2423050"/>
            <a:ext cx="5256431"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108638" y="2451626"/>
            <a:ext cx="1235012"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715607" y="2451626"/>
            <a:ext cx="420624"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594537" y="2923114"/>
            <a:ext cx="634937"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3102985" y="4226451"/>
            <a:ext cx="6041015" cy="338554"/>
          </a:xfrm>
          <a:prstGeom prst="rect">
            <a:avLst/>
          </a:prstGeom>
          <a:noFill/>
        </p:spPr>
        <p:txBody>
          <a:bodyPr wrap="square" rtlCol="0">
            <a:spAutoFit/>
          </a:bodyPr>
          <a:lstStyle/>
          <a:p>
            <a:r>
              <a:rPr lang="en-US" sz="1600" dirty="0" smtClean="0"/>
              <a:t>Example output of a HTTP response in the Postman application</a:t>
            </a:r>
            <a:endParaRPr lang="en-US" sz="1600" dirty="0"/>
          </a:p>
        </p:txBody>
      </p:sp>
    </p:spTree>
    <p:extLst>
      <p:ext uri="{BB962C8B-B14F-4D97-AF65-F5344CB8AC3E}">
        <p14:creationId xmlns:p14="http://schemas.microsoft.com/office/powerpoint/2010/main" val="207770953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Introduction</a:t>
            </a:r>
          </a:p>
        </p:txBody>
      </p:sp>
    </p:spTree>
    <p:extLst>
      <p:ext uri="{BB962C8B-B14F-4D97-AF65-F5344CB8AC3E}">
        <p14:creationId xmlns:p14="http://schemas.microsoft.com/office/powerpoint/2010/main" val="1448252887"/>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250582"/>
            <a:ext cx="8345488" cy="731837"/>
          </a:xfrm>
        </p:spPr>
        <p:txBody>
          <a:bodyPr/>
          <a:lstStyle/>
          <a:p>
            <a:r>
              <a:rPr lang="en-US" dirty="0"/>
              <a:t>JSON and XML</a:t>
            </a:r>
          </a:p>
        </p:txBody>
      </p:sp>
      <p:pic>
        <p:nvPicPr>
          <p:cNvPr id="3" name="Picture 2"/>
          <p:cNvPicPr>
            <a:picLocks noChangeAspect="1"/>
          </p:cNvPicPr>
          <p:nvPr/>
        </p:nvPicPr>
        <p:blipFill>
          <a:blip r:embed="rId3"/>
          <a:stretch>
            <a:fillRect/>
          </a:stretch>
        </p:blipFill>
        <p:spPr>
          <a:xfrm>
            <a:off x="437766" y="1225299"/>
            <a:ext cx="4090115" cy="3817084"/>
          </a:xfrm>
          <a:prstGeom prst="rect">
            <a:avLst/>
          </a:prstGeom>
        </p:spPr>
      </p:pic>
      <p:pic>
        <p:nvPicPr>
          <p:cNvPr id="4" name="Picture 3"/>
          <p:cNvPicPr>
            <a:picLocks noChangeAspect="1"/>
          </p:cNvPicPr>
          <p:nvPr/>
        </p:nvPicPr>
        <p:blipFill>
          <a:blip r:embed="rId4"/>
          <a:stretch>
            <a:fillRect/>
          </a:stretch>
        </p:blipFill>
        <p:spPr>
          <a:xfrm>
            <a:off x="4983112" y="1203867"/>
            <a:ext cx="3623560" cy="3939633"/>
          </a:xfrm>
          <a:prstGeom prst="rect">
            <a:avLst/>
          </a:prstGeom>
        </p:spPr>
      </p:pic>
      <p:sp>
        <p:nvSpPr>
          <p:cNvPr id="5" name="TextBox 4"/>
          <p:cNvSpPr txBox="1"/>
          <p:nvPr/>
        </p:nvSpPr>
        <p:spPr>
          <a:xfrm>
            <a:off x="1905069" y="1017061"/>
            <a:ext cx="800219" cy="369332"/>
          </a:xfrm>
          <a:prstGeom prst="rect">
            <a:avLst/>
          </a:prstGeom>
          <a:solidFill>
            <a:schemeClr val="bg1"/>
          </a:solidFill>
        </p:spPr>
        <p:txBody>
          <a:bodyPr wrap="none" rtlCol="0">
            <a:spAutoFit/>
          </a:bodyPr>
          <a:lstStyle/>
          <a:p>
            <a:r>
              <a:rPr lang="en-US" dirty="0"/>
              <a:t>JSON</a:t>
            </a:r>
          </a:p>
        </p:txBody>
      </p:sp>
      <p:sp>
        <p:nvSpPr>
          <p:cNvPr id="6" name="TextBox 5"/>
          <p:cNvSpPr txBox="1"/>
          <p:nvPr/>
        </p:nvSpPr>
        <p:spPr>
          <a:xfrm>
            <a:off x="6350863" y="982419"/>
            <a:ext cx="1107212" cy="369332"/>
          </a:xfrm>
          <a:prstGeom prst="rect">
            <a:avLst/>
          </a:prstGeom>
          <a:solidFill>
            <a:schemeClr val="bg1"/>
          </a:solidFill>
        </p:spPr>
        <p:txBody>
          <a:bodyPr wrap="square" rtlCol="0">
            <a:spAutoFit/>
          </a:bodyPr>
          <a:lstStyle/>
          <a:p>
            <a:pPr algn="ctr"/>
            <a:r>
              <a:rPr lang="en-US" dirty="0"/>
              <a:t>XML</a:t>
            </a:r>
          </a:p>
        </p:txBody>
      </p:sp>
    </p:spTree>
    <p:extLst>
      <p:ext uri="{BB962C8B-B14F-4D97-AF65-F5344CB8AC3E}">
        <p14:creationId xmlns:p14="http://schemas.microsoft.com/office/powerpoint/2010/main" val="4006359939"/>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Placeholder 1"/>
          <p:cNvSpPr>
            <a:spLocks noGrp="1"/>
          </p:cNvSpPr>
          <p:nvPr>
            <p:ph type="body" sz="quarter" idx="10"/>
          </p:nvPr>
        </p:nvSpPr>
        <p:spPr>
          <a:xfrm>
            <a:off x="296389" y="1073150"/>
            <a:ext cx="8489327" cy="3409950"/>
          </a:xfrm>
        </p:spPr>
        <p:txBody>
          <a:bodyPr/>
          <a:lstStyle/>
          <a:p>
            <a:pPr marL="279351" indent="-222211">
              <a:spcBef>
                <a:spcPts val="1113"/>
              </a:spcBef>
              <a:buFont typeface="Arial" pitchFamily="34" charset="0"/>
              <a:buChar char="•"/>
            </a:pPr>
            <a:r>
              <a:rPr lang="en-US" altLang="en-US" sz="1800" b="1" dirty="0">
                <a:cs typeface="Apple LiGothic Medium" charset="0"/>
              </a:rPr>
              <a:t>Basic HTTP: </a:t>
            </a:r>
            <a:r>
              <a:rPr lang="en-US" altLang="en-US" sz="1800" dirty="0">
                <a:cs typeface="Apple LiGothic Medium" charset="0"/>
              </a:rPr>
              <a:t>The username and password are passed to the server in an encoded string. </a:t>
            </a:r>
          </a:p>
          <a:p>
            <a:pPr marL="279351" indent="-222211">
              <a:spcBef>
                <a:spcPts val="1113"/>
              </a:spcBef>
              <a:buFont typeface="Arial" pitchFamily="34" charset="0"/>
              <a:buChar char="•"/>
            </a:pPr>
            <a:r>
              <a:rPr lang="en-US" altLang="en-US" sz="1800" b="1" dirty="0">
                <a:cs typeface="Apple LiGothic Medium" charset="0"/>
              </a:rPr>
              <a:t>OAuth: </a:t>
            </a:r>
            <a:r>
              <a:rPr lang="en-US" altLang="en-US" sz="1800" dirty="0">
                <a:cs typeface="Apple LiGothic Medium" charset="0"/>
              </a:rPr>
              <a:t>Open standard for HTTP authentication and session management. Creates an access token associated to a specific user that also specifies the user rights. The token is used to identify the user and rights when making APIs calls in order to verify access and control. </a:t>
            </a:r>
          </a:p>
          <a:p>
            <a:pPr marL="279351" indent="-222211">
              <a:spcBef>
                <a:spcPts val="1113"/>
              </a:spcBef>
              <a:buFont typeface="Arial" pitchFamily="34" charset="0"/>
              <a:buChar char="•"/>
            </a:pPr>
            <a:r>
              <a:rPr lang="en-US" altLang="en-US" sz="1800" b="1" dirty="0">
                <a:cs typeface="Apple LiGothic Medium" charset="0"/>
              </a:rPr>
              <a:t>Token: </a:t>
            </a:r>
            <a:r>
              <a:rPr lang="en-US" altLang="en-US" sz="1800" dirty="0">
                <a:cs typeface="Apple LiGothic Medium" charset="0"/>
              </a:rPr>
              <a:t>A token is created and passed with each API call, but there is no session management and tracking of clients which simplifies interaction between the server and client. </a:t>
            </a:r>
          </a:p>
          <a:p>
            <a:pPr marL="279351" indent="-222211">
              <a:spcBef>
                <a:spcPts val="1113"/>
              </a:spcBef>
              <a:buNone/>
            </a:pPr>
            <a:r>
              <a:rPr lang="en-US" altLang="en-US" sz="1800" dirty="0">
                <a:cs typeface="Apple LiGothic Medium" charset="0"/>
                <a:sym typeface="Wingdings" pitchFamily="2" charset="2"/>
              </a:rPr>
              <a:t> </a:t>
            </a:r>
            <a:r>
              <a:rPr lang="en-US" altLang="en-US" sz="1800" dirty="0">
                <a:cs typeface="Apple LiGothic Medium" charset="0"/>
              </a:rPr>
              <a:t>APIC-EM uses </a:t>
            </a:r>
            <a:r>
              <a:rPr lang="en-US" altLang="en-US" sz="1800" b="1" dirty="0">
                <a:cs typeface="Apple LiGothic Medium" charset="0"/>
              </a:rPr>
              <a:t>Token</a:t>
            </a:r>
            <a:r>
              <a:rPr lang="en-US" altLang="en-US" sz="1800" dirty="0">
                <a:cs typeface="Apple LiGothic Medium" charset="0"/>
              </a:rPr>
              <a:t> for authentication management. The APIC-EM calls this token a service ticket.</a:t>
            </a:r>
          </a:p>
        </p:txBody>
      </p:sp>
      <p:sp>
        <p:nvSpPr>
          <p:cNvPr id="78851" name="Title 2"/>
          <p:cNvSpPr>
            <a:spLocks noGrp="1"/>
          </p:cNvSpPr>
          <p:nvPr>
            <p:ph type="title"/>
          </p:nvPr>
        </p:nvSpPr>
        <p:spPr>
          <a:xfrm>
            <a:off x="358287" y="341314"/>
            <a:ext cx="8427430" cy="731837"/>
          </a:xfrm>
        </p:spPr>
        <p:txBody>
          <a:bodyPr/>
          <a:lstStyle/>
          <a:p>
            <a:r>
              <a:rPr altLang="en-US" dirty="0"/>
              <a:t>What about authentication?</a:t>
            </a:r>
          </a:p>
        </p:txBody>
      </p:sp>
      <p:sp>
        <p:nvSpPr>
          <p:cNvPr id="78852" name="Slide Number Placeholder 3"/>
          <p:cNvSpPr>
            <a:spLocks noGrp="1"/>
          </p:cNvSpPr>
          <p:nvPr>
            <p:ph type="sldNum" sz="quarter" idx="4294967295"/>
          </p:nvPr>
        </p:nvSpPr>
        <p:spPr bwMode="auto">
          <a:xfrm>
            <a:off x="8783638" y="4672013"/>
            <a:ext cx="360362"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820" indent="-285700">
              <a:defRPr sz="2400">
                <a:solidFill>
                  <a:schemeClr val="tx1"/>
                </a:solidFill>
                <a:latin typeface="Arial" pitchFamily="34" charset="0"/>
                <a:ea typeface="MS PGothic" pitchFamily="34" charset="-128"/>
              </a:defRPr>
            </a:lvl2pPr>
            <a:lvl3pPr marL="1142800" indent="-228560">
              <a:defRPr sz="2400">
                <a:solidFill>
                  <a:schemeClr val="tx1"/>
                </a:solidFill>
                <a:latin typeface="Arial" pitchFamily="34" charset="0"/>
                <a:ea typeface="MS PGothic" pitchFamily="34" charset="-128"/>
              </a:defRPr>
            </a:lvl3pPr>
            <a:lvl4pPr marL="1599920" indent="-228560">
              <a:defRPr sz="2400">
                <a:solidFill>
                  <a:schemeClr val="tx1"/>
                </a:solidFill>
                <a:latin typeface="Arial" pitchFamily="34" charset="0"/>
                <a:ea typeface="MS PGothic" pitchFamily="34" charset="-128"/>
              </a:defRPr>
            </a:lvl4pPr>
            <a:lvl5pPr marL="2057040" indent="-228560">
              <a:defRPr sz="2400">
                <a:solidFill>
                  <a:schemeClr val="tx1"/>
                </a:solidFill>
                <a:latin typeface="Arial" pitchFamily="34" charset="0"/>
                <a:ea typeface="MS PGothic" pitchFamily="34" charset="-128"/>
              </a:defRPr>
            </a:lvl5pPr>
            <a:lvl6pPr marL="251416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45712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B26CE6F0-F9C2-4DFB-8D10-BC1212AFED13}" type="slidenum">
              <a:rPr lang="en-US" altLang="en-US" sz="600">
                <a:solidFill>
                  <a:srgbClr val="000000"/>
                </a:solidFill>
              </a:rPr>
              <a:pPr/>
              <a:t>31</a:t>
            </a:fld>
            <a:endParaRPr lang="en-US" altLang="en-US" sz="600">
              <a:solidFill>
                <a:srgbClr val="000000"/>
              </a:solidFill>
            </a:endParaRPr>
          </a:p>
        </p:txBody>
      </p:sp>
    </p:spTree>
    <p:extLst>
      <p:ext uri="{BB962C8B-B14F-4D97-AF65-F5344CB8AC3E}">
        <p14:creationId xmlns:p14="http://schemas.microsoft.com/office/powerpoint/2010/main" val="2297755472"/>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30" y="171381"/>
            <a:ext cx="8345488" cy="731837"/>
          </a:xfrm>
        </p:spPr>
        <p:txBody>
          <a:bodyPr/>
          <a:lstStyle/>
          <a:p>
            <a:r>
              <a:rPr lang="en-US" dirty="0"/>
              <a:t>APIC-EM Swagger Documentation</a:t>
            </a:r>
          </a:p>
        </p:txBody>
      </p:sp>
      <p:pic>
        <p:nvPicPr>
          <p:cNvPr id="3" name="Picture 2">
            <a:extLst>
              <a:ext uri="{FF2B5EF4-FFF2-40B4-BE49-F238E27FC236}">
                <a16:creationId xmlns:a16="http://schemas.microsoft.com/office/drawing/2014/main" id="{972B05FD-6751-4326-B67E-AB7AAFFD39EB}"/>
              </a:ext>
            </a:extLst>
          </p:cNvPr>
          <p:cNvPicPr>
            <a:picLocks noChangeAspect="1"/>
          </p:cNvPicPr>
          <p:nvPr/>
        </p:nvPicPr>
        <p:blipFill>
          <a:blip r:embed="rId3"/>
          <a:stretch>
            <a:fillRect/>
          </a:stretch>
        </p:blipFill>
        <p:spPr>
          <a:xfrm>
            <a:off x="986284" y="754527"/>
            <a:ext cx="6598881" cy="3970961"/>
          </a:xfrm>
          <a:prstGeom prst="rect">
            <a:avLst/>
          </a:prstGeom>
        </p:spPr>
      </p:pic>
    </p:spTree>
    <p:extLst>
      <p:ext uri="{BB962C8B-B14F-4D97-AF65-F5344CB8AC3E}">
        <p14:creationId xmlns:p14="http://schemas.microsoft.com/office/powerpoint/2010/main" val="462838596"/>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19" y="261213"/>
            <a:ext cx="3032168" cy="731837"/>
          </a:xfrm>
        </p:spPr>
        <p:txBody>
          <a:bodyPr/>
          <a:lstStyle/>
          <a:p>
            <a:r>
              <a:rPr lang="en-US" sz="2400" dirty="0"/>
              <a:t>POST /ticket Swagger Try it out!</a:t>
            </a:r>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339547" y="120013"/>
            <a:ext cx="5671932" cy="45524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4005557" y="469337"/>
            <a:ext cx="1594131" cy="46933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005557" y="1056010"/>
            <a:ext cx="1594131" cy="23466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421581" y="3223327"/>
            <a:ext cx="2461329" cy="97643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421581" y="4418251"/>
            <a:ext cx="2461329" cy="254234"/>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549869" y="1097819"/>
            <a:ext cx="1220548" cy="23466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362955" y="3479575"/>
            <a:ext cx="1382389" cy="173979"/>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790931" y="509798"/>
            <a:ext cx="535773" cy="117334"/>
          </a:xfrm>
          <a:prstGeom prst="rect">
            <a:avLst/>
          </a:prstGeom>
          <a:noFill/>
          <a:ln w="1905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69931" y="1193573"/>
            <a:ext cx="3002147" cy="3416320"/>
          </a:xfrm>
          <a:prstGeom prst="rect">
            <a:avLst/>
          </a:prstGeom>
          <a:noFill/>
        </p:spPr>
        <p:txBody>
          <a:bodyPr wrap="square" rtlCol="0">
            <a:spAutoFit/>
          </a:bodyPr>
          <a:lstStyle/>
          <a:p>
            <a:pPr marL="342900" indent="-342900">
              <a:buFont typeface="+mj-lt"/>
              <a:buAutoNum type="arabicPeriod"/>
            </a:pPr>
            <a:r>
              <a:rPr lang="en-US" dirty="0"/>
              <a:t>Click Model Schema</a:t>
            </a:r>
          </a:p>
          <a:p>
            <a:pPr marL="342900" indent="-342900">
              <a:buFont typeface="+mj-lt"/>
              <a:buAutoNum type="arabicPeriod"/>
            </a:pPr>
            <a:r>
              <a:rPr lang="en-US" dirty="0"/>
              <a:t>Click the yellow box under Model Schema</a:t>
            </a:r>
          </a:p>
          <a:p>
            <a:pPr marL="342900" indent="-342900">
              <a:buFont typeface="+mj-lt"/>
              <a:buAutoNum type="arabicPeriod"/>
            </a:pPr>
            <a:r>
              <a:rPr lang="en-US" dirty="0"/>
              <a:t>Enter the DevNet Sandbox APIC-EM credentials between the quotes.</a:t>
            </a:r>
          </a:p>
          <a:p>
            <a:pPr marL="342900" indent="-342900">
              <a:buFont typeface="+mj-lt"/>
              <a:buAutoNum type="arabicPeriod"/>
            </a:pPr>
            <a:r>
              <a:rPr lang="en-US" dirty="0"/>
              <a:t>Click the “Try it out !” button.</a:t>
            </a:r>
          </a:p>
          <a:p>
            <a:pPr marL="342900" indent="-342900">
              <a:buFont typeface="+mj-lt"/>
              <a:buAutoNum type="arabicPeriod"/>
            </a:pPr>
            <a:r>
              <a:rPr lang="en-US" dirty="0"/>
              <a:t>If successful, the ticket number will be in the response body JSON.</a:t>
            </a:r>
          </a:p>
        </p:txBody>
      </p:sp>
      <p:sp>
        <p:nvSpPr>
          <p:cNvPr id="11" name="TextBox 10"/>
          <p:cNvSpPr txBox="1"/>
          <p:nvPr/>
        </p:nvSpPr>
        <p:spPr>
          <a:xfrm>
            <a:off x="6700753" y="3855817"/>
            <a:ext cx="1887055" cy="307777"/>
          </a:xfrm>
          <a:prstGeom prst="rect">
            <a:avLst/>
          </a:prstGeom>
          <a:noFill/>
        </p:spPr>
        <p:txBody>
          <a:bodyPr wrap="none" rtlCol="0">
            <a:spAutoFit/>
          </a:bodyPr>
          <a:lstStyle/>
          <a:p>
            <a:r>
              <a:rPr lang="en-US" sz="1400" dirty="0">
                <a:solidFill>
                  <a:srgbClr val="FF0000"/>
                </a:solidFill>
              </a:rPr>
              <a:t>response body JSON</a:t>
            </a:r>
          </a:p>
        </p:txBody>
      </p:sp>
      <p:cxnSp>
        <p:nvCxnSpPr>
          <p:cNvPr id="13" name="Straight Arrow Connector 12"/>
          <p:cNvCxnSpPr/>
          <p:nvPr/>
        </p:nvCxnSpPr>
        <p:spPr>
          <a:xfrm flipH="1">
            <a:off x="5882910" y="4023360"/>
            <a:ext cx="8044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00753" y="3408211"/>
            <a:ext cx="1887055" cy="307777"/>
          </a:xfrm>
          <a:prstGeom prst="rect">
            <a:avLst/>
          </a:prstGeom>
          <a:noFill/>
        </p:spPr>
        <p:txBody>
          <a:bodyPr wrap="square" rtlCol="0">
            <a:spAutoFit/>
          </a:bodyPr>
          <a:lstStyle/>
          <a:p>
            <a:r>
              <a:rPr lang="en-US" sz="1400" dirty="0">
                <a:solidFill>
                  <a:srgbClr val="FF0000"/>
                </a:solidFill>
              </a:rPr>
              <a:t>service ticket</a:t>
            </a:r>
          </a:p>
        </p:txBody>
      </p:sp>
      <p:cxnSp>
        <p:nvCxnSpPr>
          <p:cNvPr id="16" name="Straight Arrow Connector 15"/>
          <p:cNvCxnSpPr/>
          <p:nvPr/>
        </p:nvCxnSpPr>
        <p:spPr>
          <a:xfrm flipH="1">
            <a:off x="5745344" y="3575755"/>
            <a:ext cx="941968" cy="169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508660"/>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6" y="1766170"/>
            <a:ext cx="8292350" cy="1179310"/>
          </a:xfrm>
        </p:spPr>
        <p:txBody>
          <a:bodyPr/>
          <a:lstStyle/>
          <a:p>
            <a:r>
              <a:rPr lang="en-US" dirty="0"/>
              <a:t>Putting It All Together</a:t>
            </a:r>
          </a:p>
        </p:txBody>
      </p:sp>
    </p:spTree>
    <p:extLst>
      <p:ext uri="{BB962C8B-B14F-4D97-AF65-F5344CB8AC3E}">
        <p14:creationId xmlns:p14="http://schemas.microsoft.com/office/powerpoint/2010/main" val="21999749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Getting a Service Ticket with Python</a:t>
            </a:r>
          </a:p>
        </p:txBody>
      </p:sp>
    </p:spTree>
    <p:extLst>
      <p:ext uri="{BB962C8B-B14F-4D97-AF65-F5344CB8AC3E}">
        <p14:creationId xmlns:p14="http://schemas.microsoft.com/office/powerpoint/2010/main" val="1270112240"/>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41085469"/>
              </p:ext>
            </p:extLst>
          </p:nvPr>
        </p:nvGraphicFramePr>
        <p:xfrm>
          <a:off x="473542" y="1059990"/>
          <a:ext cx="7791976" cy="2966720"/>
        </p:xfrm>
        <a:graphic>
          <a:graphicData uri="http://schemas.openxmlformats.org/drawingml/2006/table">
            <a:tbl>
              <a:tblPr firstRow="1" bandRow="1">
                <a:tableStyleId>{5C22544A-7EE6-4342-B048-85BDC9FD1C3A}</a:tableStyleId>
              </a:tblPr>
              <a:tblGrid>
                <a:gridCol w="1947994">
                  <a:extLst>
                    <a:ext uri="{9D8B030D-6E8A-4147-A177-3AD203B41FA5}">
                      <a16:colId xmlns:a16="http://schemas.microsoft.com/office/drawing/2014/main" val="20000"/>
                    </a:ext>
                  </a:extLst>
                </a:gridCol>
                <a:gridCol w="1947994">
                  <a:extLst>
                    <a:ext uri="{9D8B030D-6E8A-4147-A177-3AD203B41FA5}">
                      <a16:colId xmlns:a16="http://schemas.microsoft.com/office/drawing/2014/main" val="20001"/>
                    </a:ext>
                  </a:extLst>
                </a:gridCol>
                <a:gridCol w="1947994">
                  <a:extLst>
                    <a:ext uri="{9D8B030D-6E8A-4147-A177-3AD203B41FA5}">
                      <a16:colId xmlns:a16="http://schemas.microsoft.com/office/drawing/2014/main" val="20002"/>
                    </a:ext>
                  </a:extLst>
                </a:gridCol>
                <a:gridCol w="194799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smtClean="0"/>
                        <a:t>Swagger API Docs</a:t>
                      </a:r>
                      <a:endParaRPr lang="en-US" dirty="0"/>
                    </a:p>
                  </a:txBody>
                  <a:tcPr/>
                </a:tc>
                <a:tc>
                  <a:txBody>
                    <a:bodyPr/>
                    <a:lstStyle/>
                    <a:p>
                      <a:r>
                        <a:rPr lang="en-US" dirty="0" smtClean="0"/>
                        <a:t>Postman</a:t>
                      </a:r>
                      <a:endParaRPr lang="en-US" dirty="0"/>
                    </a:p>
                  </a:txBody>
                  <a:tcPr/>
                </a:tc>
                <a:tc>
                  <a:txBody>
                    <a:bodyPr/>
                    <a:lstStyle/>
                    <a:p>
                      <a:r>
                        <a:rPr lang="en-US" dirty="0" smtClean="0"/>
                        <a:t>Python</a:t>
                      </a:r>
                      <a:endParaRPr lang="en-US" dirty="0"/>
                    </a:p>
                  </a:txBody>
                  <a:tcPr/>
                </a:tc>
                <a:extLst>
                  <a:ext uri="{0D108BD9-81ED-4DB2-BD59-A6C34878D82A}">
                    <a16:rowId xmlns:a16="http://schemas.microsoft.com/office/drawing/2014/main" val="10000"/>
                  </a:ext>
                </a:extLst>
              </a:tr>
              <a:tr h="370840">
                <a:tc>
                  <a:txBody>
                    <a:bodyPr/>
                    <a:lstStyle/>
                    <a:p>
                      <a:r>
                        <a:rPr lang="en-US" dirty="0" smtClean="0"/>
                        <a:t>Availability</a:t>
                      </a:r>
                      <a:endParaRPr lang="en-US" dirty="0"/>
                    </a:p>
                  </a:txBody>
                  <a:tcPr/>
                </a:tc>
                <a:tc>
                  <a:txBody>
                    <a:bodyPr/>
                    <a:lstStyle/>
                    <a:p>
                      <a:r>
                        <a:rPr lang="en-US" dirty="0" smtClean="0"/>
                        <a:t>Vendor</a:t>
                      </a:r>
                      <a:r>
                        <a:rPr lang="en-US" baseline="0" dirty="0" smtClean="0"/>
                        <a:t> dependent</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extLst>
                  <a:ext uri="{0D108BD9-81ED-4DB2-BD59-A6C34878D82A}">
                    <a16:rowId xmlns:a16="http://schemas.microsoft.com/office/drawing/2014/main" val="10001"/>
                  </a:ext>
                </a:extLst>
              </a:tr>
              <a:tr h="370840">
                <a:tc>
                  <a:txBody>
                    <a:bodyPr/>
                    <a:lstStyle/>
                    <a:p>
                      <a:r>
                        <a:rPr lang="en-US" dirty="0" smtClean="0"/>
                        <a:t>Ease of use</a:t>
                      </a:r>
                      <a:endParaRPr lang="en-US" dirty="0"/>
                    </a:p>
                  </a:txBody>
                  <a:tcPr/>
                </a:tc>
                <a:tc>
                  <a:txBody>
                    <a:bodyPr/>
                    <a:lstStyle/>
                    <a:p>
                      <a:r>
                        <a:rPr lang="en-US" dirty="0" smtClean="0"/>
                        <a:t>Easy</a:t>
                      </a:r>
                      <a:endParaRPr lang="en-US" dirty="0"/>
                    </a:p>
                  </a:txBody>
                  <a:tcPr/>
                </a:tc>
                <a:tc>
                  <a:txBody>
                    <a:bodyPr/>
                    <a:lstStyle/>
                    <a:p>
                      <a:r>
                        <a:rPr lang="en-US" dirty="0" smtClean="0"/>
                        <a:t>Medium</a:t>
                      </a:r>
                      <a:endParaRPr lang="en-US" dirty="0"/>
                    </a:p>
                  </a:txBody>
                  <a:tcPr/>
                </a:tc>
                <a:tc>
                  <a:txBody>
                    <a:bodyPr/>
                    <a:lstStyle/>
                    <a:p>
                      <a:r>
                        <a:rPr lang="en-US" dirty="0" smtClean="0"/>
                        <a:t>More difficult</a:t>
                      </a:r>
                      <a:endParaRPr lang="en-US" dirty="0"/>
                    </a:p>
                  </a:txBody>
                  <a:tcPr/>
                </a:tc>
                <a:extLst>
                  <a:ext uri="{0D108BD9-81ED-4DB2-BD59-A6C34878D82A}">
                    <a16:rowId xmlns:a16="http://schemas.microsoft.com/office/drawing/2014/main" val="10002"/>
                  </a:ext>
                </a:extLst>
              </a:tr>
              <a:tr h="370840">
                <a:tc>
                  <a:txBody>
                    <a:bodyPr/>
                    <a:lstStyle/>
                    <a:p>
                      <a:r>
                        <a:rPr lang="en-US" smtClean="0"/>
                        <a:t>Save API calls</a:t>
                      </a:r>
                      <a:endParaRPr lang="en-US" dirty="0"/>
                    </a:p>
                  </a:txBody>
                  <a:tcPr/>
                </a:tc>
                <a:tc>
                  <a:txBody>
                    <a:bodyPr/>
                    <a:lstStyle/>
                    <a:p>
                      <a:r>
                        <a:rPr lang="en-US" dirty="0" smtClean="0"/>
                        <a:t>No</a:t>
                      </a:r>
                      <a:endParaRPr lang="en-US" dirty="0"/>
                    </a:p>
                  </a:txBody>
                  <a:tcPr/>
                </a:tc>
                <a:tc>
                  <a:txBody>
                    <a:bodyPr/>
                    <a:lstStyle/>
                    <a:p>
                      <a:r>
                        <a:rPr lang="en-US" dirty="0" smtClean="0">
                          <a:solidFill>
                            <a:srgbClr val="FF0000"/>
                          </a:solidFill>
                        </a:rPr>
                        <a:t>Yes</a:t>
                      </a:r>
                      <a:endParaRPr lang="en-US" dirty="0">
                        <a:solidFill>
                          <a:srgbClr val="FF0000"/>
                        </a:solidFill>
                      </a:endParaRPr>
                    </a:p>
                  </a:txBody>
                  <a:tcPr/>
                </a:tc>
                <a:tc>
                  <a:txBody>
                    <a:bodyPr/>
                    <a:lstStyle/>
                    <a:p>
                      <a:r>
                        <a:rPr lang="en-US" dirty="0" smtClean="0">
                          <a:solidFill>
                            <a:srgbClr val="FF0000"/>
                          </a:solidFill>
                        </a:rPr>
                        <a:t>Yes</a:t>
                      </a:r>
                      <a:endParaRPr lang="en-US"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dirty="0" smtClean="0"/>
                        <a:t>Reuse</a:t>
                      </a:r>
                      <a:endParaRPr lang="en-US" dirty="0"/>
                    </a:p>
                  </a:txBody>
                  <a:tcPr/>
                </a:tc>
                <a:tc>
                  <a:txBody>
                    <a:bodyPr/>
                    <a:lstStyle/>
                    <a:p>
                      <a:r>
                        <a:rPr lang="en-US" dirty="0" smtClean="0"/>
                        <a:t>No</a:t>
                      </a:r>
                      <a:endParaRPr lang="en-US" dirty="0"/>
                    </a:p>
                  </a:txBody>
                  <a:tcPr/>
                </a:tc>
                <a:tc>
                  <a:txBody>
                    <a:bodyPr/>
                    <a:lstStyle/>
                    <a:p>
                      <a:r>
                        <a:rPr lang="en-US" dirty="0" smtClean="0">
                          <a:solidFill>
                            <a:srgbClr val="FF0000"/>
                          </a:solidFill>
                        </a:rPr>
                        <a:t>Yes</a:t>
                      </a:r>
                      <a:endParaRPr lang="en-US" dirty="0">
                        <a:solidFill>
                          <a:srgbClr val="FF0000"/>
                        </a:solidFill>
                      </a:endParaRPr>
                    </a:p>
                  </a:txBody>
                  <a:tcPr/>
                </a:tc>
                <a:tc>
                  <a:txBody>
                    <a:bodyPr/>
                    <a:lstStyle/>
                    <a:p>
                      <a:r>
                        <a:rPr lang="en-US" dirty="0" smtClean="0">
                          <a:solidFill>
                            <a:srgbClr val="FF0000"/>
                          </a:solidFill>
                        </a:rPr>
                        <a:t>Yes</a:t>
                      </a:r>
                      <a:endParaRPr lang="en-US" dirty="0">
                        <a:solidFill>
                          <a:srgbClr val="FF0000"/>
                        </a:solidFill>
                      </a:endParaRPr>
                    </a:p>
                  </a:txBody>
                  <a:tcPr/>
                </a:tc>
                <a:extLst>
                  <a:ext uri="{0D108BD9-81ED-4DB2-BD59-A6C34878D82A}">
                    <a16:rowId xmlns:a16="http://schemas.microsoft.com/office/drawing/2014/main" val="10004"/>
                  </a:ext>
                </a:extLst>
              </a:tr>
              <a:tr h="370840">
                <a:tc>
                  <a:txBody>
                    <a:bodyPr/>
                    <a:lstStyle/>
                    <a:p>
                      <a:r>
                        <a:rPr lang="en-US" dirty="0" smtClean="0"/>
                        <a:t>Automation</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solidFill>
                            <a:srgbClr val="FF0000"/>
                          </a:solidFill>
                        </a:rPr>
                        <a:t>Yes</a:t>
                      </a:r>
                      <a:endParaRPr lang="en-US" dirty="0">
                        <a:solidFill>
                          <a:srgbClr val="FF0000"/>
                        </a:solidFill>
                      </a:endParaRPr>
                    </a:p>
                  </a:txBody>
                  <a:tcPr/>
                </a:tc>
                <a:extLst>
                  <a:ext uri="{0D108BD9-81ED-4DB2-BD59-A6C34878D82A}">
                    <a16:rowId xmlns:a16="http://schemas.microsoft.com/office/drawing/2014/main" val="10005"/>
                  </a:ext>
                </a:extLst>
              </a:tr>
              <a:tr h="370840">
                <a:tc>
                  <a:txBody>
                    <a:bodyPr/>
                    <a:lstStyle/>
                    <a:p>
                      <a:r>
                        <a:rPr lang="en-US" dirty="0" smtClean="0"/>
                        <a:t>Customization</a:t>
                      </a:r>
                      <a:endParaRPr lang="en-US" dirty="0"/>
                    </a:p>
                  </a:txBody>
                  <a:tcPr/>
                </a:tc>
                <a:tc>
                  <a:txBody>
                    <a:bodyPr/>
                    <a:lstStyle/>
                    <a:p>
                      <a:r>
                        <a:rPr lang="en-US" dirty="0" smtClean="0"/>
                        <a:t>No</a:t>
                      </a:r>
                      <a:endParaRPr lang="en-US" dirty="0"/>
                    </a:p>
                  </a:txBody>
                  <a:tcPr/>
                </a:tc>
                <a:tc>
                  <a:txBody>
                    <a:bodyPr/>
                    <a:lstStyle/>
                    <a:p>
                      <a:r>
                        <a:rPr lang="en-US" dirty="0" smtClean="0"/>
                        <a:t>No </a:t>
                      </a:r>
                      <a:endParaRPr lang="en-US" dirty="0"/>
                    </a:p>
                  </a:txBody>
                  <a:tcPr/>
                </a:tc>
                <a:tc>
                  <a:txBody>
                    <a:bodyPr/>
                    <a:lstStyle/>
                    <a:p>
                      <a:r>
                        <a:rPr lang="en-US" dirty="0" smtClean="0">
                          <a:solidFill>
                            <a:srgbClr val="FF0000"/>
                          </a:solidFill>
                        </a:rPr>
                        <a:t>Yes</a:t>
                      </a:r>
                      <a:endParaRPr lang="en-US" dirty="0">
                        <a:solidFill>
                          <a:srgbClr val="FF0000"/>
                        </a:solidFill>
                      </a:endParaRPr>
                    </a:p>
                  </a:txBody>
                  <a:tcPr/>
                </a:tc>
                <a:extLst>
                  <a:ext uri="{0D108BD9-81ED-4DB2-BD59-A6C34878D82A}">
                    <a16:rowId xmlns:a16="http://schemas.microsoft.com/office/drawing/2014/main" val="10006"/>
                  </a:ext>
                </a:extLst>
              </a:tr>
              <a:tr h="370840">
                <a:tc>
                  <a:txBody>
                    <a:bodyPr/>
                    <a:lstStyle/>
                    <a:p>
                      <a:r>
                        <a:rPr lang="en-US" dirty="0" smtClean="0"/>
                        <a:t>App Integration</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solidFill>
                            <a:srgbClr val="FF0000"/>
                          </a:solidFill>
                        </a:rPr>
                        <a:t>Yes</a:t>
                      </a:r>
                      <a:endParaRPr lang="en-US" dirty="0">
                        <a:solidFill>
                          <a:srgbClr val="FF0000"/>
                        </a:solidFill>
                      </a:endParaRPr>
                    </a:p>
                  </a:txBody>
                  <a:tcPr/>
                </a:tc>
                <a:extLst>
                  <a:ext uri="{0D108BD9-81ED-4DB2-BD59-A6C34878D82A}">
                    <a16:rowId xmlns:a16="http://schemas.microsoft.com/office/drawing/2014/main" val="10007"/>
                  </a:ext>
                </a:extLst>
              </a:tr>
            </a:tbl>
          </a:graphicData>
        </a:graphic>
      </p:graphicFrame>
      <p:sp>
        <p:nvSpPr>
          <p:cNvPr id="3" name="Rectangle 2"/>
          <p:cNvSpPr/>
          <p:nvPr/>
        </p:nvSpPr>
        <p:spPr>
          <a:xfrm>
            <a:off x="2413651" y="1051959"/>
            <a:ext cx="1955879" cy="296118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 name="Title 2"/>
          <p:cNvSpPr txBox="1">
            <a:spLocks/>
          </p:cNvSpPr>
          <p:nvPr/>
        </p:nvSpPr>
        <p:spPr>
          <a:xfrm>
            <a:off x="437766" y="341313"/>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smtClean="0"/>
              <a:t>Experimenting with REST APIs using tools</a:t>
            </a:r>
            <a:endParaRPr lang="en-US" dirty="0"/>
          </a:p>
        </p:txBody>
      </p:sp>
    </p:spTree>
    <p:extLst>
      <p:ext uri="{BB962C8B-B14F-4D97-AF65-F5344CB8AC3E}">
        <p14:creationId xmlns:p14="http://schemas.microsoft.com/office/powerpoint/2010/main" val="3794016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7766" y="1073150"/>
            <a:ext cx="8345488" cy="3168210"/>
          </a:xfrm>
        </p:spPr>
        <p:txBody>
          <a:bodyPr>
            <a:normAutofit/>
          </a:bodyPr>
          <a:lstStyle/>
          <a:p>
            <a:r>
              <a:rPr lang="en-US" sz="2800" dirty="0"/>
              <a:t>An app for </a:t>
            </a:r>
            <a:r>
              <a:rPr lang="en-US" sz="2800" dirty="0" smtClean="0"/>
              <a:t>Windows, Mac OS</a:t>
            </a:r>
            <a:r>
              <a:rPr lang="en-US" sz="2800" dirty="0"/>
              <a:t>, or Linux that provides an easy way to interact with REST APIs.</a:t>
            </a:r>
          </a:p>
          <a:p>
            <a:r>
              <a:rPr lang="en-US" sz="2800" dirty="0"/>
              <a:t>Allows for headers to be easily constructed.</a:t>
            </a:r>
          </a:p>
          <a:p>
            <a:r>
              <a:rPr lang="en-US" sz="2800" dirty="0"/>
              <a:t>Displays request status code and response data.</a:t>
            </a:r>
          </a:p>
          <a:p>
            <a:r>
              <a:rPr lang="en-US" sz="2800" dirty="0"/>
              <a:t>Frequently used requests can be saved in tabs, history, or collections for reuse.</a:t>
            </a:r>
          </a:p>
        </p:txBody>
      </p:sp>
      <p:sp>
        <p:nvSpPr>
          <p:cNvPr id="2" name="Title 1"/>
          <p:cNvSpPr>
            <a:spLocks noGrp="1"/>
          </p:cNvSpPr>
          <p:nvPr>
            <p:ph type="title"/>
          </p:nvPr>
        </p:nvSpPr>
        <p:spPr>
          <a:xfrm>
            <a:off x="437766" y="197313"/>
            <a:ext cx="8345488" cy="731837"/>
          </a:xfrm>
        </p:spPr>
        <p:txBody>
          <a:bodyPr/>
          <a:lstStyle/>
          <a:p>
            <a:r>
              <a:rPr lang="en-US" dirty="0"/>
              <a:t>Postman</a:t>
            </a:r>
          </a:p>
        </p:txBody>
      </p:sp>
    </p:spTree>
    <p:extLst>
      <p:ext uri="{BB962C8B-B14F-4D97-AF65-F5344CB8AC3E}">
        <p14:creationId xmlns:p14="http://schemas.microsoft.com/office/powerpoint/2010/main" val="308884919"/>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1264" y="1343862"/>
            <a:ext cx="3452591" cy="3168210"/>
          </a:xfrm>
        </p:spPr>
        <p:txBody>
          <a:bodyPr/>
          <a:lstStyle/>
          <a:p>
            <a:r>
              <a:rPr lang="en-US" sz="1800" dirty="0"/>
              <a:t>We need to disable SSL certificate checking. This can cause requests to fail.</a:t>
            </a:r>
          </a:p>
          <a:p>
            <a:r>
              <a:rPr lang="en-US" sz="1800" dirty="0"/>
              <a:t>Open File&gt;Settings.</a:t>
            </a:r>
          </a:p>
          <a:p>
            <a:r>
              <a:rPr lang="en-US" sz="1800" dirty="0"/>
              <a:t>Under Request, set SSL Certificate Verification to "OFF"</a:t>
            </a:r>
          </a:p>
        </p:txBody>
      </p:sp>
      <p:sp>
        <p:nvSpPr>
          <p:cNvPr id="3" name="Title 2"/>
          <p:cNvSpPr>
            <a:spLocks noGrp="1"/>
          </p:cNvSpPr>
          <p:nvPr>
            <p:ph type="title"/>
          </p:nvPr>
        </p:nvSpPr>
        <p:spPr>
          <a:xfrm>
            <a:off x="371264" y="158433"/>
            <a:ext cx="8345488" cy="731837"/>
          </a:xfrm>
        </p:spPr>
        <p:txBody>
          <a:bodyPr/>
          <a:lstStyle/>
          <a:p>
            <a:r>
              <a:rPr lang="en-US" sz="2400" dirty="0"/>
              <a:t>Lab: Getting a Service Ticket with Python</a:t>
            </a:r>
            <a:br>
              <a:rPr lang="en-US" sz="2400" dirty="0"/>
            </a:br>
            <a:r>
              <a:rPr lang="en-US" sz="2400" dirty="0"/>
              <a:t>Part 1 Step 1: Configure Postman</a:t>
            </a:r>
          </a:p>
        </p:txBody>
      </p:sp>
      <p:grpSp>
        <p:nvGrpSpPr>
          <p:cNvPr id="6" name="Group 5"/>
          <p:cNvGrpSpPr/>
          <p:nvPr/>
        </p:nvGrpSpPr>
        <p:grpSpPr>
          <a:xfrm>
            <a:off x="4212541" y="1156595"/>
            <a:ext cx="4299119" cy="2850139"/>
            <a:chOff x="4212541" y="1156595"/>
            <a:chExt cx="4299119" cy="2850139"/>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212541" y="1156595"/>
              <a:ext cx="4299119" cy="2850139"/>
            </a:xfrm>
            <a:prstGeom prst="rect">
              <a:avLst/>
            </a:prstGeom>
            <a:ln>
              <a:solidFill>
                <a:schemeClr val="tx1">
                  <a:lumMod val="50000"/>
                </a:schemeClr>
              </a:solidFill>
            </a:ln>
            <a:effectLst>
              <a:outerShdw blurRad="50800" dist="38100" dir="2700000" algn="tl" rotWithShape="0">
                <a:prstClr val="black">
                  <a:alpha val="40000"/>
                </a:prstClr>
              </a:outerShdw>
            </a:effectLst>
          </p:spPr>
        </p:pic>
        <p:sp>
          <p:nvSpPr>
            <p:cNvPr id="5" name="Rectangle 4"/>
            <p:cNvSpPr/>
            <p:nvPr/>
          </p:nvSpPr>
          <p:spPr>
            <a:xfrm>
              <a:off x="5832764" y="2154382"/>
              <a:ext cx="443345" cy="18010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8708028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95000"/>
                    <a:lumOff val="5000"/>
                  </a:schemeClr>
                </a:solidFill>
              </a:rPr>
              <a:t>Postman Features</a:t>
            </a:r>
          </a:p>
        </p:txBody>
      </p:sp>
      <p:sp>
        <p:nvSpPr>
          <p:cNvPr id="4" name="Content Placeholder 3"/>
          <p:cNvSpPr>
            <a:spLocks noGrp="1"/>
          </p:cNvSpPr>
          <p:nvPr>
            <p:ph sz="quarter" idx="11"/>
          </p:nvPr>
        </p:nvSpPr>
        <p:spPr>
          <a:xfrm>
            <a:off x="6595701" y="1019800"/>
            <a:ext cx="2389900" cy="3398837"/>
          </a:xfrm>
        </p:spPr>
        <p:txBody>
          <a:bodyPr/>
          <a:lstStyle/>
          <a:p>
            <a:r>
              <a:rPr lang="en-US" sz="2400" dirty="0"/>
              <a:t>History</a:t>
            </a:r>
          </a:p>
          <a:p>
            <a:r>
              <a:rPr lang="en-US" sz="2400" dirty="0"/>
              <a:t>Tabs</a:t>
            </a:r>
          </a:p>
          <a:p>
            <a:r>
              <a:rPr lang="en-US" sz="2400" dirty="0"/>
              <a:t>Collections</a:t>
            </a:r>
          </a:p>
          <a:p>
            <a:r>
              <a:rPr lang="en-US" sz="2400" dirty="0"/>
              <a:t>Presets</a:t>
            </a:r>
          </a:p>
          <a:p>
            <a:r>
              <a:rPr lang="en-US" sz="2400" dirty="0"/>
              <a:t>Code</a:t>
            </a:r>
          </a:p>
          <a:p>
            <a:r>
              <a:rPr lang="en-US" sz="2400" dirty="0"/>
              <a:t>Environments</a:t>
            </a:r>
          </a:p>
          <a:p>
            <a:r>
              <a:rPr lang="en-US" sz="2400" dirty="0"/>
              <a:t>Collaboration</a:t>
            </a:r>
          </a:p>
        </p:txBody>
      </p:sp>
      <p:pic>
        <p:nvPicPr>
          <p:cNvPr id="1229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2980" y="942581"/>
            <a:ext cx="5884442" cy="360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59429" y="1475014"/>
            <a:ext cx="4348842" cy="113211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959429" y="2607129"/>
            <a:ext cx="4348842" cy="149678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43358" y="1708013"/>
            <a:ext cx="780983" cy="307777"/>
          </a:xfrm>
          <a:prstGeom prst="rect">
            <a:avLst/>
          </a:prstGeom>
          <a:noFill/>
        </p:spPr>
        <p:txBody>
          <a:bodyPr wrap="none" rtlCol="0">
            <a:spAutoFit/>
          </a:bodyPr>
          <a:lstStyle/>
          <a:p>
            <a:r>
              <a:rPr lang="en-US" sz="1400" dirty="0">
                <a:solidFill>
                  <a:srgbClr val="FF0000"/>
                </a:solidFill>
                <a:effectLst>
                  <a:outerShdw blurRad="38100" dist="38100" dir="2700000" algn="tl">
                    <a:srgbClr val="000000">
                      <a:alpha val="43137"/>
                    </a:srgbClr>
                  </a:outerShdw>
                </a:effectLst>
              </a:rPr>
              <a:t>request</a:t>
            </a:r>
          </a:p>
        </p:txBody>
      </p:sp>
      <p:sp>
        <p:nvSpPr>
          <p:cNvPr id="8" name="TextBox 7"/>
          <p:cNvSpPr txBox="1"/>
          <p:nvPr/>
        </p:nvSpPr>
        <p:spPr>
          <a:xfrm>
            <a:off x="3618172" y="2943875"/>
            <a:ext cx="920445" cy="307777"/>
          </a:xfrm>
          <a:prstGeom prst="rect">
            <a:avLst/>
          </a:prstGeom>
          <a:noFill/>
        </p:spPr>
        <p:txBody>
          <a:bodyPr wrap="none" rtlCol="0">
            <a:spAutoFit/>
          </a:bodyPr>
          <a:lstStyle/>
          <a:p>
            <a:r>
              <a:rPr lang="en-US" sz="1400" dirty="0">
                <a:solidFill>
                  <a:srgbClr val="FF0000"/>
                </a:solidFill>
                <a:effectLst>
                  <a:outerShdw blurRad="38100" dist="38100" dir="2700000" algn="tl">
                    <a:srgbClr val="000000">
                      <a:alpha val="43137"/>
                    </a:srgbClr>
                  </a:outerShdw>
                </a:effectLst>
              </a:rPr>
              <a:t>response</a:t>
            </a:r>
          </a:p>
        </p:txBody>
      </p:sp>
    </p:spTree>
    <p:extLst>
      <p:ext uri="{BB962C8B-B14F-4D97-AF65-F5344CB8AC3E}">
        <p14:creationId xmlns:p14="http://schemas.microsoft.com/office/powerpoint/2010/main" val="272846675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Welcome</a:t>
            </a:r>
          </a:p>
        </p:txBody>
      </p:sp>
    </p:spTree>
    <p:extLst>
      <p:ext uri="{BB962C8B-B14F-4D97-AF65-F5344CB8AC3E}">
        <p14:creationId xmlns:p14="http://schemas.microsoft.com/office/powerpoint/2010/main" val="1612161065"/>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88561" y="48012"/>
            <a:ext cx="8823157" cy="665587"/>
          </a:xfrm>
        </p:spPr>
        <p:txBody>
          <a:bodyPr/>
          <a:lstStyle/>
          <a:p>
            <a:r>
              <a:rPr lang="en-US" sz="2000" dirty="0"/>
              <a:t>Lab: Getting a Service Ticket with Python </a:t>
            </a:r>
            <a:br>
              <a:rPr lang="en-US" sz="2000" dirty="0"/>
            </a:br>
            <a:r>
              <a:rPr lang="en-US" altLang="en-US" sz="2000" dirty="0">
                <a:solidFill>
                  <a:schemeClr val="tx1"/>
                </a:solidFill>
              </a:rPr>
              <a:t>Part 1 Steps 2 - 5 </a:t>
            </a:r>
            <a:r>
              <a:rPr altLang="en-US" sz="2000" dirty="0">
                <a:solidFill>
                  <a:schemeClr val="tx1"/>
                </a:solidFill>
              </a:rPr>
              <a:t>Enter Required Information and Send Request</a:t>
            </a:r>
          </a:p>
        </p:txBody>
      </p:sp>
      <p:sp>
        <p:nvSpPr>
          <p:cNvPr id="77827"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1934A7D-7FF8-4322-964E-E5DA705A342D}" type="slidenum">
              <a:rPr lang="en-US" altLang="en-US" sz="600">
                <a:solidFill>
                  <a:srgbClr val="595959"/>
                </a:solidFill>
              </a:rPr>
              <a:pPr/>
              <a:t>40</a:t>
            </a:fld>
            <a:endParaRPr lang="en-US" altLang="en-US" sz="600">
              <a:solidFill>
                <a:srgbClr val="595959"/>
              </a:solidFill>
            </a:endParaRPr>
          </a:p>
        </p:txBody>
      </p:sp>
      <p:sp>
        <p:nvSpPr>
          <p:cNvPr id="5" name="Rectangle 5"/>
          <p:cNvSpPr txBox="1">
            <a:spLocks noChangeArrowheads="1"/>
          </p:cNvSpPr>
          <p:nvPr/>
        </p:nvSpPr>
        <p:spPr>
          <a:xfrm>
            <a:off x="229732" y="971550"/>
            <a:ext cx="8576616" cy="4914900"/>
          </a:xfrm>
          <a:prstGeom prst="rect">
            <a:avLst/>
          </a:prstGeom>
        </p:spPr>
        <p:txBody>
          <a:bodyPr lIns="91408" tIns="45704" rIns="91408" bIns="45704">
            <a:normAutofit/>
          </a:bodyPr>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92815" lvl="1" indent="0">
              <a:buNone/>
              <a:defRPr/>
            </a:pPr>
            <a:endParaRPr lang="en-US" sz="2025" dirty="0"/>
          </a:p>
          <a:p>
            <a:pPr lvl="1">
              <a:defRPr/>
            </a:pPr>
            <a:endParaRPr lang="en-US" sz="2025" dirty="0"/>
          </a:p>
          <a:p>
            <a:pPr>
              <a:defRPr/>
            </a:pPr>
            <a:endParaRPr lang="en-US" sz="2400" dirty="0"/>
          </a:p>
          <a:p>
            <a:pPr lvl="1">
              <a:defRPr/>
            </a:pPr>
            <a:endParaRPr lang="en-US" sz="2025" dirty="0"/>
          </a:p>
          <a:p>
            <a:pPr>
              <a:defRPr/>
            </a:pPr>
            <a:endParaRPr lang="en-US" sz="2400" dirty="0"/>
          </a:p>
        </p:txBody>
      </p:sp>
      <p:grpSp>
        <p:nvGrpSpPr>
          <p:cNvPr id="4" name="Group 3"/>
          <p:cNvGrpSpPr/>
          <p:nvPr/>
        </p:nvGrpSpPr>
        <p:grpSpPr>
          <a:xfrm>
            <a:off x="377940" y="676987"/>
            <a:ext cx="8460212" cy="3944709"/>
            <a:chOff x="377940" y="676987"/>
            <a:chExt cx="8460212" cy="3944709"/>
          </a:xfrm>
        </p:grpSpPr>
        <p:pic>
          <p:nvPicPr>
            <p:cNvPr id="10244" name="Picture 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77940" y="2968315"/>
              <a:ext cx="8428408" cy="16374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2"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b="15576"/>
            <a:stretch/>
          </p:blipFill>
          <p:spPr bwMode="auto">
            <a:xfrm>
              <a:off x="377940" y="1077623"/>
              <a:ext cx="8428408" cy="14190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1" name="Straight Arrow Connector 10"/>
            <p:cNvCxnSpPr>
              <a:endCxn id="14" idx="1"/>
            </p:cNvCxnSpPr>
            <p:nvPr/>
          </p:nvCxnSpPr>
          <p:spPr bwMode="auto">
            <a:xfrm flipV="1">
              <a:off x="1509026" y="904886"/>
              <a:ext cx="611520" cy="282866"/>
            </a:xfrm>
            <a:prstGeom prst="straightConnector1">
              <a:avLst/>
            </a:prstGeom>
            <a:solidFill>
              <a:srgbClr val="0183B7"/>
            </a:solidFill>
            <a:ln w="38100" cap="flat" cmpd="sng" algn="ctr">
              <a:solidFill>
                <a:srgbClr val="FF0000"/>
              </a:solidFill>
              <a:prstDash val="solid"/>
              <a:round/>
              <a:headEnd type="arrow"/>
              <a:tailEnd type="none"/>
            </a:ln>
            <a:effectLst/>
          </p:spPr>
        </p:cxnSp>
        <p:sp>
          <p:nvSpPr>
            <p:cNvPr id="14" name="TextBox 13"/>
            <p:cNvSpPr txBox="1"/>
            <p:nvPr/>
          </p:nvSpPr>
          <p:spPr>
            <a:xfrm>
              <a:off x="2120546" y="734078"/>
              <a:ext cx="954075" cy="341616"/>
            </a:xfrm>
            <a:prstGeom prst="rect">
              <a:avLst/>
            </a:prstGeom>
            <a:noFill/>
          </p:spPr>
          <p:txBody>
            <a:bodyPr wrap="none" lIns="91424" tIns="45712" rIns="91424" bIns="45712">
              <a:spAutoFit/>
            </a:bodyPr>
            <a:lstStyle/>
            <a:p>
              <a:pPr>
                <a:lnSpc>
                  <a:spcPct val="90000"/>
                </a:lnSpc>
                <a:spcBef>
                  <a:spcPts val="600"/>
                </a:spcBef>
                <a:defRPr/>
              </a:pPr>
              <a:r>
                <a:rPr lang="en-US" dirty="0">
                  <a:solidFill>
                    <a:srgbClr val="FF0000"/>
                  </a:solidFill>
                  <a:ea typeface="MS PGothic" charset="0"/>
                  <a:cs typeface="MS PGothic" charset="0"/>
                </a:rPr>
                <a:t>method</a:t>
              </a:r>
            </a:p>
          </p:txBody>
        </p:sp>
        <p:cxnSp>
          <p:nvCxnSpPr>
            <p:cNvPr id="12" name="Straight Arrow Connector 11"/>
            <p:cNvCxnSpPr>
              <a:endCxn id="15" idx="1"/>
            </p:cNvCxnSpPr>
            <p:nvPr/>
          </p:nvCxnSpPr>
          <p:spPr bwMode="auto">
            <a:xfrm flipV="1">
              <a:off x="4162010" y="906815"/>
              <a:ext cx="676260" cy="337758"/>
            </a:xfrm>
            <a:prstGeom prst="straightConnector1">
              <a:avLst/>
            </a:prstGeom>
            <a:solidFill>
              <a:srgbClr val="0183B7"/>
            </a:solidFill>
            <a:ln w="38100" cap="flat" cmpd="sng" algn="ctr">
              <a:solidFill>
                <a:srgbClr val="FF0000"/>
              </a:solidFill>
              <a:prstDash val="solid"/>
              <a:round/>
              <a:headEnd type="arrow"/>
              <a:tailEnd type="none"/>
            </a:ln>
            <a:effectLst/>
          </p:spPr>
        </p:cxnSp>
        <p:sp>
          <p:nvSpPr>
            <p:cNvPr id="15" name="TextBox 14"/>
            <p:cNvSpPr txBox="1"/>
            <p:nvPr/>
          </p:nvSpPr>
          <p:spPr>
            <a:xfrm>
              <a:off x="4838270" y="736007"/>
              <a:ext cx="582178" cy="341616"/>
            </a:xfrm>
            <a:prstGeom prst="rect">
              <a:avLst/>
            </a:prstGeom>
            <a:noFill/>
          </p:spPr>
          <p:txBody>
            <a:bodyPr wrap="none" lIns="91424" tIns="45712" rIns="91424" bIns="45712">
              <a:spAutoFit/>
            </a:bodyPr>
            <a:lstStyle/>
            <a:p>
              <a:pPr>
                <a:lnSpc>
                  <a:spcPct val="90000"/>
                </a:lnSpc>
                <a:spcBef>
                  <a:spcPts val="600"/>
                </a:spcBef>
                <a:defRPr/>
              </a:pPr>
              <a:r>
                <a:rPr lang="en-US" dirty="0">
                  <a:solidFill>
                    <a:srgbClr val="FF0000"/>
                  </a:solidFill>
                  <a:ea typeface="MS PGothic" charset="0"/>
                  <a:cs typeface="MS PGothic" charset="0"/>
                </a:rPr>
                <a:t>URI</a:t>
              </a:r>
            </a:p>
          </p:txBody>
        </p:sp>
        <p:sp>
          <p:nvSpPr>
            <p:cNvPr id="6" name="TextBox 5"/>
            <p:cNvSpPr txBox="1"/>
            <p:nvPr/>
          </p:nvSpPr>
          <p:spPr>
            <a:xfrm>
              <a:off x="7749648" y="676987"/>
              <a:ext cx="1056700" cy="369332"/>
            </a:xfrm>
            <a:prstGeom prst="rect">
              <a:avLst/>
            </a:prstGeom>
            <a:noFill/>
          </p:spPr>
          <p:txBody>
            <a:bodyPr wrap="none" rtlCol="0">
              <a:spAutoFit/>
            </a:bodyPr>
            <a:lstStyle/>
            <a:p>
              <a:r>
                <a:rPr lang="en-US" u="sng" dirty="0">
                  <a:solidFill>
                    <a:srgbClr val="0070C0"/>
                  </a:solidFill>
                </a:rPr>
                <a:t>Headers</a:t>
              </a:r>
            </a:p>
          </p:txBody>
        </p:sp>
        <p:sp>
          <p:nvSpPr>
            <p:cNvPr id="16" name="TextBox 15"/>
            <p:cNvSpPr txBox="1"/>
            <p:nvPr/>
          </p:nvSpPr>
          <p:spPr>
            <a:xfrm>
              <a:off x="8127701" y="2571471"/>
              <a:ext cx="710451" cy="369332"/>
            </a:xfrm>
            <a:prstGeom prst="rect">
              <a:avLst/>
            </a:prstGeom>
            <a:noFill/>
          </p:spPr>
          <p:txBody>
            <a:bodyPr wrap="none" rtlCol="0">
              <a:spAutoFit/>
            </a:bodyPr>
            <a:lstStyle/>
            <a:p>
              <a:r>
                <a:rPr lang="en-US" u="sng" dirty="0">
                  <a:solidFill>
                    <a:srgbClr val="0070C0"/>
                  </a:solidFill>
                </a:rPr>
                <a:t>Body</a:t>
              </a:r>
            </a:p>
          </p:txBody>
        </p:sp>
        <p:sp>
          <p:nvSpPr>
            <p:cNvPr id="8" name="Rectangle 7"/>
            <p:cNvSpPr/>
            <p:nvPr/>
          </p:nvSpPr>
          <p:spPr>
            <a:xfrm>
              <a:off x="803082" y="4174678"/>
              <a:ext cx="1669775" cy="44701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879734" y="1097268"/>
              <a:ext cx="1057190" cy="44701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2243328" y="3450336"/>
              <a:ext cx="831293" cy="469392"/>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1341120" y="1556583"/>
              <a:ext cx="1054608" cy="469392"/>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1080377" y="2561445"/>
            <a:ext cx="6891630" cy="369332"/>
          </a:xfrm>
          <a:prstGeom prst="rect">
            <a:avLst/>
          </a:prstGeom>
          <a:noFill/>
        </p:spPr>
        <p:txBody>
          <a:bodyPr wrap="none" rtlCol="0">
            <a:spAutoFit/>
          </a:bodyPr>
          <a:lstStyle/>
          <a:p>
            <a:r>
              <a:rPr lang="en-US" dirty="0"/>
              <a:t>Body JSON: {"username": "</a:t>
            </a:r>
            <a:r>
              <a:rPr lang="en-US" dirty="0" err="1"/>
              <a:t>devnetuser</a:t>
            </a:r>
            <a:r>
              <a:rPr lang="en-US" dirty="0"/>
              <a:t>", "password": "Cisco123!"}</a:t>
            </a:r>
          </a:p>
        </p:txBody>
      </p:sp>
    </p:spTree>
    <p:extLst>
      <p:ext uri="{BB962C8B-B14F-4D97-AF65-F5344CB8AC3E}">
        <p14:creationId xmlns:p14="http://schemas.microsoft.com/office/powerpoint/2010/main" val="2884637739"/>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6499" y="1065437"/>
            <a:ext cx="7383081" cy="36857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7826" name="Title 1"/>
          <p:cNvSpPr>
            <a:spLocks noGrp="1"/>
          </p:cNvSpPr>
          <p:nvPr>
            <p:ph type="title"/>
          </p:nvPr>
        </p:nvSpPr>
        <p:spPr>
          <a:xfrm>
            <a:off x="358286" y="341314"/>
            <a:ext cx="8343314" cy="458786"/>
          </a:xfrm>
        </p:spPr>
        <p:txBody>
          <a:bodyPr/>
          <a:lstStyle/>
          <a:p>
            <a:r>
              <a:rPr lang="en-US" sz="2800" dirty="0"/>
              <a:t>Lab: Getting a Service Ticket with Python</a:t>
            </a:r>
            <a:r>
              <a:rPr lang="en-US" altLang="en-US" sz="2800" dirty="0">
                <a:solidFill>
                  <a:schemeClr val="tx1"/>
                </a:solidFill>
              </a:rPr>
              <a:t> </a:t>
            </a:r>
            <a:br>
              <a:rPr lang="en-US" altLang="en-US" sz="2800" dirty="0">
                <a:solidFill>
                  <a:schemeClr val="tx1"/>
                </a:solidFill>
              </a:rPr>
            </a:br>
            <a:r>
              <a:rPr lang="en-US" altLang="en-US" sz="2800" dirty="0">
                <a:solidFill>
                  <a:schemeClr val="tx1"/>
                </a:solidFill>
              </a:rPr>
              <a:t>Part 1 Step 5b: View the Response</a:t>
            </a:r>
            <a:endParaRPr altLang="en-US" sz="2800" dirty="0">
              <a:solidFill>
                <a:schemeClr val="tx1"/>
              </a:solidFill>
            </a:endParaRPr>
          </a:p>
        </p:txBody>
      </p:sp>
      <p:sp>
        <p:nvSpPr>
          <p:cNvPr id="77827" name="Slide Number Placeholder 2"/>
          <p:cNvSpPr>
            <a:spLocks noGrp="1"/>
          </p:cNvSpPr>
          <p:nvPr>
            <p:ph type="sldNum" sz="quarter" idx="4294967295"/>
          </p:nvPr>
        </p:nvSpPr>
        <p:spPr bwMode="auto">
          <a:xfrm>
            <a:off x="8777288" y="4954588"/>
            <a:ext cx="366712" cy="188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lvl1pPr defTabSz="512673">
              <a:defRPr sz="2400">
                <a:solidFill>
                  <a:schemeClr val="tx1"/>
                </a:solidFill>
                <a:latin typeface="Arial" pitchFamily="34" charset="0"/>
                <a:ea typeface="MS PGothic" pitchFamily="34" charset="-128"/>
              </a:defRPr>
            </a:lvl1pPr>
            <a:lvl2pPr marL="742820" indent="-285700" defTabSz="512673">
              <a:defRPr sz="2400">
                <a:solidFill>
                  <a:schemeClr val="tx1"/>
                </a:solidFill>
                <a:latin typeface="Arial" pitchFamily="34" charset="0"/>
                <a:ea typeface="MS PGothic" pitchFamily="34" charset="-128"/>
              </a:defRPr>
            </a:lvl2pPr>
            <a:lvl3pPr marL="1142800" indent="-228560" defTabSz="512673">
              <a:defRPr sz="2400">
                <a:solidFill>
                  <a:schemeClr val="tx1"/>
                </a:solidFill>
                <a:latin typeface="Arial" pitchFamily="34" charset="0"/>
                <a:ea typeface="MS PGothic" pitchFamily="34" charset="-128"/>
              </a:defRPr>
            </a:lvl3pPr>
            <a:lvl4pPr marL="1599920" indent="-228560" defTabSz="512673">
              <a:defRPr sz="2400">
                <a:solidFill>
                  <a:schemeClr val="tx1"/>
                </a:solidFill>
                <a:latin typeface="Arial" pitchFamily="34" charset="0"/>
                <a:ea typeface="MS PGothic" pitchFamily="34" charset="-128"/>
              </a:defRPr>
            </a:lvl4pPr>
            <a:lvl5pPr marL="2057040" indent="-228560" defTabSz="512673">
              <a:defRPr sz="2400">
                <a:solidFill>
                  <a:schemeClr val="tx1"/>
                </a:solidFill>
                <a:latin typeface="Arial" pitchFamily="34" charset="0"/>
                <a:ea typeface="MS PGothic" pitchFamily="34" charset="-128"/>
              </a:defRPr>
            </a:lvl5pPr>
            <a:lvl6pPr marL="251416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6pPr>
            <a:lvl7pPr marL="297128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7pPr>
            <a:lvl8pPr marL="342840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8pPr>
            <a:lvl9pPr marL="3885520" indent="-228560" defTabSz="512673"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1934A7D-7FF8-4322-964E-E5DA705A342D}" type="slidenum">
              <a:rPr lang="en-US" altLang="en-US" sz="600">
                <a:solidFill>
                  <a:srgbClr val="595959"/>
                </a:solidFill>
              </a:rPr>
              <a:pPr/>
              <a:t>41</a:t>
            </a:fld>
            <a:endParaRPr lang="en-US" altLang="en-US" sz="600">
              <a:solidFill>
                <a:srgbClr val="595959"/>
              </a:solidFill>
            </a:endParaRPr>
          </a:p>
        </p:txBody>
      </p:sp>
      <p:sp>
        <p:nvSpPr>
          <p:cNvPr id="5" name="Rectangle 5"/>
          <p:cNvSpPr txBox="1">
            <a:spLocks noChangeArrowheads="1"/>
          </p:cNvSpPr>
          <p:nvPr/>
        </p:nvSpPr>
        <p:spPr>
          <a:xfrm>
            <a:off x="229732" y="971550"/>
            <a:ext cx="8576616" cy="4914900"/>
          </a:xfrm>
          <a:prstGeom prst="rect">
            <a:avLst/>
          </a:prstGeom>
        </p:spPr>
        <p:txBody>
          <a:bodyPr lIns="91408" tIns="45704" rIns="91408" bIns="45704">
            <a:normAutofit/>
          </a:bodyPr>
          <a:lstStyle>
            <a:lvl1pPr marL="187523" indent="-185738" algn="l" rtl="0" eaLnBrk="1" fontAlgn="base" hangingPunct="1">
              <a:lnSpc>
                <a:spcPct val="90000"/>
              </a:lnSpc>
              <a:spcBef>
                <a:spcPts val="1200"/>
              </a:spcBef>
              <a:spcAft>
                <a:spcPct val="0"/>
              </a:spcAft>
              <a:buClr>
                <a:srgbClr val="0C65B7"/>
              </a:buClr>
              <a:buSzPct val="100000"/>
              <a:buFont typeface="Wingdings" charset="2"/>
              <a:buChar char="§"/>
              <a:defRPr sz="1800">
                <a:solidFill>
                  <a:srgbClr val="000000"/>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
                <a:srgbClr val="0C65B7"/>
              </a:buClr>
              <a:buSzPct val="100000"/>
              <a:buFont typeface="Arial"/>
              <a:buChar char="–"/>
              <a:defRPr sz="1600">
                <a:solidFill>
                  <a:srgbClr val="000000"/>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
                <a:srgbClr val="0C65B7"/>
              </a:buClr>
              <a:buSzPct val="100000"/>
              <a:buFont typeface="Wingdings" charset="2"/>
              <a:buChar char="§"/>
              <a:defRPr sz="1400">
                <a:solidFill>
                  <a:srgbClr val="000000"/>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
                <a:srgbClr val="0C65B7"/>
              </a:buClr>
              <a:buSzPct val="100000"/>
              <a:buFont typeface="Arial" pitchFamily="34" charset="0"/>
              <a:buChar char="–"/>
              <a:defRPr sz="1100">
                <a:solidFill>
                  <a:srgbClr val="000000"/>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92815" lvl="1" indent="0">
              <a:buNone/>
              <a:defRPr/>
            </a:pPr>
            <a:endParaRPr lang="en-US" sz="2025" dirty="0"/>
          </a:p>
          <a:p>
            <a:pPr lvl="1">
              <a:defRPr/>
            </a:pPr>
            <a:endParaRPr lang="en-US" sz="2025" dirty="0"/>
          </a:p>
          <a:p>
            <a:pPr>
              <a:defRPr/>
            </a:pPr>
            <a:endParaRPr lang="en-US" sz="2400" dirty="0"/>
          </a:p>
          <a:p>
            <a:pPr lvl="1">
              <a:defRPr/>
            </a:pPr>
            <a:endParaRPr lang="en-US" sz="2025" dirty="0"/>
          </a:p>
          <a:p>
            <a:pPr>
              <a:defRPr/>
            </a:pPr>
            <a:endParaRPr lang="en-US" sz="2400" dirty="0"/>
          </a:p>
        </p:txBody>
      </p:sp>
      <p:sp>
        <p:nvSpPr>
          <p:cNvPr id="16" name="TextBox 15"/>
          <p:cNvSpPr txBox="1"/>
          <p:nvPr/>
        </p:nvSpPr>
        <p:spPr>
          <a:xfrm>
            <a:off x="6085349" y="3243116"/>
            <a:ext cx="1449403" cy="300066"/>
          </a:xfrm>
          <a:prstGeom prst="rect">
            <a:avLst/>
          </a:prstGeom>
          <a:solidFill>
            <a:schemeClr val="bg1"/>
          </a:solidFill>
          <a:ln>
            <a:solidFill>
              <a:srgbClr val="FF0000"/>
            </a:solidFill>
          </a:ln>
        </p:spPr>
        <p:txBody>
          <a:bodyPr wrap="none" lIns="91424" tIns="45712" rIns="91424" bIns="45712">
            <a:spAutoFit/>
          </a:bodyPr>
          <a:lstStyle/>
          <a:p>
            <a:pPr>
              <a:lnSpc>
                <a:spcPct val="90000"/>
              </a:lnSpc>
              <a:spcBef>
                <a:spcPts val="600"/>
              </a:spcBef>
              <a:defRPr/>
            </a:pPr>
            <a:r>
              <a:rPr lang="en-US" sz="1500" dirty="0">
                <a:solidFill>
                  <a:srgbClr val="FF0000"/>
                </a:solidFill>
                <a:ea typeface="MS PGothic" charset="0"/>
                <a:cs typeface="MS PGothic" charset="0"/>
              </a:rPr>
              <a:t>response body</a:t>
            </a:r>
          </a:p>
        </p:txBody>
      </p:sp>
      <p:cxnSp>
        <p:nvCxnSpPr>
          <p:cNvPr id="17" name="Straight Arrow Connector 16"/>
          <p:cNvCxnSpPr>
            <a:endCxn id="18" idx="1"/>
          </p:cNvCxnSpPr>
          <p:nvPr/>
        </p:nvCxnSpPr>
        <p:spPr bwMode="auto">
          <a:xfrm>
            <a:off x="4645260" y="3710667"/>
            <a:ext cx="604177" cy="591852"/>
          </a:xfrm>
          <a:prstGeom prst="straightConnector1">
            <a:avLst/>
          </a:prstGeom>
          <a:solidFill>
            <a:srgbClr val="0183B7"/>
          </a:solidFill>
          <a:ln w="38100" cap="flat" cmpd="sng" algn="ctr">
            <a:solidFill>
              <a:srgbClr val="FF0000"/>
            </a:solidFill>
            <a:prstDash val="solid"/>
            <a:round/>
            <a:headEnd type="arrow"/>
            <a:tailEnd type="none"/>
          </a:ln>
          <a:effectLst/>
        </p:spPr>
      </p:cxnSp>
      <p:sp>
        <p:nvSpPr>
          <p:cNvPr id="18" name="TextBox 17"/>
          <p:cNvSpPr txBox="1"/>
          <p:nvPr/>
        </p:nvSpPr>
        <p:spPr>
          <a:xfrm>
            <a:off x="5249437" y="4010139"/>
            <a:ext cx="2132283" cy="584759"/>
          </a:xfrm>
          <a:prstGeom prst="rect">
            <a:avLst/>
          </a:prstGeom>
          <a:noFill/>
        </p:spPr>
        <p:txBody>
          <a:bodyPr wrap="none" lIns="91424" tIns="45712" rIns="91424" bIns="45712">
            <a:spAutoFit/>
          </a:bodyPr>
          <a:lstStyle/>
          <a:p>
            <a:pPr algn="ctr">
              <a:lnSpc>
                <a:spcPct val="90000"/>
              </a:lnSpc>
              <a:spcBef>
                <a:spcPts val="600"/>
              </a:spcBef>
              <a:defRPr/>
            </a:pPr>
            <a:r>
              <a:rPr lang="en-US" sz="1500" dirty="0">
                <a:solidFill>
                  <a:srgbClr val="FF0000"/>
                </a:solidFill>
                <a:ea typeface="MS PGothic" charset="0"/>
                <a:cs typeface="MS PGothic" charset="0"/>
              </a:rPr>
              <a:t>authentication token</a:t>
            </a:r>
          </a:p>
          <a:p>
            <a:pPr algn="ctr">
              <a:lnSpc>
                <a:spcPct val="90000"/>
              </a:lnSpc>
              <a:spcBef>
                <a:spcPts val="600"/>
              </a:spcBef>
              <a:defRPr/>
            </a:pPr>
            <a:r>
              <a:rPr lang="en-US" sz="1500" dirty="0">
                <a:solidFill>
                  <a:srgbClr val="FF0000"/>
                </a:solidFill>
                <a:ea typeface="MS PGothic" charset="0"/>
                <a:cs typeface="MS PGothic" charset="0"/>
              </a:rPr>
              <a:t>(service ticket number)</a:t>
            </a:r>
          </a:p>
        </p:txBody>
      </p:sp>
      <p:sp>
        <p:nvSpPr>
          <p:cNvPr id="2" name="Rectangle 1"/>
          <p:cNvSpPr/>
          <p:nvPr/>
        </p:nvSpPr>
        <p:spPr>
          <a:xfrm>
            <a:off x="2608028" y="3552683"/>
            <a:ext cx="2035534" cy="150033"/>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54534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95000"/>
                    <a:lumOff val="5000"/>
                  </a:schemeClr>
                </a:solidFill>
              </a:rPr>
              <a:t>Overview of the Request Process</a:t>
            </a:r>
          </a:p>
        </p:txBody>
      </p:sp>
      <p:sp>
        <p:nvSpPr>
          <p:cNvPr id="5" name="TextBox 4"/>
          <p:cNvSpPr txBox="1"/>
          <p:nvPr/>
        </p:nvSpPr>
        <p:spPr>
          <a:xfrm>
            <a:off x="1630017" y="1168840"/>
            <a:ext cx="4277802" cy="3139321"/>
          </a:xfrm>
          <a:prstGeom prst="rect">
            <a:avLst/>
          </a:prstGeom>
          <a:noFill/>
        </p:spPr>
        <p:txBody>
          <a:bodyPr wrap="square" rtlCol="0">
            <a:spAutoFit/>
          </a:bodyPr>
          <a:lstStyle/>
          <a:p>
            <a:pPr marL="342900" indent="-342900">
              <a:buFont typeface="+mj-lt"/>
              <a:buAutoNum type="arabicPeriod"/>
            </a:pPr>
            <a:r>
              <a:rPr lang="en-US" sz="2400" dirty="0">
                <a:latin typeface="+mn-lt"/>
              </a:rPr>
              <a:t>Build request</a:t>
            </a:r>
          </a:p>
          <a:p>
            <a:pPr marL="800100" lvl="1" indent="-342900">
              <a:buFont typeface="Arial" panose="020B0604020202020204" pitchFamily="34" charset="0"/>
              <a:buChar char="•"/>
            </a:pPr>
            <a:r>
              <a:rPr lang="en-US" dirty="0">
                <a:latin typeface="+mn-lt"/>
              </a:rPr>
              <a:t>Method</a:t>
            </a:r>
          </a:p>
          <a:p>
            <a:pPr marL="800100" lvl="1" indent="-342900">
              <a:buFont typeface="Arial" panose="020B0604020202020204" pitchFamily="34" charset="0"/>
              <a:buChar char="•"/>
            </a:pPr>
            <a:r>
              <a:rPr lang="en-US" dirty="0">
                <a:latin typeface="+mn-lt"/>
              </a:rPr>
              <a:t>URL</a:t>
            </a:r>
          </a:p>
          <a:p>
            <a:pPr marL="800100" lvl="1" indent="-342900">
              <a:buFont typeface="Arial" panose="020B0604020202020204" pitchFamily="34" charset="0"/>
              <a:buChar char="•"/>
            </a:pPr>
            <a:r>
              <a:rPr lang="en-US" dirty="0">
                <a:latin typeface="+mn-lt"/>
              </a:rPr>
              <a:t>Headers</a:t>
            </a:r>
          </a:p>
          <a:p>
            <a:pPr marL="800100" lvl="1" indent="-342900">
              <a:buFont typeface="Arial" panose="020B0604020202020204" pitchFamily="34" charset="0"/>
              <a:buChar char="•"/>
            </a:pPr>
            <a:r>
              <a:rPr lang="en-US" dirty="0">
                <a:latin typeface="+mn-lt"/>
              </a:rPr>
              <a:t>Body</a:t>
            </a:r>
          </a:p>
          <a:p>
            <a:pPr marL="800100" lvl="1" indent="-342900">
              <a:buFont typeface="Arial" panose="020B0604020202020204" pitchFamily="34" charset="0"/>
              <a:buChar char="•"/>
            </a:pPr>
            <a:r>
              <a:rPr lang="en-US" dirty="0">
                <a:latin typeface="+mn-lt"/>
              </a:rPr>
              <a:t>Authentication</a:t>
            </a:r>
          </a:p>
          <a:p>
            <a:pPr marL="342900" indent="-342900">
              <a:buFont typeface="+mj-lt"/>
              <a:buAutoNum type="arabicPeriod"/>
            </a:pPr>
            <a:r>
              <a:rPr lang="en-US" sz="2400" dirty="0">
                <a:latin typeface="+mn-lt"/>
              </a:rPr>
              <a:t>Send request</a:t>
            </a:r>
          </a:p>
          <a:p>
            <a:pPr marL="342900" indent="-342900">
              <a:buFont typeface="+mj-lt"/>
              <a:buAutoNum type="arabicPeriod"/>
            </a:pPr>
            <a:r>
              <a:rPr lang="en-US" sz="2400" dirty="0">
                <a:latin typeface="+mn-lt"/>
              </a:rPr>
              <a:t>Evaluate response</a:t>
            </a:r>
          </a:p>
          <a:p>
            <a:pPr marL="800100" lvl="1" indent="-342900">
              <a:buFont typeface="Arial" panose="020B0604020202020204" pitchFamily="34" charset="0"/>
              <a:buChar char="•"/>
            </a:pPr>
            <a:r>
              <a:rPr lang="en-US" dirty="0">
                <a:latin typeface="+mn-lt"/>
              </a:rPr>
              <a:t>Response code</a:t>
            </a:r>
          </a:p>
          <a:p>
            <a:pPr marL="800100" lvl="1" indent="-342900">
              <a:buFont typeface="Arial" panose="020B0604020202020204" pitchFamily="34" charset="0"/>
              <a:buChar char="•"/>
            </a:pPr>
            <a:r>
              <a:rPr lang="en-US" dirty="0">
                <a:latin typeface="+mn-lt"/>
              </a:rPr>
              <a:t>Desired data features</a:t>
            </a:r>
          </a:p>
        </p:txBody>
      </p:sp>
      <p:sp>
        <p:nvSpPr>
          <p:cNvPr id="6" name="Rectangle 5"/>
          <p:cNvSpPr/>
          <p:nvPr/>
        </p:nvSpPr>
        <p:spPr>
          <a:xfrm>
            <a:off x="5256342" y="1156651"/>
            <a:ext cx="1534602" cy="882594"/>
          </a:xfrm>
          <a:prstGeom prst="rect">
            <a:avLst/>
          </a:prstGeom>
          <a:solidFill>
            <a:srgbClr val="0D2C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a:p>
            <a:pPr algn="ctr"/>
            <a:r>
              <a:rPr lang="en-US" dirty="0"/>
              <a:t>Request Components</a:t>
            </a:r>
          </a:p>
        </p:txBody>
      </p:sp>
      <p:sp>
        <p:nvSpPr>
          <p:cNvPr id="7" name="Rectangle 6"/>
          <p:cNvSpPr/>
          <p:nvPr/>
        </p:nvSpPr>
        <p:spPr>
          <a:xfrm>
            <a:off x="5256342" y="2495720"/>
            <a:ext cx="1534602" cy="596348"/>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Request</a:t>
            </a:r>
          </a:p>
        </p:txBody>
      </p:sp>
      <p:sp>
        <p:nvSpPr>
          <p:cNvPr id="8" name="Rectangle 7"/>
          <p:cNvSpPr/>
          <p:nvPr/>
        </p:nvSpPr>
        <p:spPr>
          <a:xfrm>
            <a:off x="5256342" y="3568421"/>
            <a:ext cx="1534602" cy="596348"/>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Response</a:t>
            </a:r>
          </a:p>
        </p:txBody>
      </p:sp>
      <p:cxnSp>
        <p:nvCxnSpPr>
          <p:cNvPr id="10" name="Straight Arrow Connector 9"/>
          <p:cNvCxnSpPr/>
          <p:nvPr/>
        </p:nvCxnSpPr>
        <p:spPr>
          <a:xfrm>
            <a:off x="6023643" y="3092068"/>
            <a:ext cx="0" cy="456476"/>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23643" y="2039244"/>
            <a:ext cx="0" cy="456476"/>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06536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6093" y="107226"/>
            <a:ext cx="8345488" cy="731837"/>
          </a:xfrm>
        </p:spPr>
        <p:txBody>
          <a:bodyPr/>
          <a:lstStyle/>
          <a:p>
            <a:r>
              <a:rPr lang="en-US" dirty="0"/>
              <a:t>The Path Trace Application</a:t>
            </a:r>
          </a:p>
        </p:txBody>
      </p:sp>
      <p:sp>
        <p:nvSpPr>
          <p:cNvPr id="5" name="TextBox 4"/>
          <p:cNvSpPr txBox="1"/>
          <p:nvPr/>
        </p:nvSpPr>
        <p:spPr>
          <a:xfrm>
            <a:off x="738836" y="841249"/>
            <a:ext cx="7256678" cy="3708805"/>
          </a:xfrm>
          <a:prstGeom prst="rect">
            <a:avLst/>
          </a:prstGeom>
          <a:noFill/>
        </p:spPr>
        <p:txBody>
          <a:bodyPr wrap="square" rtlCol="0">
            <a:normAutofit/>
          </a:bodyPr>
          <a:lstStyle/>
          <a:p>
            <a:pPr marL="342900" indent="-342900">
              <a:buFont typeface="+mj-lt"/>
              <a:buAutoNum type="arabicPeriod"/>
            </a:pPr>
            <a:r>
              <a:rPr lang="en-US" dirty="0"/>
              <a:t>Open and run the </a:t>
            </a:r>
            <a:r>
              <a:rPr lang="en-US" b="1" dirty="0"/>
              <a:t>04_path_trace_sol.py</a:t>
            </a:r>
            <a:r>
              <a:rPr lang="en-US" dirty="0"/>
              <a:t> file.</a:t>
            </a:r>
          </a:p>
          <a:p>
            <a:pPr marL="342900" indent="-342900">
              <a:buFont typeface="+mj-lt"/>
              <a:buAutoNum type="arabicPeriod"/>
            </a:pPr>
            <a:r>
              <a:rPr lang="en-US" dirty="0"/>
              <a:t>From the list of devices, enter source and destination IP addresses.</a:t>
            </a:r>
          </a:p>
          <a:p>
            <a:pPr marL="342900" indent="-342900">
              <a:buFont typeface="+mj-lt"/>
              <a:buAutoNum type="arabicPeriod"/>
            </a:pPr>
            <a:r>
              <a:rPr lang="en-US" dirty="0"/>
              <a:t>The application does the following:</a:t>
            </a:r>
          </a:p>
          <a:p>
            <a:pPr marL="800100" lvl="1" indent="-342900">
              <a:buFont typeface="+mj-lt"/>
              <a:buAutoNum type="alphaLcParenR"/>
            </a:pPr>
            <a:r>
              <a:rPr lang="en-US" sz="1600" dirty="0"/>
              <a:t>Obtains a service ticket from the APIC-EM </a:t>
            </a:r>
            <a:r>
              <a:rPr lang="en-US" sz="1600" b="1" dirty="0"/>
              <a:t>/ticket </a:t>
            </a:r>
            <a:r>
              <a:rPr lang="en-US" sz="1600" dirty="0"/>
              <a:t>endpoint.</a:t>
            </a:r>
          </a:p>
          <a:p>
            <a:pPr marL="800100" lvl="1" indent="-342900">
              <a:buFont typeface="+mj-lt"/>
              <a:buAutoNum type="alphaLcParenR"/>
            </a:pPr>
            <a:r>
              <a:rPr lang="en-US" sz="1600" dirty="0"/>
              <a:t>Obtains and displays an inventory of hosts from the </a:t>
            </a:r>
            <a:r>
              <a:rPr lang="en-US" sz="1600" b="1" dirty="0"/>
              <a:t>/hosts</a:t>
            </a:r>
            <a:r>
              <a:rPr lang="en-US" sz="1600" dirty="0"/>
              <a:t> endpoint</a:t>
            </a:r>
          </a:p>
          <a:p>
            <a:pPr marL="800100" lvl="1" indent="-342900">
              <a:buFont typeface="+mj-lt"/>
              <a:buAutoNum type="alphaLcParenR"/>
            </a:pPr>
            <a:r>
              <a:rPr lang="en-US" sz="1600" dirty="0"/>
              <a:t>Obtains and displays an inventory of network devices from the </a:t>
            </a:r>
            <a:r>
              <a:rPr lang="en-US" sz="1600" b="1" dirty="0"/>
              <a:t>/network-devices</a:t>
            </a:r>
            <a:r>
              <a:rPr lang="en-US" sz="1600" dirty="0"/>
              <a:t> endpoint</a:t>
            </a:r>
          </a:p>
          <a:p>
            <a:pPr marL="800100" lvl="1" indent="-342900">
              <a:buFont typeface="+mj-lt"/>
              <a:buAutoNum type="alphaLcParenR"/>
            </a:pPr>
            <a:r>
              <a:rPr lang="en-US" sz="1600" dirty="0"/>
              <a:t>Requests source and destination IP addresses for the Path Trace from the user.</a:t>
            </a:r>
          </a:p>
          <a:p>
            <a:pPr marL="800100" lvl="1" indent="-342900">
              <a:buFont typeface="+mj-lt"/>
              <a:buAutoNum type="alphaLcParenR"/>
            </a:pPr>
            <a:r>
              <a:rPr lang="en-US" sz="1600" dirty="0"/>
              <a:t>Requests the Path Trace from the </a:t>
            </a:r>
            <a:r>
              <a:rPr lang="en-US" sz="1600" b="1" dirty="0" smtClean="0"/>
              <a:t>/flow-analysis</a:t>
            </a:r>
            <a:r>
              <a:rPr lang="en-US" sz="1600" dirty="0" smtClean="0"/>
              <a:t> </a:t>
            </a:r>
            <a:r>
              <a:rPr lang="en-US" sz="1600" dirty="0"/>
              <a:t>endpoint.</a:t>
            </a:r>
          </a:p>
          <a:p>
            <a:pPr marL="800100" lvl="1" indent="-342900">
              <a:buFont typeface="+mj-lt"/>
              <a:buAutoNum type="alphaLcParenR"/>
            </a:pPr>
            <a:r>
              <a:rPr lang="en-US" sz="1600" dirty="0"/>
              <a:t>Monitors the status of the Path Trace until it is complete.</a:t>
            </a:r>
          </a:p>
          <a:p>
            <a:pPr marL="800100" lvl="1" indent="-342900">
              <a:buFont typeface="+mj-lt"/>
              <a:buAutoNum type="alphaLcParenR"/>
            </a:pPr>
            <a:r>
              <a:rPr lang="en-US" sz="1600" dirty="0"/>
              <a:t>Displays some of the results of the completed Path Trace.</a:t>
            </a:r>
          </a:p>
          <a:p>
            <a:pPr marL="342900" indent="-342900">
              <a:buFont typeface="+mj-lt"/>
              <a:buAutoNum type="arabicPeriod"/>
            </a:pPr>
            <a:r>
              <a:rPr lang="en-US" sz="1600" dirty="0"/>
              <a:t>We are going to build this!</a:t>
            </a:r>
          </a:p>
          <a:p>
            <a:pPr lvl="1"/>
            <a:endParaRPr lang="en-US" dirty="0"/>
          </a:p>
        </p:txBody>
      </p:sp>
    </p:spTree>
    <p:extLst>
      <p:ext uri="{BB962C8B-B14F-4D97-AF65-F5344CB8AC3E}">
        <p14:creationId xmlns:p14="http://schemas.microsoft.com/office/powerpoint/2010/main" val="210758728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7766" y="204513"/>
            <a:ext cx="8345488" cy="731837"/>
          </a:xfrm>
        </p:spPr>
        <p:txBody>
          <a:bodyPr/>
          <a:lstStyle/>
          <a:p>
            <a:r>
              <a:rPr lang="en-US" dirty="0"/>
              <a:t>About Coding…</a:t>
            </a:r>
          </a:p>
        </p:txBody>
      </p:sp>
      <p:sp>
        <p:nvSpPr>
          <p:cNvPr id="6" name="TextBox 5"/>
          <p:cNvSpPr txBox="1"/>
          <p:nvPr/>
        </p:nvSpPr>
        <p:spPr>
          <a:xfrm>
            <a:off x="437766" y="1210411"/>
            <a:ext cx="7917050" cy="3108543"/>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Computers are not very smart. You have to tell them exactly what to do in a way they understand.</a:t>
            </a:r>
          </a:p>
          <a:p>
            <a:pPr marL="285750" indent="-285750">
              <a:buFont typeface="Arial" panose="020B0604020202020204" pitchFamily="34" charset="0"/>
              <a:buChar char="•"/>
            </a:pPr>
            <a:r>
              <a:rPr lang="en-US" sz="2400" dirty="0"/>
              <a:t>Common Python “</a:t>
            </a:r>
            <a:r>
              <a:rPr lang="en-US" sz="2400" dirty="0" err="1"/>
              <a:t>gotchas</a:t>
            </a:r>
            <a:r>
              <a:rPr lang="en-US" sz="2400" dirty="0"/>
              <a:t>”:</a:t>
            </a:r>
          </a:p>
          <a:p>
            <a:pPr marL="742950" lvl="1" indent="-285750">
              <a:buFont typeface="Arial" panose="020B0604020202020204" pitchFamily="34" charset="0"/>
              <a:buChar char="•"/>
            </a:pPr>
            <a:r>
              <a:rPr lang="en-US" sz="2000" b="1" dirty="0"/>
              <a:t>Punctuation and symbols:</a:t>
            </a:r>
            <a:r>
              <a:rPr lang="en-US" sz="2000" dirty="0"/>
              <a:t> " ",' ', :, =,==, (), { }, [ ] are meaningful.</a:t>
            </a:r>
          </a:p>
          <a:p>
            <a:pPr marL="742950" lvl="1" indent="-285750">
              <a:buFont typeface="Arial" panose="020B0604020202020204" pitchFamily="34" charset="0"/>
              <a:buChar char="•"/>
            </a:pPr>
            <a:r>
              <a:rPr lang="en-US" sz="2000" b="1" dirty="0"/>
              <a:t>Paired symbols:</a:t>
            </a:r>
            <a:r>
              <a:rPr lang="en-US" sz="2000" dirty="0"/>
              <a:t> must match (open and close).</a:t>
            </a:r>
          </a:p>
          <a:p>
            <a:pPr marL="742950" lvl="1" indent="-285750">
              <a:buFont typeface="Arial" panose="020B0604020202020204" pitchFamily="34" charset="0"/>
              <a:buChar char="•"/>
            </a:pPr>
            <a:r>
              <a:rPr lang="en-US" sz="2000" b="1" dirty="0"/>
              <a:t>Indentation:</a:t>
            </a:r>
            <a:r>
              <a:rPr lang="en-US" sz="2000" dirty="0"/>
              <a:t> standard indentation is four (or multiples of four) spaces, control structures additional indentation.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33044835"/>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9456" y="1260006"/>
            <a:ext cx="4623205" cy="3168210"/>
          </a:xfrm>
        </p:spPr>
        <p:txBody>
          <a:bodyPr/>
          <a:lstStyle/>
          <a:p>
            <a:r>
              <a:rPr lang="en-US" sz="1600" dirty="0">
                <a:solidFill>
                  <a:schemeClr val="tx1">
                    <a:lumMod val="50000"/>
                  </a:schemeClr>
                </a:solidFill>
              </a:rPr>
              <a:t>The IDLE shell window is a little narrow. In order to get better displays, configure IDLE as follows:</a:t>
            </a:r>
          </a:p>
          <a:p>
            <a:pPr marL="514336" indent="-457200">
              <a:buAutoNum type="arabicPeriod"/>
            </a:pPr>
            <a:r>
              <a:rPr lang="en-US" sz="1600" dirty="0">
                <a:solidFill>
                  <a:schemeClr val="tx1">
                    <a:lumMod val="50000"/>
                  </a:schemeClr>
                </a:solidFill>
              </a:rPr>
              <a:t>Go to the </a:t>
            </a:r>
            <a:r>
              <a:rPr lang="en-US" sz="1600" b="1" dirty="0">
                <a:solidFill>
                  <a:schemeClr val="tx1">
                    <a:lumMod val="50000"/>
                  </a:schemeClr>
                </a:solidFill>
              </a:rPr>
              <a:t>Options</a:t>
            </a:r>
            <a:r>
              <a:rPr lang="en-US" sz="1600" dirty="0">
                <a:solidFill>
                  <a:schemeClr val="tx1">
                    <a:lumMod val="50000"/>
                  </a:schemeClr>
                </a:solidFill>
              </a:rPr>
              <a:t> menu and choose </a:t>
            </a:r>
            <a:r>
              <a:rPr lang="en-US" sz="1600" b="1" dirty="0">
                <a:solidFill>
                  <a:schemeClr val="tx1">
                    <a:lumMod val="50000"/>
                  </a:schemeClr>
                </a:solidFill>
              </a:rPr>
              <a:t>Configure IDLE</a:t>
            </a:r>
            <a:r>
              <a:rPr lang="en-US" sz="1600" dirty="0">
                <a:solidFill>
                  <a:schemeClr val="tx1">
                    <a:lumMod val="50000"/>
                  </a:schemeClr>
                </a:solidFill>
              </a:rPr>
              <a:t>.</a:t>
            </a:r>
          </a:p>
          <a:p>
            <a:pPr marL="514336" indent="-457200">
              <a:buAutoNum type="arabicPeriod"/>
            </a:pPr>
            <a:r>
              <a:rPr lang="en-US" sz="1600" dirty="0">
                <a:solidFill>
                  <a:schemeClr val="tx1">
                    <a:lumMod val="50000"/>
                  </a:schemeClr>
                </a:solidFill>
              </a:rPr>
              <a:t>Go to the </a:t>
            </a:r>
            <a:r>
              <a:rPr lang="en-US" sz="1600" b="1" dirty="0">
                <a:solidFill>
                  <a:schemeClr val="tx1">
                    <a:lumMod val="50000"/>
                  </a:schemeClr>
                </a:solidFill>
              </a:rPr>
              <a:t>General</a:t>
            </a:r>
            <a:r>
              <a:rPr lang="en-US" sz="1600" dirty="0">
                <a:solidFill>
                  <a:schemeClr val="tx1">
                    <a:lumMod val="50000"/>
                  </a:schemeClr>
                </a:solidFill>
              </a:rPr>
              <a:t> tab.</a:t>
            </a:r>
          </a:p>
          <a:p>
            <a:pPr marL="514336" indent="-457200">
              <a:buAutoNum type="arabicPeriod"/>
            </a:pPr>
            <a:r>
              <a:rPr lang="en-US" sz="1600" dirty="0">
                <a:solidFill>
                  <a:schemeClr val="tx1">
                    <a:lumMod val="50000"/>
                  </a:schemeClr>
                </a:solidFill>
              </a:rPr>
              <a:t>Change Initial Window Size to Width = </a:t>
            </a:r>
            <a:r>
              <a:rPr lang="en-US" sz="1600" b="1" dirty="0">
                <a:solidFill>
                  <a:schemeClr val="tx1">
                    <a:lumMod val="50000"/>
                  </a:schemeClr>
                </a:solidFill>
              </a:rPr>
              <a:t>100</a:t>
            </a:r>
            <a:r>
              <a:rPr lang="en-US" sz="1600" dirty="0">
                <a:solidFill>
                  <a:schemeClr val="tx1">
                    <a:lumMod val="50000"/>
                  </a:schemeClr>
                </a:solidFill>
              </a:rPr>
              <a:t>.</a:t>
            </a:r>
          </a:p>
          <a:p>
            <a:pPr marL="514336" indent="-457200">
              <a:buAutoNum type="arabicPeriod"/>
            </a:pPr>
            <a:r>
              <a:rPr lang="en-US" sz="1600" dirty="0">
                <a:solidFill>
                  <a:schemeClr val="tx1">
                    <a:lumMod val="50000"/>
                  </a:schemeClr>
                </a:solidFill>
              </a:rPr>
              <a:t>Click </a:t>
            </a:r>
            <a:r>
              <a:rPr lang="en-US" sz="1600" b="1" dirty="0">
                <a:solidFill>
                  <a:schemeClr val="tx1">
                    <a:lumMod val="50000"/>
                  </a:schemeClr>
                </a:solidFill>
              </a:rPr>
              <a:t>Ok</a:t>
            </a:r>
            <a:r>
              <a:rPr lang="en-US" sz="1600" dirty="0">
                <a:solidFill>
                  <a:schemeClr val="tx1">
                    <a:lumMod val="50000"/>
                  </a:schemeClr>
                </a:solidFill>
              </a:rPr>
              <a:t>.</a:t>
            </a:r>
          </a:p>
        </p:txBody>
      </p:sp>
      <p:sp>
        <p:nvSpPr>
          <p:cNvPr id="3" name="Title 2"/>
          <p:cNvSpPr>
            <a:spLocks noGrp="1"/>
          </p:cNvSpPr>
          <p:nvPr>
            <p:ph type="title"/>
          </p:nvPr>
        </p:nvSpPr>
        <p:spPr>
          <a:xfrm>
            <a:off x="277966" y="171636"/>
            <a:ext cx="8345488" cy="731837"/>
          </a:xfrm>
        </p:spPr>
        <p:txBody>
          <a:bodyPr/>
          <a:lstStyle/>
          <a:p>
            <a:r>
              <a:rPr lang="en-US" sz="2800" dirty="0"/>
              <a:t>Lab 1: Getting a Service Ticket with Python: </a:t>
            </a:r>
            <a:br>
              <a:rPr lang="en-US" sz="2800" dirty="0"/>
            </a:br>
            <a:r>
              <a:rPr lang="en-US" sz="2800" dirty="0"/>
              <a:t>Part 2 </a:t>
            </a:r>
            <a:r>
              <a:rPr lang="en-US" sz="2400" dirty="0">
                <a:solidFill>
                  <a:schemeClr val="tx1">
                    <a:lumMod val="50000"/>
                  </a:schemeClr>
                </a:solidFill>
              </a:rPr>
              <a:t>Step 1a-d. Setup the Python Script Environment - 1</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070" y="1166069"/>
            <a:ext cx="2994384" cy="3518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390701" y="1879134"/>
            <a:ext cx="503339" cy="16425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8872424"/>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345" y="2371743"/>
            <a:ext cx="1347537" cy="257052"/>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13774" y="2578813"/>
            <a:ext cx="1726532" cy="257052"/>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7249" y="2983267"/>
            <a:ext cx="4740440" cy="257052"/>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F4750EDD-B7FA-4B65-BEF1-EF02089E5DB6}"/>
              </a:ext>
            </a:extLst>
          </p:cNvPr>
          <p:cNvSpPr>
            <a:spLocks noGrp="1"/>
          </p:cNvSpPr>
          <p:nvPr>
            <p:ph type="title"/>
          </p:nvPr>
        </p:nvSpPr>
        <p:spPr>
          <a:xfrm>
            <a:off x="373711" y="105937"/>
            <a:ext cx="8026413" cy="731837"/>
          </a:xfrm>
        </p:spPr>
        <p:txBody>
          <a:bodyPr/>
          <a:lstStyle/>
          <a:p>
            <a:r>
              <a:rPr lang="en-US" sz="2800" dirty="0">
                <a:solidFill>
                  <a:schemeClr val="tx1">
                    <a:lumMod val="50000"/>
                  </a:schemeClr>
                </a:solidFill>
              </a:rPr>
              <a:t>Lab 1: Getting a Service Ticket with Python: </a:t>
            </a:r>
            <a:br>
              <a:rPr lang="en-US" sz="2800" dirty="0">
                <a:solidFill>
                  <a:schemeClr val="tx1">
                    <a:lumMod val="50000"/>
                  </a:schemeClr>
                </a:solidFill>
              </a:rPr>
            </a:br>
            <a:r>
              <a:rPr lang="en-US" sz="2400" dirty="0">
                <a:solidFill>
                  <a:schemeClr val="tx1">
                    <a:lumMod val="50000"/>
                  </a:schemeClr>
                </a:solidFill>
              </a:rPr>
              <a:t>Part 2 Step 1e. Setup the Script </a:t>
            </a:r>
            <a:r>
              <a:rPr lang="en-US" sz="2400" dirty="0" err="1">
                <a:solidFill>
                  <a:schemeClr val="tx1">
                    <a:lumMod val="50000"/>
                  </a:schemeClr>
                </a:solidFill>
              </a:rPr>
              <a:t>Environmen</a:t>
            </a:r>
            <a:endParaRPr lang="en-US" sz="2400" dirty="0">
              <a:solidFill>
                <a:schemeClr val="tx1">
                  <a:lumMod val="50000"/>
                </a:schemeClr>
              </a:solidFill>
            </a:endParaRPr>
          </a:p>
        </p:txBody>
      </p:sp>
      <p:sp>
        <p:nvSpPr>
          <p:cNvPr id="4" name="TextBox 3"/>
          <p:cNvSpPr txBox="1"/>
          <p:nvPr/>
        </p:nvSpPr>
        <p:spPr>
          <a:xfrm>
            <a:off x="1699322" y="3387721"/>
            <a:ext cx="5716678" cy="1015663"/>
          </a:xfrm>
          <a:prstGeom prst="rect">
            <a:avLst/>
          </a:prstGeom>
          <a:noFill/>
        </p:spPr>
        <p:txBody>
          <a:bodyPr wrap="square" rtlCol="0">
            <a:spAutoFit/>
          </a:bodyPr>
          <a:lstStyle/>
          <a:p>
            <a:pPr marL="342900" indent="-342900">
              <a:buAutoNum type="arabicPeriod"/>
            </a:pPr>
            <a:r>
              <a:rPr lang="en-US" sz="2000" dirty="0"/>
              <a:t>Document code with initial comment block.</a:t>
            </a:r>
          </a:p>
          <a:p>
            <a:pPr marL="342900" indent="-342900">
              <a:buAutoNum type="arabicPeriod"/>
            </a:pPr>
            <a:r>
              <a:rPr lang="en-US" sz="2000" dirty="0"/>
              <a:t>Import required modules: </a:t>
            </a:r>
            <a:r>
              <a:rPr lang="en-US" sz="2000" b="1" dirty="0" err="1">
                <a:solidFill>
                  <a:schemeClr val="tx1">
                    <a:lumMod val="50000"/>
                  </a:schemeClr>
                </a:solidFill>
              </a:rPr>
              <a:t>json</a:t>
            </a:r>
            <a:r>
              <a:rPr lang="en-US" sz="2000" dirty="0"/>
              <a:t> and </a:t>
            </a:r>
            <a:r>
              <a:rPr lang="en-US" sz="2000" b="1" dirty="0">
                <a:solidFill>
                  <a:schemeClr val="tx1">
                    <a:lumMod val="50000"/>
                  </a:schemeClr>
                </a:solidFill>
              </a:rPr>
              <a:t>requests</a:t>
            </a:r>
          </a:p>
          <a:p>
            <a:pPr marL="342900" indent="-342900">
              <a:buAutoNum type="arabicPeriod"/>
            </a:pPr>
            <a:r>
              <a:rPr lang="en-US" sz="2000" dirty="0"/>
              <a:t>Disable SSL certificate warnings</a:t>
            </a:r>
          </a:p>
        </p:txBody>
      </p:sp>
      <p:sp>
        <p:nvSpPr>
          <p:cNvPr id="12" name="Rectangle 11"/>
          <p:cNvSpPr/>
          <p:nvPr/>
        </p:nvSpPr>
        <p:spPr>
          <a:xfrm>
            <a:off x="461172" y="837774"/>
            <a:ext cx="8038769" cy="2462213"/>
          </a:xfrm>
          <a:prstGeom prst="rect">
            <a:avLst/>
          </a:prstGeom>
          <a:ln>
            <a:solidFill>
              <a:schemeClr val="tx1">
                <a:lumMod val="50000"/>
              </a:schemeClr>
            </a:solidFill>
          </a:ln>
        </p:spPr>
        <p:txBody>
          <a:bodyPr wrap="square">
            <a:spAutoFit/>
          </a:bodyPr>
          <a:lstStyle/>
          <a:p>
            <a:r>
              <a:rPr lang="en-US" sz="1400" b="1" dirty="0">
                <a:solidFill>
                  <a:srgbClr val="00B050"/>
                </a:solidFill>
                <a:latin typeface="Courier New" panose="02070309020205020404" pitchFamily="49" charset="0"/>
                <a:cs typeface="Courier New" panose="02070309020205020404" pitchFamily="49" charset="0"/>
              </a:rPr>
              <a:t>"""</a:t>
            </a:r>
          </a:p>
          <a:p>
            <a:r>
              <a:rPr lang="en-US" sz="1400" b="1" dirty="0">
                <a:solidFill>
                  <a:srgbClr val="00B050"/>
                </a:solidFill>
                <a:latin typeface="Courier New" panose="02070309020205020404" pitchFamily="49" charset="0"/>
                <a:cs typeface="Courier New" panose="02070309020205020404" pitchFamily="49" charset="0"/>
              </a:rPr>
              <a:t>01_get_ticket.py</a:t>
            </a:r>
          </a:p>
          <a:p>
            <a:r>
              <a:rPr lang="en-US" sz="1400" b="1" dirty="0">
                <a:solidFill>
                  <a:srgbClr val="00B050"/>
                </a:solidFill>
                <a:latin typeface="Courier New" panose="02070309020205020404" pitchFamily="49" charset="0"/>
                <a:cs typeface="Courier New" panose="02070309020205020404" pitchFamily="49" charset="0"/>
              </a:rPr>
              <a:t>This script retrieves an authentication token from APIC-EM and prints out it's value. It is standalone, there is no dependency.</a:t>
            </a:r>
          </a:p>
          <a:p>
            <a:r>
              <a:rPr lang="en-US" sz="1400" b="1" dirty="0" err="1">
                <a:solidFill>
                  <a:srgbClr val="00B050"/>
                </a:solidFill>
                <a:latin typeface="Courier New" panose="02070309020205020404" pitchFamily="49" charset="0"/>
                <a:cs typeface="Courier New" panose="02070309020205020404" pitchFamily="49" charset="0"/>
              </a:rPr>
              <a:t>MBenson</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rgbClr val="00B050"/>
                </a:solidFill>
                <a:latin typeface="Courier New" panose="02070309020205020404" pitchFamily="49" charset="0"/>
                <a:cs typeface="Courier New" panose="02070309020205020404" pitchFamily="49" charset="0"/>
              </a:rPr>
              <a:t>11/12/2017</a:t>
            </a:r>
          </a:p>
          <a:p>
            <a:r>
              <a:rPr lang="en-US" sz="1400" b="1" dirty="0">
                <a:solidFill>
                  <a:srgbClr val="00B050"/>
                </a:solidFill>
                <a:latin typeface="Courier New" panose="02070309020205020404" pitchFamily="49" charset="0"/>
                <a:cs typeface="Courier New" panose="02070309020205020404" pitchFamily="49" charset="0"/>
              </a:rPr>
              <a:t>"""</a:t>
            </a:r>
          </a:p>
          <a:p>
            <a:r>
              <a:rPr lang="en-US" sz="1400" b="1" dirty="0">
                <a:solidFill>
                  <a:schemeClr val="tx1">
                    <a:lumMod val="50000"/>
                  </a:schemeClr>
                </a:solidFill>
                <a:latin typeface="Courier New" panose="02070309020205020404" pitchFamily="49" charset="0"/>
                <a:cs typeface="Courier New" panose="02070309020205020404" pitchFamily="49" charset="0"/>
              </a:rPr>
              <a:t>import </a:t>
            </a:r>
            <a:r>
              <a:rPr lang="en-US" sz="1400" b="1" dirty="0" err="1">
                <a:solidFill>
                  <a:schemeClr val="tx1">
                    <a:lumMod val="50000"/>
                  </a:schemeClr>
                </a:solidFill>
                <a:latin typeface="Courier New" panose="02070309020205020404" pitchFamily="49" charset="0"/>
                <a:cs typeface="Courier New" panose="02070309020205020404" pitchFamily="49" charset="0"/>
              </a:rPr>
              <a:t>json</a:t>
            </a:r>
            <a:r>
              <a:rPr lang="en-US" sz="1400" b="1" dirty="0">
                <a:solidFill>
                  <a:schemeClr val="tx1">
                    <a:lumMod val="50000"/>
                  </a:schemeClr>
                </a:solidFill>
                <a:latin typeface="Courier New" panose="02070309020205020404" pitchFamily="49" charset="0"/>
                <a:cs typeface="Courier New" panose="02070309020205020404" pitchFamily="49" charset="0"/>
              </a:rPr>
              <a:t>       </a:t>
            </a:r>
          </a:p>
          <a:p>
            <a:r>
              <a:rPr lang="en-US" sz="1400" b="1" dirty="0">
                <a:solidFill>
                  <a:schemeClr val="tx1">
                    <a:lumMod val="50000"/>
                  </a:schemeClr>
                </a:solidFill>
                <a:latin typeface="Courier New" panose="02070309020205020404" pitchFamily="49" charset="0"/>
                <a:cs typeface="Courier New" panose="02070309020205020404" pitchFamily="49" charset="0"/>
              </a:rPr>
              <a:t>import requests</a:t>
            </a:r>
          </a:p>
          <a:p>
            <a:endParaRPr lang="en-US" sz="1400" b="1" dirty="0">
              <a:latin typeface="Courier New" panose="02070309020205020404" pitchFamily="49" charset="0"/>
              <a:cs typeface="Courier New" panose="02070309020205020404" pitchFamily="49" charset="0"/>
            </a:endParaRPr>
          </a:p>
          <a:p>
            <a:r>
              <a:rPr lang="en-US" sz="1400" b="1" dirty="0">
                <a:solidFill>
                  <a:schemeClr val="tx1">
                    <a:lumMod val="50000"/>
                  </a:schemeClr>
                </a:solidFill>
                <a:latin typeface="Courier New" panose="02070309020205020404" pitchFamily="49" charset="0"/>
                <a:cs typeface="Courier New" panose="02070309020205020404" pitchFamily="49" charset="0"/>
              </a:rPr>
              <a:t>requests.packages.urllib3.disable_warnings()</a:t>
            </a:r>
          </a:p>
        </p:txBody>
      </p:sp>
    </p:spTree>
    <p:extLst>
      <p:ext uri="{BB962C8B-B14F-4D97-AF65-F5344CB8AC3E}">
        <p14:creationId xmlns:p14="http://schemas.microsoft.com/office/powerpoint/2010/main" val="2484059027"/>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3789" y="1125321"/>
            <a:ext cx="5107406" cy="257052"/>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443789" y="1523592"/>
            <a:ext cx="3687679" cy="257052"/>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18302" y="2232229"/>
            <a:ext cx="2767349" cy="455603"/>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20646" y="1093667"/>
            <a:ext cx="6530011" cy="1815882"/>
          </a:xfrm>
          <a:prstGeom prst="rect">
            <a:avLst/>
          </a:prstGeom>
          <a:ln>
            <a:solidFill>
              <a:schemeClr val="tx1">
                <a:lumMod val="50000"/>
              </a:schemeClr>
            </a:solidFill>
          </a:ln>
        </p:spPr>
        <p:txBody>
          <a:bodyPr wrap="square">
            <a:spAutoFit/>
          </a:bodyPr>
          <a:lstStyle/>
          <a:p>
            <a:r>
              <a:rPr lang="en-US" sz="1400" b="1" dirty="0" err="1" smtClean="0">
                <a:latin typeface="Courier New" panose="02070309020205020404" pitchFamily="49" charset="0"/>
                <a:cs typeface="Courier New" panose="02070309020205020404" pitchFamily="49" charset="0"/>
              </a:rPr>
              <a:t>api_</a:t>
            </a:r>
            <a:r>
              <a:rPr lang="en-US" sz="1400" b="1" dirty="0" err="1" smtClean="0">
                <a:latin typeface="Courier New" panose="02070309020205020404" pitchFamily="49" charset="0"/>
                <a:cs typeface="Courier New" panose="02070309020205020404" pitchFamily="49" charset="0"/>
              </a:rPr>
              <a:t>url</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"https</a:t>
            </a:r>
            <a:r>
              <a:rPr lang="en-US" sz="1400" b="1" dirty="0">
                <a:solidFill>
                  <a:srgbClr val="00B050"/>
                </a:solidFill>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sandboxapicem.cisco.com/</a:t>
            </a:r>
            <a:r>
              <a:rPr lang="en-US" sz="1400" b="1" dirty="0" err="1">
                <a:solidFill>
                  <a:srgbClr val="00B050"/>
                </a:solidFill>
                <a:latin typeface="Courier New" panose="02070309020205020404" pitchFamily="49" charset="0"/>
                <a:cs typeface="Courier New" panose="02070309020205020404" pitchFamily="49" charset="0"/>
              </a:rPr>
              <a:t>api</a:t>
            </a:r>
            <a:r>
              <a:rPr lang="en-US" sz="1400" b="1" dirty="0">
                <a:solidFill>
                  <a:srgbClr val="00B050"/>
                </a:solidFill>
                <a:latin typeface="Courier New" panose="02070309020205020404" pitchFamily="49" charset="0"/>
                <a:cs typeface="Courier New" panose="02070309020205020404" pitchFamily="49" charset="0"/>
              </a:rPr>
              <a:t>/v1/ticket"</a:t>
            </a:r>
            <a:endParaRPr lang="en-US" sz="1400" b="1" dirty="0">
              <a:solidFill>
                <a:srgbClr val="00B050"/>
              </a:solidFill>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headers = </a:t>
            </a:r>
            <a:r>
              <a:rPr lang="en-US" sz="1400" b="1" dirty="0" smtClean="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a:t>
            </a:r>
            <a:r>
              <a:rPr lang="en-US" sz="1400" b="1" dirty="0" smtClean="0">
                <a:solidFill>
                  <a:srgbClr val="00B050"/>
                </a:solidFill>
                <a:latin typeface="Courier New" panose="02070309020205020404" pitchFamily="49" charset="0"/>
                <a:cs typeface="Courier New" panose="02070309020205020404" pitchFamily="49" charset="0"/>
              </a:rPr>
              <a:t>content-type</a:t>
            </a:r>
            <a:r>
              <a:rPr lang="en-US" sz="1400" b="1" dirty="0">
                <a:solidFill>
                  <a:srgbClr val="00B050"/>
                </a:solidFill>
                <a:latin typeface="Courier New" panose="02070309020205020404" pitchFamily="49" charset="0"/>
                <a:cs typeface="Courier New" panose="02070309020205020404" pitchFamily="49" charset="0"/>
              </a:rPr>
              <a:t>": "</a:t>
            </a:r>
            <a:r>
              <a:rPr lang="en-US" sz="1400" b="1" dirty="0" smtClean="0">
                <a:solidFill>
                  <a:srgbClr val="00B050"/>
                </a:solidFill>
                <a:latin typeface="Courier New" panose="02070309020205020404" pitchFamily="49" charset="0"/>
                <a:cs typeface="Courier New" panose="02070309020205020404" pitchFamily="49" charset="0"/>
              </a:rPr>
              <a:t>application/</a:t>
            </a:r>
            <a:r>
              <a:rPr lang="en-US" sz="1400" b="1" dirty="0" err="1" smtClean="0">
                <a:solidFill>
                  <a:srgbClr val="00B050"/>
                </a:solidFill>
                <a:latin typeface="Courier New" panose="02070309020205020404" pitchFamily="49" charset="0"/>
                <a:cs typeface="Courier New" panose="02070309020205020404" pitchFamily="49" charset="0"/>
              </a:rPr>
              <a:t>json</a:t>
            </a:r>
            <a:r>
              <a:rPr lang="en-US" sz="1400" b="1" dirty="0" smtClean="0">
                <a:solidFill>
                  <a:srgbClr val="00B050"/>
                </a:solidFill>
                <a:latin typeface="Courier New" panose="02070309020205020404" pitchFamily="49" charset="0"/>
                <a:cs typeface="Courier New" panose="02070309020205020404" pitchFamily="49" charset="0"/>
              </a:rPr>
              <a:t>"</a:t>
            </a: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body_json</a:t>
            </a:r>
            <a:r>
              <a:rPr lang="en-US" sz="1400" b="1" dirty="0">
                <a:latin typeface="Courier New" panose="02070309020205020404" pitchFamily="49" charset="0"/>
                <a:cs typeface="Courier New" panose="02070309020205020404" pitchFamily="49" charset="0"/>
              </a:rPr>
              <a:t> = {</a:t>
            </a:r>
          </a:p>
          <a:p>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a:t>
            </a:r>
            <a:r>
              <a:rPr lang="en-US" sz="1400" b="1" dirty="0" smtClean="0">
                <a:solidFill>
                  <a:srgbClr val="00B050"/>
                </a:solidFill>
                <a:latin typeface="Courier New" panose="02070309020205020404" pitchFamily="49" charset="0"/>
                <a:cs typeface="Courier New" panose="02070309020205020404" pitchFamily="49" charset="0"/>
              </a:rPr>
              <a:t>username</a:t>
            </a:r>
            <a:r>
              <a:rPr lang="en-US" sz="1400" b="1" dirty="0">
                <a:solidFill>
                  <a:srgbClr val="00B050"/>
                </a:solidFill>
                <a:latin typeface="Courier New" panose="02070309020205020404" pitchFamily="49" charset="0"/>
                <a:cs typeface="Courier New" panose="02070309020205020404" pitchFamily="49" charset="0"/>
              </a:rPr>
              <a:t>": "</a:t>
            </a:r>
            <a:r>
              <a:rPr lang="en-US" sz="1400" b="1" dirty="0" err="1" smtClean="0">
                <a:solidFill>
                  <a:srgbClr val="00B050"/>
                </a:solidFill>
                <a:latin typeface="Courier New" panose="02070309020205020404" pitchFamily="49" charset="0"/>
                <a:cs typeface="Courier New" panose="02070309020205020404" pitchFamily="49" charset="0"/>
              </a:rPr>
              <a:t>devnetuser</a:t>
            </a:r>
            <a:r>
              <a:rPr lang="en-US" sz="1400" b="1" dirty="0">
                <a:solidFill>
                  <a:srgbClr val="00B050"/>
                </a:solidFill>
                <a:latin typeface="Courier New" panose="02070309020205020404" pitchFamily="49" charset="0"/>
                <a:cs typeface="Courier New" panose="02070309020205020404" pitchFamily="49" charset="0"/>
              </a:rPr>
              <a:t>",</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rgbClr val="00B05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a:t>
            </a:r>
            <a:r>
              <a:rPr lang="en-US" sz="1400" b="1" dirty="0" smtClean="0">
                <a:solidFill>
                  <a:srgbClr val="00B050"/>
                </a:solidFill>
                <a:latin typeface="Courier New" panose="02070309020205020404" pitchFamily="49" charset="0"/>
                <a:cs typeface="Courier New" panose="02070309020205020404" pitchFamily="49" charset="0"/>
              </a:rPr>
              <a:t>password</a:t>
            </a:r>
            <a:r>
              <a:rPr lang="en-US" sz="1400" b="1" dirty="0">
                <a:solidFill>
                  <a:srgbClr val="00B050"/>
                </a:solidFill>
                <a:latin typeface="Courier New" panose="02070309020205020404" pitchFamily="49" charset="0"/>
                <a:cs typeface="Courier New" panose="02070309020205020404" pitchFamily="49" charset="0"/>
              </a:rPr>
              <a:t>": "Cisco123</a:t>
            </a:r>
            <a:r>
              <a:rPr lang="en-US" sz="1400" b="1" dirty="0" smtClean="0">
                <a:solidFill>
                  <a:srgbClr val="00B050"/>
                </a:solidFill>
                <a:latin typeface="Courier New" panose="02070309020205020404" pitchFamily="49" charset="0"/>
                <a:cs typeface="Courier New" panose="02070309020205020404" pitchFamily="49" charset="0"/>
              </a:rPr>
              <a:t>!"</a:t>
            </a:r>
            <a:endParaRPr lang="en-US" sz="1400" b="1" dirty="0" smtClean="0">
              <a:solidFill>
                <a:srgbClr val="00B050"/>
              </a:solidFill>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p:txBody>
      </p:sp>
      <p:sp>
        <p:nvSpPr>
          <p:cNvPr id="8" name="Title 7">
            <a:extLst>
              <a:ext uri="{FF2B5EF4-FFF2-40B4-BE49-F238E27FC236}">
                <a16:creationId xmlns:a16="http://schemas.microsoft.com/office/drawing/2014/main" id="{F4750EDD-B7FA-4B65-BEF1-EF02089E5DB6}"/>
              </a:ext>
            </a:extLst>
          </p:cNvPr>
          <p:cNvSpPr>
            <a:spLocks noGrp="1"/>
          </p:cNvSpPr>
          <p:nvPr>
            <p:ph type="title"/>
          </p:nvPr>
        </p:nvSpPr>
        <p:spPr>
          <a:xfrm>
            <a:off x="220646" y="103366"/>
            <a:ext cx="8627166" cy="805969"/>
          </a:xfrm>
        </p:spPr>
        <p:txBody>
          <a:bodyPr/>
          <a:lstStyle/>
          <a:p>
            <a:r>
              <a:rPr lang="en-US" sz="2800" dirty="0">
                <a:solidFill>
                  <a:srgbClr val="357EBA"/>
                </a:solidFill>
              </a:rPr>
              <a:t>Lab 1: Getting a Service Ticket with Python: </a:t>
            </a:r>
            <a:br>
              <a:rPr lang="en-US" sz="2800" dirty="0">
                <a:solidFill>
                  <a:srgbClr val="357EBA"/>
                </a:solidFill>
              </a:rPr>
            </a:br>
            <a:r>
              <a:rPr lang="en-US" sz="2800" dirty="0">
                <a:solidFill>
                  <a:srgbClr val="357EBA"/>
                </a:solidFill>
              </a:rPr>
              <a:t>Part 2 Step 2a-c. Build the Request Components</a:t>
            </a:r>
          </a:p>
        </p:txBody>
      </p:sp>
      <p:sp>
        <p:nvSpPr>
          <p:cNvPr id="4" name="TextBox 3"/>
          <p:cNvSpPr txBox="1"/>
          <p:nvPr/>
        </p:nvSpPr>
        <p:spPr>
          <a:xfrm>
            <a:off x="1123288" y="3911872"/>
            <a:ext cx="6951583" cy="369332"/>
          </a:xfrm>
          <a:prstGeom prst="rect">
            <a:avLst/>
          </a:prstGeom>
          <a:noFill/>
        </p:spPr>
        <p:txBody>
          <a:bodyPr wrap="none" rtlCol="0">
            <a:spAutoFit/>
          </a:bodyPr>
          <a:lstStyle/>
          <a:p>
            <a:r>
              <a:rPr lang="en-US" b="1" dirty="0"/>
              <a:t>Note: </a:t>
            </a:r>
            <a:r>
              <a:rPr lang="en-US" dirty="0"/>
              <a:t>This is </a:t>
            </a:r>
            <a:r>
              <a:rPr lang="en-US" i="1" dirty="0"/>
              <a:t>exactly</a:t>
            </a:r>
            <a:r>
              <a:rPr lang="en-US" dirty="0"/>
              <a:t> what we provided to Postman for the request.</a:t>
            </a:r>
          </a:p>
        </p:txBody>
      </p:sp>
      <p:sp>
        <p:nvSpPr>
          <p:cNvPr id="3" name="TextBox 2"/>
          <p:cNvSpPr txBox="1"/>
          <p:nvPr/>
        </p:nvSpPr>
        <p:spPr>
          <a:xfrm>
            <a:off x="4766271" y="2280656"/>
            <a:ext cx="3839513" cy="1338828"/>
          </a:xfrm>
          <a:prstGeom prst="rect">
            <a:avLst/>
          </a:prstGeom>
          <a:solidFill>
            <a:schemeClr val="accent3"/>
          </a:solidFill>
          <a:ln>
            <a:solidFill>
              <a:schemeClr val="tx1">
                <a:lumMod val="50000"/>
              </a:schemeClr>
            </a:solidFill>
          </a:ln>
          <a:effectLst>
            <a:outerShdw blurRad="50800" dist="38100" dir="5400000" algn="t" rotWithShape="0">
              <a:prstClr val="black">
                <a:alpha val="40000"/>
              </a:prstClr>
            </a:outerShdw>
          </a:effectLst>
        </p:spPr>
        <p:txBody>
          <a:bodyPr wrap="none" rtlCol="0">
            <a:spAutoFit/>
          </a:bodyPr>
          <a:lstStyle/>
          <a:p>
            <a:pPr marL="342900" indent="-342900">
              <a:lnSpc>
                <a:spcPct val="150000"/>
              </a:lnSpc>
              <a:buAutoNum type="arabicPeriod"/>
            </a:pPr>
            <a:r>
              <a:rPr lang="en-US" dirty="0"/>
              <a:t>Create a string variable for URL.</a:t>
            </a:r>
          </a:p>
          <a:p>
            <a:pPr marL="342900" indent="-342900">
              <a:lnSpc>
                <a:spcPct val="150000"/>
              </a:lnSpc>
              <a:buAutoNum type="arabicPeriod"/>
            </a:pPr>
            <a:r>
              <a:rPr lang="en-US" dirty="0"/>
              <a:t>Create header.</a:t>
            </a:r>
          </a:p>
          <a:p>
            <a:pPr marL="342900" indent="-342900">
              <a:lnSpc>
                <a:spcPct val="150000"/>
              </a:lnSpc>
              <a:buAutoNum type="arabicPeriod"/>
            </a:pPr>
            <a:r>
              <a:rPr lang="en-US" dirty="0"/>
              <a:t>Provide body requirements.</a:t>
            </a:r>
          </a:p>
        </p:txBody>
      </p:sp>
    </p:spTree>
    <p:extLst>
      <p:ext uri="{BB962C8B-B14F-4D97-AF65-F5344CB8AC3E}">
        <p14:creationId xmlns:p14="http://schemas.microsoft.com/office/powerpoint/2010/main" val="2745255602"/>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0973" y="1277562"/>
            <a:ext cx="8838098" cy="257052"/>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804742" y="1912105"/>
            <a:ext cx="7172076" cy="1323439"/>
          </a:xfrm>
          <a:prstGeom prst="rect">
            <a:avLst/>
          </a:prstGeom>
          <a:noFill/>
        </p:spPr>
        <p:txBody>
          <a:bodyPr wrap="square" rtlCol="0">
            <a:spAutoFit/>
          </a:bodyPr>
          <a:lstStyle/>
          <a:p>
            <a:pPr marL="342900" indent="-342900">
              <a:buAutoNum type="arabicPeriod"/>
            </a:pPr>
            <a:r>
              <a:rPr lang="en-US" sz="2000" dirty="0">
                <a:solidFill>
                  <a:schemeClr val="tx1">
                    <a:lumMod val="50000"/>
                  </a:schemeClr>
                </a:solidFill>
              </a:rPr>
              <a:t>Create a Python object to hold the response to the request.</a:t>
            </a:r>
          </a:p>
          <a:p>
            <a:pPr marL="342900" indent="-342900">
              <a:buAutoNum type="arabicPeriod"/>
            </a:pPr>
            <a:r>
              <a:rPr lang="en-US" sz="2000" dirty="0">
                <a:solidFill>
                  <a:schemeClr val="tx1">
                    <a:lumMod val="50000"/>
                  </a:schemeClr>
                </a:solidFill>
              </a:rPr>
              <a:t>Provide the variables for the request to the </a:t>
            </a:r>
            <a:r>
              <a:rPr lang="en-US" sz="2000" b="1" dirty="0">
                <a:solidFill>
                  <a:schemeClr val="tx1">
                    <a:lumMod val="50000"/>
                  </a:schemeClr>
                </a:solidFill>
              </a:rPr>
              <a:t>POST</a:t>
            </a:r>
            <a:r>
              <a:rPr lang="en-US" sz="2000" dirty="0">
                <a:solidFill>
                  <a:schemeClr val="tx1">
                    <a:lumMod val="50000"/>
                  </a:schemeClr>
                </a:solidFill>
              </a:rPr>
              <a:t> method of the </a:t>
            </a:r>
            <a:r>
              <a:rPr lang="en-US" sz="2000" b="1" dirty="0">
                <a:solidFill>
                  <a:schemeClr val="tx1">
                    <a:lumMod val="50000"/>
                  </a:schemeClr>
                </a:solidFill>
              </a:rPr>
              <a:t>requests</a:t>
            </a:r>
            <a:r>
              <a:rPr lang="en-US" sz="2000" dirty="0">
                <a:solidFill>
                  <a:schemeClr val="tx1">
                    <a:lumMod val="50000"/>
                  </a:schemeClr>
                </a:solidFill>
              </a:rPr>
              <a:t> module.</a:t>
            </a:r>
          </a:p>
          <a:p>
            <a:pPr marL="342900" indent="-342900">
              <a:buAutoNum type="arabicPeriod"/>
            </a:pPr>
            <a:r>
              <a:rPr lang="en-US" sz="2000" dirty="0">
                <a:solidFill>
                  <a:schemeClr val="tx1">
                    <a:lumMod val="50000"/>
                  </a:schemeClr>
                </a:solidFill>
              </a:rPr>
              <a:t> </a:t>
            </a:r>
            <a:r>
              <a:rPr lang="en-US" sz="2000" b="1" dirty="0" err="1">
                <a:solidFill>
                  <a:schemeClr val="tx1">
                    <a:lumMod val="50000"/>
                  </a:schemeClr>
                </a:solidFill>
              </a:rPr>
              <a:t>json.dumps</a:t>
            </a:r>
            <a:r>
              <a:rPr lang="en-US" sz="2000" b="1" dirty="0">
                <a:solidFill>
                  <a:schemeClr val="tx1">
                    <a:lumMod val="50000"/>
                  </a:schemeClr>
                </a:solidFill>
              </a:rPr>
              <a:t>() </a:t>
            </a:r>
            <a:r>
              <a:rPr lang="en-US" sz="2000" dirty="0">
                <a:solidFill>
                  <a:schemeClr val="tx1">
                    <a:lumMod val="50000"/>
                  </a:schemeClr>
                </a:solidFill>
              </a:rPr>
              <a:t>encodes a Python object as JSON.</a:t>
            </a:r>
          </a:p>
        </p:txBody>
      </p:sp>
      <p:sp>
        <p:nvSpPr>
          <p:cNvPr id="6" name="TextBox 5"/>
          <p:cNvSpPr txBox="1"/>
          <p:nvPr/>
        </p:nvSpPr>
        <p:spPr>
          <a:xfrm>
            <a:off x="552631" y="3311474"/>
            <a:ext cx="8121555" cy="1415772"/>
          </a:xfrm>
          <a:prstGeom prst="rect">
            <a:avLst/>
          </a:prstGeom>
          <a:noFill/>
        </p:spPr>
        <p:txBody>
          <a:bodyPr wrap="square" rtlCol="0">
            <a:spAutoFit/>
          </a:bodyPr>
          <a:lstStyle/>
          <a:p>
            <a:r>
              <a:rPr lang="en-US" dirty="0">
                <a:solidFill>
                  <a:schemeClr val="tx1">
                    <a:lumMod val="50000"/>
                  </a:schemeClr>
                </a:solidFill>
              </a:rPr>
              <a:t>This line of code sends the request using a POST method to the URL of APIC-EM ticket endpoint. The response that is returned by the API is stored in the </a:t>
            </a:r>
            <a:r>
              <a:rPr lang="en-US" b="1" dirty="0" err="1">
                <a:solidFill>
                  <a:schemeClr val="tx1">
                    <a:lumMod val="50000"/>
                  </a:schemeClr>
                </a:solidFill>
              </a:rPr>
              <a:t>resp</a:t>
            </a:r>
            <a:r>
              <a:rPr lang="en-US" dirty="0">
                <a:solidFill>
                  <a:schemeClr val="tx1">
                    <a:lumMod val="50000"/>
                  </a:schemeClr>
                </a:solidFill>
              </a:rPr>
              <a:t> variable</a:t>
            </a:r>
            <a:r>
              <a:rPr lang="en-US" dirty="0" smtClean="0">
                <a:solidFill>
                  <a:schemeClr val="tx1">
                    <a:lumMod val="50000"/>
                  </a:schemeClr>
                </a:solidFill>
              </a:rPr>
              <a:t>.</a:t>
            </a:r>
            <a:br>
              <a:rPr lang="en-US" dirty="0" smtClean="0">
                <a:solidFill>
                  <a:schemeClr val="tx1">
                    <a:lumMod val="50000"/>
                  </a:schemeClr>
                </a:solidFill>
              </a:rPr>
            </a:br>
            <a:endParaRPr lang="en-US" dirty="0" smtClean="0">
              <a:solidFill>
                <a:schemeClr val="tx1">
                  <a:lumMod val="50000"/>
                </a:schemeClr>
              </a:solidFill>
            </a:endParaRPr>
          </a:p>
          <a:p>
            <a:pPr algn="r"/>
            <a:r>
              <a:rPr lang="en-US" sz="1400" b="1" dirty="0" smtClean="0">
                <a:solidFill>
                  <a:schemeClr val="tx1">
                    <a:lumMod val="50000"/>
                  </a:schemeClr>
                </a:solidFill>
                <a:latin typeface="Courier New" panose="02070309020205020404" pitchFamily="49" charset="0"/>
                <a:cs typeface="Courier New" panose="02070309020205020404" pitchFamily="49" charset="0"/>
              </a:rPr>
              <a:t>verify=False</a:t>
            </a:r>
            <a:r>
              <a:rPr lang="en-US" sz="1400" dirty="0">
                <a:solidFill>
                  <a:schemeClr val="tx1">
                    <a:lumMod val="50000"/>
                  </a:schemeClr>
                </a:solidFill>
              </a:rPr>
              <a:t> </a:t>
            </a:r>
            <a:r>
              <a:rPr lang="en-US" sz="1400" dirty="0" smtClean="0">
                <a:solidFill>
                  <a:schemeClr val="tx1">
                    <a:lumMod val="50000"/>
                  </a:schemeClr>
                </a:solidFill>
              </a:rPr>
              <a:t>is used to turn off SSL verification (ok for learning, NOT OK in production!)</a:t>
            </a:r>
            <a:endParaRPr lang="en-US" sz="1400" dirty="0">
              <a:solidFill>
                <a:schemeClr val="tx1">
                  <a:lumMod val="50000"/>
                </a:schemeClr>
              </a:solidFill>
            </a:endParaRPr>
          </a:p>
        </p:txBody>
      </p:sp>
      <p:sp>
        <p:nvSpPr>
          <p:cNvPr id="13313" name="Rectangle 13312"/>
          <p:cNvSpPr/>
          <p:nvPr/>
        </p:nvSpPr>
        <p:spPr>
          <a:xfrm>
            <a:off x="61288" y="1242739"/>
            <a:ext cx="9104242" cy="307777"/>
          </a:xfrm>
          <a:prstGeom prst="rect">
            <a:avLst/>
          </a:prstGeom>
        </p:spPr>
        <p:txBody>
          <a:bodyPr wrap="square">
            <a:spAutoFit/>
          </a:bodyPr>
          <a:lstStyle/>
          <a:p>
            <a:r>
              <a:rPr lang="en-US" sz="1400" b="1" dirty="0" err="1">
                <a:solidFill>
                  <a:schemeClr val="tx1">
                    <a:lumMod val="50000"/>
                  </a:schemeClr>
                </a:solidFill>
                <a:latin typeface="Courier New" panose="02070309020205020404" pitchFamily="49" charset="0"/>
                <a:cs typeface="Courier New" panose="02070309020205020404" pitchFamily="49" charset="0"/>
              </a:rPr>
              <a:t>resp</a:t>
            </a:r>
            <a:r>
              <a:rPr lang="en-US" sz="1400" b="1" dirty="0">
                <a:solidFill>
                  <a:schemeClr val="tx1">
                    <a:lumMod val="50000"/>
                  </a:schemeClr>
                </a:solidFill>
                <a:latin typeface="Courier New" panose="02070309020205020404" pitchFamily="49" charset="0"/>
                <a:cs typeface="Courier New" panose="02070309020205020404" pitchFamily="49" charset="0"/>
              </a:rPr>
              <a:t> = </a:t>
            </a:r>
            <a:r>
              <a:rPr lang="en-US" sz="1400" b="1" dirty="0" err="1" smtClean="0">
                <a:solidFill>
                  <a:schemeClr val="tx1">
                    <a:lumMod val="50000"/>
                  </a:schemeClr>
                </a:solidFill>
                <a:latin typeface="Courier New" panose="02070309020205020404" pitchFamily="49" charset="0"/>
                <a:cs typeface="Courier New" panose="02070309020205020404" pitchFamily="49" charset="0"/>
              </a:rPr>
              <a:t>requests.post</a:t>
            </a:r>
            <a:r>
              <a:rPr lang="en-US" sz="1400" b="1" dirty="0" smtClean="0">
                <a:solidFill>
                  <a:schemeClr val="tx1">
                    <a:lumMod val="50000"/>
                  </a:schemeClr>
                </a:solidFill>
                <a:latin typeface="Courier New" panose="02070309020205020404" pitchFamily="49" charset="0"/>
                <a:cs typeface="Courier New" panose="02070309020205020404" pitchFamily="49" charset="0"/>
              </a:rPr>
              <a:t>(</a:t>
            </a:r>
            <a:r>
              <a:rPr lang="en-US" sz="1400" b="1" dirty="0" err="1" smtClean="0">
                <a:solidFill>
                  <a:schemeClr val="tx1">
                    <a:lumMod val="50000"/>
                  </a:schemeClr>
                </a:solidFill>
                <a:latin typeface="Courier New" panose="02070309020205020404" pitchFamily="49" charset="0"/>
                <a:cs typeface="Courier New" panose="02070309020205020404" pitchFamily="49" charset="0"/>
              </a:rPr>
              <a:t>api</a:t>
            </a:r>
            <a:r>
              <a:rPr lang="en-US" sz="1400" b="1" dirty="0" err="1" smtClean="0">
                <a:solidFill>
                  <a:schemeClr val="tx1">
                    <a:lumMod val="50000"/>
                  </a:schemeClr>
                </a:solidFill>
                <a:latin typeface="Courier New" panose="02070309020205020404" pitchFamily="49" charset="0"/>
                <a:cs typeface="Courier New" panose="02070309020205020404" pitchFamily="49" charset="0"/>
              </a:rPr>
              <a:t>_url</a:t>
            </a:r>
            <a:r>
              <a:rPr lang="en-US" sz="1400" b="1" dirty="0">
                <a:solidFill>
                  <a:schemeClr val="tx1">
                    <a:lumMod val="50000"/>
                  </a:schemeClr>
                </a:solidFill>
                <a:latin typeface="Courier New" panose="02070309020205020404" pitchFamily="49" charset="0"/>
                <a:cs typeface="Courier New" panose="02070309020205020404" pitchFamily="49" charset="0"/>
              </a:rPr>
              <a:t>, </a:t>
            </a:r>
            <a:r>
              <a:rPr lang="en-US" sz="1400" b="1" dirty="0" err="1">
                <a:solidFill>
                  <a:schemeClr val="tx1">
                    <a:lumMod val="50000"/>
                  </a:schemeClr>
                </a:solidFill>
                <a:latin typeface="Courier New" panose="02070309020205020404" pitchFamily="49" charset="0"/>
                <a:cs typeface="Courier New" panose="02070309020205020404" pitchFamily="49" charset="0"/>
              </a:rPr>
              <a:t>json.dumps</a:t>
            </a:r>
            <a:r>
              <a:rPr lang="en-US" sz="1400" b="1" dirty="0">
                <a:solidFill>
                  <a:schemeClr val="tx1">
                    <a:lumMod val="50000"/>
                  </a:schemeClr>
                </a:solidFill>
                <a:latin typeface="Courier New" panose="02070309020205020404" pitchFamily="49" charset="0"/>
                <a:cs typeface="Courier New" panose="02070309020205020404" pitchFamily="49" charset="0"/>
              </a:rPr>
              <a:t>(</a:t>
            </a:r>
            <a:r>
              <a:rPr lang="en-US" sz="1400" b="1" dirty="0" err="1">
                <a:solidFill>
                  <a:schemeClr val="tx1">
                    <a:lumMod val="50000"/>
                  </a:schemeClr>
                </a:solidFill>
                <a:latin typeface="Courier New" panose="02070309020205020404" pitchFamily="49" charset="0"/>
                <a:cs typeface="Courier New" panose="02070309020205020404" pitchFamily="49" charset="0"/>
              </a:rPr>
              <a:t>body_json</a:t>
            </a:r>
            <a:r>
              <a:rPr lang="en-US" sz="1400" b="1" dirty="0" smtClean="0">
                <a:solidFill>
                  <a:schemeClr val="tx1">
                    <a:lumMod val="50000"/>
                  </a:schemeClr>
                </a:solidFill>
                <a:latin typeface="Courier New" panose="02070309020205020404" pitchFamily="49" charset="0"/>
                <a:cs typeface="Courier New" panose="02070309020205020404" pitchFamily="49" charset="0"/>
              </a:rPr>
              <a:t>), headers=headers, verify=False</a:t>
            </a:r>
            <a:r>
              <a:rPr lang="en-US" sz="1400" b="1" dirty="0">
                <a:solidFill>
                  <a:schemeClr val="tx1">
                    <a:lumMod val="50000"/>
                  </a:schemeClr>
                </a:solidFill>
                <a:latin typeface="Courier New" panose="02070309020205020404" pitchFamily="49" charset="0"/>
                <a:cs typeface="Courier New" panose="02070309020205020404" pitchFamily="49" charset="0"/>
              </a:rPr>
              <a:t>)</a:t>
            </a:r>
          </a:p>
        </p:txBody>
      </p:sp>
      <p:sp>
        <p:nvSpPr>
          <p:cNvPr id="2" name="Title 1"/>
          <p:cNvSpPr>
            <a:spLocks noGrp="1"/>
          </p:cNvSpPr>
          <p:nvPr>
            <p:ph type="title"/>
          </p:nvPr>
        </p:nvSpPr>
        <p:spPr>
          <a:xfrm>
            <a:off x="218036" y="237445"/>
            <a:ext cx="8345488" cy="731837"/>
          </a:xfrm>
        </p:spPr>
        <p:txBody>
          <a:bodyPr/>
          <a:lstStyle/>
          <a:p>
            <a:r>
              <a:rPr lang="en-US" dirty="0">
                <a:solidFill>
                  <a:srgbClr val="31808B"/>
                </a:solidFill>
              </a:rPr>
              <a:t>Lab 1: Getting a Service Ticket with Python:</a:t>
            </a:r>
            <a:br>
              <a:rPr lang="en-US" dirty="0">
                <a:solidFill>
                  <a:srgbClr val="31808B"/>
                </a:solidFill>
              </a:rPr>
            </a:br>
            <a:r>
              <a:rPr lang="en-US" dirty="0">
                <a:solidFill>
                  <a:srgbClr val="31808B"/>
                </a:solidFill>
              </a:rPr>
              <a:t>Part 2 </a:t>
            </a:r>
            <a:r>
              <a:rPr lang="en-US" sz="2800" dirty="0">
                <a:solidFill>
                  <a:srgbClr val="31808B"/>
                </a:solidFill>
              </a:rPr>
              <a:t>Step 3. Send the Request</a:t>
            </a:r>
          </a:p>
        </p:txBody>
      </p:sp>
    </p:spTree>
    <p:extLst>
      <p:ext uri="{BB962C8B-B14F-4D97-AF65-F5344CB8AC3E}">
        <p14:creationId xmlns:p14="http://schemas.microsoft.com/office/powerpoint/2010/main" val="3264209457"/>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341313"/>
            <a:ext cx="3641253" cy="731837"/>
          </a:xfrm>
        </p:spPr>
        <p:txBody>
          <a:bodyPr/>
          <a:lstStyle/>
          <a:p>
            <a:r>
              <a:rPr lang="en-US" dirty="0"/>
              <a:t>About the JSON</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29" y="1137036"/>
            <a:ext cx="8182127" cy="25831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437766" y="3824577"/>
            <a:ext cx="8117573" cy="646331"/>
          </a:xfrm>
          <a:prstGeom prst="rect">
            <a:avLst/>
          </a:prstGeom>
        </p:spPr>
        <p:txBody>
          <a:bodyPr wrap="square">
            <a:spAutoFit/>
          </a:bodyPr>
          <a:lstStyle/>
          <a:p>
            <a:r>
              <a:rPr lang="en-US" b="1" dirty="0" err="1">
                <a:latin typeface="Courier New" panose="02070309020205020404" pitchFamily="49" charset="0"/>
                <a:cs typeface="Courier New" panose="02070309020205020404" pitchFamily="49" charset="0"/>
              </a:rPr>
              <a:t>response_json</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resp.json</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serviceTicket</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response_json</a:t>
            </a:r>
            <a:r>
              <a:rPr lang="en-US" b="1" dirty="0">
                <a:latin typeface="Courier New" panose="02070309020205020404" pitchFamily="49" charset="0"/>
                <a:cs typeface="Courier New" panose="02070309020205020404" pitchFamily="49" charset="0"/>
              </a:rPr>
              <a:t>['response']['</a:t>
            </a:r>
            <a:r>
              <a:rPr lang="en-US" b="1" dirty="0" err="1">
                <a:latin typeface="Courier New" panose="02070309020205020404" pitchFamily="49" charset="0"/>
                <a:cs typeface="Courier New" panose="02070309020205020404" pitchFamily="49" charset="0"/>
              </a:rPr>
              <a:t>serviceTicket</a:t>
            </a:r>
            <a:r>
              <a:rPr lang="en-US" b="1" dirty="0">
                <a:latin typeface="Courier New" panose="02070309020205020404" pitchFamily="49" charset="0"/>
                <a:cs typeface="Courier New" panose="02070309020205020404" pitchFamily="49" charset="0"/>
              </a:rPr>
              <a:t>']</a:t>
            </a:r>
          </a:p>
        </p:txBody>
      </p:sp>
      <p:sp>
        <p:nvSpPr>
          <p:cNvPr id="6" name="Rectangle 5"/>
          <p:cNvSpPr/>
          <p:nvPr/>
        </p:nvSpPr>
        <p:spPr>
          <a:xfrm>
            <a:off x="4781053" y="493773"/>
            <a:ext cx="3912161" cy="369332"/>
          </a:xfrm>
          <a:prstGeom prst="rect">
            <a:avLst/>
          </a:prstGeom>
        </p:spPr>
        <p:txBody>
          <a:bodyPr wrap="none">
            <a:spAutoFit/>
          </a:bodyPr>
          <a:lstStyle/>
          <a:p>
            <a:r>
              <a:rPr lang="en-US" dirty="0"/>
              <a:t>https://codebeautify.org/JSONviewer</a:t>
            </a:r>
          </a:p>
        </p:txBody>
      </p:sp>
      <p:sp>
        <p:nvSpPr>
          <p:cNvPr id="7" name="Rectangle 6"/>
          <p:cNvSpPr/>
          <p:nvPr/>
        </p:nvSpPr>
        <p:spPr>
          <a:xfrm>
            <a:off x="6353091" y="2194560"/>
            <a:ext cx="747423" cy="174929"/>
          </a:xfrm>
          <a:prstGeom prst="rect">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363421" y="2393342"/>
            <a:ext cx="1007438" cy="174929"/>
          </a:xfrm>
          <a:prstGeom prst="rect">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395030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3"/>
          </p:nvPr>
        </p:nvSpPr>
        <p:spPr/>
        <p:txBody>
          <a:bodyPr/>
          <a:lstStyle/>
          <a:p>
            <a:r>
              <a:rPr lang="en-US" dirty="0"/>
              <a:t>Network Programmability</a:t>
            </a:r>
          </a:p>
        </p:txBody>
      </p:sp>
      <p:sp>
        <p:nvSpPr>
          <p:cNvPr id="4" name="Text Placeholder 3"/>
          <p:cNvSpPr>
            <a:spLocks noGrp="1"/>
          </p:cNvSpPr>
          <p:nvPr>
            <p:ph type="body" sz="quarter" idx="14"/>
          </p:nvPr>
        </p:nvSpPr>
        <p:spPr/>
        <p:txBody>
          <a:bodyPr/>
          <a:lstStyle/>
          <a:p>
            <a:r>
              <a:rPr lang="en-US" dirty="0"/>
              <a:t>Programming the APIC-EM REST Application Programming Interface (API)</a:t>
            </a:r>
          </a:p>
        </p:txBody>
      </p:sp>
      <p:sp>
        <p:nvSpPr>
          <p:cNvPr id="5" name="Text Placeholder 4"/>
          <p:cNvSpPr>
            <a:spLocks noGrp="1"/>
          </p:cNvSpPr>
          <p:nvPr>
            <p:ph type="body" sz="quarter" idx="15"/>
          </p:nvPr>
        </p:nvSpPr>
        <p:spPr/>
        <p:txBody>
          <a:bodyPr/>
          <a:lstStyle/>
          <a:p>
            <a:r>
              <a:rPr lang="en-US" dirty="0"/>
              <a:t>Putting it All Together: A Simple Python APIC-EM Application</a:t>
            </a:r>
          </a:p>
        </p:txBody>
      </p:sp>
      <p:sp>
        <p:nvSpPr>
          <p:cNvPr id="6" name="Text Placeholder 5"/>
          <p:cNvSpPr>
            <a:spLocks noGrp="1"/>
          </p:cNvSpPr>
          <p:nvPr>
            <p:ph type="body" sz="quarter" idx="17"/>
          </p:nvPr>
        </p:nvSpPr>
        <p:spPr/>
        <p:txBody>
          <a:bodyPr/>
          <a:lstStyle/>
          <a:p>
            <a:endParaRPr lang="en-US" dirty="0"/>
          </a:p>
        </p:txBody>
      </p:sp>
      <p:sp>
        <p:nvSpPr>
          <p:cNvPr id="7" name="Text Placeholder 6"/>
          <p:cNvSpPr>
            <a:spLocks noGrp="1"/>
          </p:cNvSpPr>
          <p:nvPr>
            <p:ph type="body" sz="quarter" idx="18"/>
          </p:nvPr>
        </p:nvSpPr>
        <p:spPr/>
        <p:txBody>
          <a:bodyPr/>
          <a:lstStyle/>
          <a:p>
            <a:endParaRPr lang="en-US" dirty="0"/>
          </a:p>
        </p:txBody>
      </p:sp>
      <p:sp>
        <p:nvSpPr>
          <p:cNvPr id="8" name="Text Placeholder 7"/>
          <p:cNvSpPr>
            <a:spLocks noGrp="1"/>
          </p:cNvSpPr>
          <p:nvPr>
            <p:ph type="body" sz="quarter" idx="19"/>
          </p:nvPr>
        </p:nvSpPr>
        <p:spPr/>
        <p:txBody>
          <a:bodyPr/>
          <a:lstStyle/>
          <a:p>
            <a:endParaRPr lang="en-US" dirty="0"/>
          </a:p>
        </p:txBody>
      </p:sp>
    </p:spTree>
    <p:extLst>
      <p:ext uri="{BB962C8B-B14F-4D97-AF65-F5344CB8AC3E}">
        <p14:creationId xmlns:p14="http://schemas.microsoft.com/office/powerpoint/2010/main" val="674807890"/>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8782" y="2199914"/>
            <a:ext cx="7112665" cy="257052"/>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8984" y="110723"/>
            <a:ext cx="8345488" cy="731837"/>
          </a:xfrm>
        </p:spPr>
        <p:txBody>
          <a:bodyPr/>
          <a:lstStyle/>
          <a:p>
            <a:r>
              <a:rPr lang="en-US" sz="2400" dirty="0">
                <a:solidFill>
                  <a:srgbClr val="024C90"/>
                </a:solidFill>
              </a:rPr>
              <a:t>Lab 1: Getting a Service Ticket with Python:</a:t>
            </a:r>
            <a:br>
              <a:rPr lang="en-US" sz="2400" dirty="0">
                <a:solidFill>
                  <a:srgbClr val="024C90"/>
                </a:solidFill>
              </a:rPr>
            </a:br>
            <a:r>
              <a:rPr lang="en-US" sz="2400" dirty="0">
                <a:solidFill>
                  <a:srgbClr val="024C90"/>
                </a:solidFill>
              </a:rPr>
              <a:t>Part 2 Step 4. Evaluate the Response</a:t>
            </a:r>
          </a:p>
        </p:txBody>
      </p:sp>
      <p:sp>
        <p:nvSpPr>
          <p:cNvPr id="3" name="TextBox 2"/>
          <p:cNvSpPr txBox="1"/>
          <p:nvPr/>
        </p:nvSpPr>
        <p:spPr>
          <a:xfrm>
            <a:off x="809340" y="3079781"/>
            <a:ext cx="7070400" cy="1600438"/>
          </a:xfrm>
          <a:prstGeom prst="rect">
            <a:avLst/>
          </a:prstGeom>
          <a:noFill/>
        </p:spPr>
        <p:txBody>
          <a:bodyPr wrap="square" rtlCol="0">
            <a:spAutoFit/>
          </a:bodyPr>
          <a:lstStyle/>
          <a:p>
            <a:pPr marL="342900" indent="-342900">
              <a:buAutoNum type="arabicPeriod"/>
            </a:pPr>
            <a:r>
              <a:rPr lang="en-US" sz="1400" dirty="0">
                <a:solidFill>
                  <a:schemeClr val="tx1">
                    <a:lumMod val="50000"/>
                  </a:schemeClr>
                </a:solidFill>
              </a:rPr>
              <a:t>Create object with response code of request.</a:t>
            </a:r>
          </a:p>
          <a:p>
            <a:pPr marL="342900" indent="-342900">
              <a:buAutoNum type="arabicPeriod"/>
            </a:pPr>
            <a:r>
              <a:rPr lang="en-US" sz="1400" dirty="0">
                <a:solidFill>
                  <a:schemeClr val="tx1">
                    <a:lumMod val="50000"/>
                  </a:schemeClr>
                </a:solidFill>
              </a:rPr>
              <a:t>Display response code.</a:t>
            </a:r>
          </a:p>
          <a:p>
            <a:pPr marL="342900" indent="-342900">
              <a:buAutoNum type="arabicPeriod"/>
            </a:pPr>
            <a:r>
              <a:rPr lang="en-US" sz="1400" dirty="0">
                <a:solidFill>
                  <a:schemeClr val="tx1">
                    <a:lumMod val="50000"/>
                  </a:schemeClr>
                </a:solidFill>
              </a:rPr>
              <a:t>Decode the JSON </a:t>
            </a:r>
            <a:r>
              <a:rPr lang="en-US" sz="1400" b="1" dirty="0" err="1">
                <a:solidFill>
                  <a:schemeClr val="tx1">
                    <a:lumMod val="50000"/>
                  </a:schemeClr>
                </a:solidFill>
              </a:rPr>
              <a:t>resp</a:t>
            </a:r>
            <a:r>
              <a:rPr lang="en-US" sz="1400" dirty="0">
                <a:solidFill>
                  <a:schemeClr val="tx1">
                    <a:lumMod val="50000"/>
                  </a:schemeClr>
                </a:solidFill>
              </a:rPr>
              <a:t> variable into a python object and store in </a:t>
            </a:r>
            <a:r>
              <a:rPr lang="en-US" sz="1400" b="1" dirty="0" err="1">
                <a:solidFill>
                  <a:schemeClr val="tx1">
                    <a:lumMod val="50000"/>
                  </a:schemeClr>
                </a:solidFill>
              </a:rPr>
              <a:t>response_json</a:t>
            </a:r>
            <a:r>
              <a:rPr lang="en-US" sz="1400" dirty="0">
                <a:solidFill>
                  <a:schemeClr val="tx1">
                    <a:lumMod val="50000"/>
                  </a:schemeClr>
                </a:solidFill>
              </a:rPr>
              <a:t> object.</a:t>
            </a:r>
          </a:p>
          <a:p>
            <a:pPr marL="342900" indent="-342900">
              <a:buAutoNum type="arabicPeriod"/>
            </a:pPr>
            <a:r>
              <a:rPr lang="en-US" sz="1400" dirty="0">
                <a:solidFill>
                  <a:schemeClr val="tx1">
                    <a:lumMod val="50000"/>
                  </a:schemeClr>
                </a:solidFill>
              </a:rPr>
              <a:t>Extract the service ticket value from the object.</a:t>
            </a:r>
          </a:p>
          <a:p>
            <a:pPr marL="342900" indent="-342900">
              <a:buAutoNum type="arabicPeriod"/>
            </a:pPr>
            <a:r>
              <a:rPr lang="en-US" sz="1400" dirty="0">
                <a:solidFill>
                  <a:schemeClr val="tx1">
                    <a:lumMod val="50000"/>
                  </a:schemeClr>
                </a:solidFill>
              </a:rPr>
              <a:t>Display service ticket value.</a:t>
            </a:r>
          </a:p>
          <a:p>
            <a:pPr marL="342900" indent="-342900">
              <a:buAutoNum type="arabicPeriod"/>
            </a:pPr>
            <a:r>
              <a:rPr lang="en-US" sz="1400" dirty="0">
                <a:solidFill>
                  <a:schemeClr val="tx1">
                    <a:lumMod val="50000"/>
                  </a:schemeClr>
                </a:solidFill>
              </a:rPr>
              <a:t>Save your file as </a:t>
            </a:r>
            <a:r>
              <a:rPr lang="en-US" sz="1400" b="1" dirty="0">
                <a:solidFill>
                  <a:schemeClr val="tx1">
                    <a:lumMod val="50000"/>
                  </a:schemeClr>
                </a:solidFill>
              </a:rPr>
              <a:t>get_ticket.py </a:t>
            </a:r>
            <a:r>
              <a:rPr lang="en-US" sz="1400" dirty="0">
                <a:solidFill>
                  <a:schemeClr val="tx1">
                    <a:lumMod val="50000"/>
                  </a:schemeClr>
                </a:solidFill>
              </a:rPr>
              <a:t>and run the code.</a:t>
            </a:r>
          </a:p>
        </p:txBody>
      </p:sp>
      <p:sp>
        <p:nvSpPr>
          <p:cNvPr id="4" name="Rectangle 3"/>
          <p:cNvSpPr/>
          <p:nvPr/>
        </p:nvSpPr>
        <p:spPr>
          <a:xfrm>
            <a:off x="405515" y="930119"/>
            <a:ext cx="7474225" cy="2062103"/>
          </a:xfrm>
          <a:prstGeom prst="rect">
            <a:avLst/>
          </a:prstGeom>
          <a:ln>
            <a:solidFill>
              <a:schemeClr val="tx1">
                <a:lumMod val="50000"/>
              </a:schemeClr>
            </a:solidFill>
          </a:ln>
        </p:spPr>
        <p:txBody>
          <a:bodyPr wrap="square">
            <a:spAutoFit/>
          </a:bodyPr>
          <a:lstStyle/>
          <a:p>
            <a:r>
              <a:rPr lang="en-US" sz="1600" b="1" dirty="0">
                <a:latin typeface="Courier New" panose="02070309020205020404" pitchFamily="49" charset="0"/>
                <a:cs typeface="Courier New" panose="02070309020205020404" pitchFamily="49" charset="0"/>
              </a:rPr>
              <a:t>status = </a:t>
            </a:r>
            <a:r>
              <a:rPr lang="en-US" sz="1600" b="1" dirty="0" err="1">
                <a:latin typeface="Courier New" panose="02070309020205020404" pitchFamily="49" charset="0"/>
                <a:cs typeface="Courier New" panose="02070309020205020404" pitchFamily="49" charset="0"/>
              </a:rPr>
              <a:t>resp.status_code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print ("</a:t>
            </a:r>
            <a:r>
              <a:rPr lang="en-US" sz="1600" b="1" dirty="0">
                <a:solidFill>
                  <a:srgbClr val="00B050"/>
                </a:solidFill>
                <a:latin typeface="Courier New" panose="02070309020205020404" pitchFamily="49" charset="0"/>
                <a:cs typeface="Courier New" panose="02070309020205020404" pitchFamily="49" charset="0"/>
              </a:rPr>
              <a:t>Ticket request status: </a:t>
            </a: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status)</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response_json</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resp.json</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serviceTicket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response_json</a:t>
            </a:r>
            <a:r>
              <a:rPr lang="en-US" sz="1600" b="1" dirty="0">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'response'</a:t>
            </a:r>
            <a:r>
              <a:rPr lang="en-US" sz="1600" b="1" dirty="0">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serviceTicket</a:t>
            </a:r>
            <a:r>
              <a:rPr lang="en-US" sz="1600" b="1" dirty="0">
                <a:solidFill>
                  <a:srgbClr val="00B050"/>
                </a:solidFill>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print(</a:t>
            </a:r>
            <a:r>
              <a:rPr lang="en-US" sz="1600" b="1" dirty="0">
                <a:solidFill>
                  <a:srgbClr val="00B050"/>
                </a:solidFill>
                <a:latin typeface="Courier New" panose="02070309020205020404" pitchFamily="49" charset="0"/>
                <a:cs typeface="Courier New" panose="02070309020205020404" pitchFamily="49" charset="0"/>
              </a:rPr>
              <a:t>"The service ticket number is: </a:t>
            </a:r>
            <a:r>
              <a:rPr lang="en-US" sz="1600" b="1" dirty="0" smtClean="0">
                <a:solidFill>
                  <a:srgbClr val="00B050"/>
                </a:solidFill>
                <a:latin typeface="Courier New" panose="02070309020205020404" pitchFamily="49" charset="0"/>
                <a:cs typeface="Courier New" panose="02070309020205020404" pitchFamily="49" charset="0"/>
              </a:rPr>
              <a:t>“</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serviceTicket</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49922448"/>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726" y="182287"/>
            <a:ext cx="8345488" cy="731837"/>
          </a:xfrm>
        </p:spPr>
        <p:txBody>
          <a:bodyPr/>
          <a:lstStyle/>
          <a:p>
            <a:r>
              <a:rPr lang="en-US" sz="2800" dirty="0">
                <a:solidFill>
                  <a:srgbClr val="024C90"/>
                </a:solidFill>
              </a:rPr>
              <a:t>Lab 1: Getting a Service Ticket with Python:</a:t>
            </a:r>
            <a:br>
              <a:rPr lang="en-US" sz="2800" dirty="0">
                <a:solidFill>
                  <a:srgbClr val="024C90"/>
                </a:solidFill>
              </a:rPr>
            </a:br>
            <a:r>
              <a:rPr lang="en-US" sz="2800" dirty="0">
                <a:solidFill>
                  <a:srgbClr val="024C90"/>
                </a:solidFill>
              </a:rPr>
              <a:t>Step 5. Create a Function from the Program</a:t>
            </a:r>
          </a:p>
        </p:txBody>
      </p:sp>
      <p:sp>
        <p:nvSpPr>
          <p:cNvPr id="3" name="TextBox 2"/>
          <p:cNvSpPr txBox="1"/>
          <p:nvPr/>
        </p:nvSpPr>
        <p:spPr>
          <a:xfrm>
            <a:off x="278294" y="930522"/>
            <a:ext cx="8643067" cy="1015663"/>
          </a:xfrm>
          <a:prstGeom prst="rect">
            <a:avLst/>
          </a:prstGeom>
          <a:noFill/>
        </p:spPr>
        <p:txBody>
          <a:bodyPr wrap="square" rtlCol="0">
            <a:spAutoFit/>
          </a:bodyPr>
          <a:lstStyle/>
          <a:p>
            <a:r>
              <a:rPr lang="en-US" sz="2000" dirty="0">
                <a:solidFill>
                  <a:schemeClr val="tx1">
                    <a:lumMod val="50000"/>
                  </a:schemeClr>
                </a:solidFill>
              </a:rPr>
              <a:t>You will convert your program into a function that can be reused in the future. It will go into a file of APIC-EM utility functions called </a:t>
            </a:r>
            <a:r>
              <a:rPr lang="en-US" sz="2000" b="1" dirty="0">
                <a:solidFill>
                  <a:schemeClr val="tx1">
                    <a:lumMod val="50000"/>
                  </a:schemeClr>
                </a:solidFill>
              </a:rPr>
              <a:t>my_apic_em_functions.py</a:t>
            </a:r>
          </a:p>
        </p:txBody>
      </p:sp>
      <p:sp>
        <p:nvSpPr>
          <p:cNvPr id="8" name="Rectangle 7"/>
          <p:cNvSpPr/>
          <p:nvPr/>
        </p:nvSpPr>
        <p:spPr>
          <a:xfrm>
            <a:off x="644056" y="2032459"/>
            <a:ext cx="7975158" cy="1938992"/>
          </a:xfrm>
          <a:prstGeom prst="rect">
            <a:avLst/>
          </a:prstGeom>
        </p:spPr>
        <p:txBody>
          <a:bodyPr wrap="square">
            <a:spAutoFit/>
          </a:bodyPr>
          <a:lstStyle/>
          <a:p>
            <a:pPr marL="57136" indent="0">
              <a:buNone/>
            </a:pPr>
            <a:r>
              <a:rPr lang="en-US" sz="2000" dirty="0">
                <a:solidFill>
                  <a:srgbClr val="000000"/>
                </a:solidFill>
              </a:rPr>
              <a:t>Requirements for the function:</a:t>
            </a:r>
          </a:p>
          <a:p>
            <a:pPr marL="514336" indent="-457200">
              <a:buFont typeface="+mj-lt"/>
              <a:buAutoNum type="arabicPeriod"/>
            </a:pPr>
            <a:r>
              <a:rPr lang="en-US" sz="2000" dirty="0">
                <a:solidFill>
                  <a:srgbClr val="000000"/>
                </a:solidFill>
              </a:rPr>
              <a:t>Defined with </a:t>
            </a:r>
            <a:r>
              <a:rPr lang="en-US" sz="2000" b="1" dirty="0" err="1">
                <a:solidFill>
                  <a:srgbClr val="000000"/>
                </a:solidFill>
                <a:latin typeface="Courier New" panose="02070309020205020404" pitchFamily="49" charset="0"/>
                <a:cs typeface="Courier New" panose="02070309020205020404" pitchFamily="49" charset="0"/>
              </a:rPr>
              <a:t>def</a:t>
            </a:r>
            <a:r>
              <a:rPr lang="en-US" sz="2000" b="1" dirty="0">
                <a:solidFill>
                  <a:srgbClr val="000000"/>
                </a:solidFill>
                <a:latin typeface="Courier New" panose="02070309020205020404" pitchFamily="49" charset="0"/>
                <a:cs typeface="Courier New" panose="02070309020205020404" pitchFamily="49" charset="0"/>
              </a:rPr>
              <a:t> </a:t>
            </a:r>
            <a:r>
              <a:rPr lang="en-US" sz="2000" b="1" dirty="0" err="1">
                <a:solidFill>
                  <a:srgbClr val="000000"/>
                </a:solidFill>
                <a:latin typeface="Courier New" panose="02070309020205020404" pitchFamily="49" charset="0"/>
                <a:cs typeface="Courier New" panose="02070309020205020404" pitchFamily="49" charset="0"/>
              </a:rPr>
              <a:t>get_ticket</a:t>
            </a:r>
            <a:r>
              <a:rPr lang="en-US" sz="2000" b="1" dirty="0" smtClean="0">
                <a:solidFill>
                  <a:srgbClr val="000000"/>
                </a:solidFill>
                <a:latin typeface="Courier New" panose="02070309020205020404" pitchFamily="49" charset="0"/>
                <a:cs typeface="Courier New" panose="02070309020205020404" pitchFamily="49" charset="0"/>
              </a:rPr>
              <a:t>():</a:t>
            </a:r>
            <a:endParaRPr lang="en-US" sz="2000" b="1" dirty="0">
              <a:solidFill>
                <a:srgbClr val="000000"/>
              </a:solidFill>
              <a:latin typeface="Courier New" panose="02070309020205020404" pitchFamily="49" charset="0"/>
              <a:cs typeface="Courier New" panose="02070309020205020404" pitchFamily="49" charset="0"/>
            </a:endParaRPr>
          </a:p>
          <a:p>
            <a:pPr marL="514336" indent="-457200">
              <a:buFont typeface="+mj-lt"/>
              <a:buAutoNum type="arabicPeriod"/>
            </a:pPr>
            <a:r>
              <a:rPr lang="en-US" sz="2000" dirty="0">
                <a:solidFill>
                  <a:srgbClr val="000000"/>
                </a:solidFill>
              </a:rPr>
              <a:t>All subsequent lines of code indented an additional four spaces.</a:t>
            </a:r>
          </a:p>
          <a:p>
            <a:pPr marL="514336" indent="-457200">
              <a:buFont typeface="+mj-lt"/>
              <a:buAutoNum type="arabicPeriod"/>
            </a:pPr>
            <a:r>
              <a:rPr lang="en-US" sz="2000" dirty="0">
                <a:solidFill>
                  <a:srgbClr val="000000"/>
                </a:solidFill>
              </a:rPr>
              <a:t>Function should return the service ticket number for use in other programs.</a:t>
            </a:r>
          </a:p>
          <a:p>
            <a:pPr marL="57136" algn="ctr"/>
            <a:r>
              <a:rPr lang="en-US" sz="2000" b="1" dirty="0">
                <a:solidFill>
                  <a:srgbClr val="000000"/>
                </a:solidFill>
                <a:latin typeface="Courier New" panose="02070309020205020404" pitchFamily="49" charset="0"/>
                <a:cs typeface="Courier New" panose="02070309020205020404" pitchFamily="49" charset="0"/>
              </a:rPr>
              <a:t>return </a:t>
            </a:r>
            <a:r>
              <a:rPr lang="en-US" sz="2000" b="1" dirty="0" err="1">
                <a:solidFill>
                  <a:srgbClr val="000000"/>
                </a:solidFill>
                <a:latin typeface="Courier New" panose="02070309020205020404" pitchFamily="49" charset="0"/>
                <a:cs typeface="Courier New" panose="02070309020205020404" pitchFamily="49" charset="0"/>
              </a:rPr>
              <a:t>serviceTicket</a:t>
            </a:r>
            <a:endParaRPr lang="en-US" sz="20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57894889"/>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302" y="1188762"/>
            <a:ext cx="8345488" cy="3168210"/>
          </a:xfrm>
        </p:spPr>
        <p:txBody>
          <a:bodyPr/>
          <a:lstStyle/>
          <a:p>
            <a:r>
              <a:rPr lang="en-US" sz="2000" dirty="0">
                <a:solidFill>
                  <a:schemeClr val="tx1">
                    <a:lumMod val="50000"/>
                  </a:schemeClr>
                </a:solidFill>
              </a:rPr>
              <a:t>We will create a small program that requests and displays a </a:t>
            </a:r>
            <a:r>
              <a:rPr lang="en-US" sz="2000" dirty="0"/>
              <a:t>table of hosts on the network. We convert this to a function and add it to our functions file.</a:t>
            </a:r>
            <a:endParaRPr lang="en-US" sz="2000" dirty="0">
              <a:solidFill>
                <a:schemeClr val="tx1">
                  <a:lumMod val="50000"/>
                </a:schemeClr>
              </a:solidFill>
            </a:endParaRPr>
          </a:p>
          <a:p>
            <a:r>
              <a:rPr lang="en-US" sz="2000" dirty="0"/>
              <a:t>We will reuse code to create a small program that requests and displays a table of network devices on the network. We convert this to a function and add it to our functions file.</a:t>
            </a:r>
          </a:p>
          <a:p>
            <a:r>
              <a:rPr lang="en-US" sz="2000" dirty="0">
                <a:solidFill>
                  <a:schemeClr val="tx1">
                    <a:lumMod val="50000"/>
                  </a:schemeClr>
                </a:solidFill>
              </a:rPr>
              <a:t>We will complete code in the Path Trace application and use our functions in that program.</a:t>
            </a:r>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533122157"/>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Create a Host Inventory in Python</a:t>
            </a:r>
          </a:p>
        </p:txBody>
      </p:sp>
    </p:spTree>
    <p:extLst>
      <p:ext uri="{BB962C8B-B14F-4D97-AF65-F5344CB8AC3E}">
        <p14:creationId xmlns:p14="http://schemas.microsoft.com/office/powerpoint/2010/main" val="90223248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2586" y="858465"/>
            <a:ext cx="8482881" cy="2409611"/>
            <a:chOff x="362586" y="858465"/>
            <a:chExt cx="8482881" cy="2409611"/>
          </a:xfrm>
        </p:grpSpPr>
        <p:grpSp>
          <p:nvGrpSpPr>
            <p:cNvPr id="15" name="Group 14"/>
            <p:cNvGrpSpPr/>
            <p:nvPr/>
          </p:nvGrpSpPr>
          <p:grpSpPr>
            <a:xfrm>
              <a:off x="362586" y="858465"/>
              <a:ext cx="8482881" cy="2409611"/>
              <a:chOff x="262392" y="931965"/>
              <a:chExt cx="8482881" cy="2409611"/>
            </a:xfrm>
          </p:grpSpPr>
          <p:pic>
            <p:nvPicPr>
              <p:cNvPr id="1638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2392" y="931965"/>
                <a:ext cx="8482881" cy="24096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6027089" y="2463470"/>
                <a:ext cx="1574358" cy="523220"/>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400" dirty="0">
                    <a:solidFill>
                      <a:srgbClr val="FF0000"/>
                    </a:solidFill>
                  </a:rPr>
                  <a:t>add your service ticket number</a:t>
                </a:r>
              </a:p>
            </p:txBody>
          </p:sp>
          <p:cxnSp>
            <p:nvCxnSpPr>
              <p:cNvPr id="7" name="Straight Arrow Connector 6"/>
              <p:cNvCxnSpPr>
                <a:stCxn id="5" idx="1"/>
              </p:cNvCxnSpPr>
              <p:nvPr/>
            </p:nvCxnSpPr>
            <p:spPr>
              <a:xfrm flipH="1">
                <a:off x="5362352" y="2725080"/>
                <a:ext cx="664737" cy="147279"/>
              </a:xfrm>
              <a:prstGeom prst="straightConnector1">
                <a:avLst/>
              </a:prstGeom>
              <a:ln w="28575">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24400" y="1329191"/>
                <a:ext cx="1724108"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400" b="1" dirty="0">
                    <a:solidFill>
                      <a:srgbClr val="FF0000"/>
                    </a:solidFill>
                  </a:rPr>
                  <a:t>/host </a:t>
                </a:r>
                <a:r>
                  <a:rPr lang="en-US" sz="1400" dirty="0">
                    <a:solidFill>
                      <a:srgbClr val="FF0000"/>
                    </a:solidFill>
                  </a:rPr>
                  <a:t>API endpoint</a:t>
                </a:r>
              </a:p>
            </p:txBody>
          </p:sp>
          <p:cxnSp>
            <p:nvCxnSpPr>
              <p:cNvPr id="11" name="Straight Arrow Connector 10"/>
              <p:cNvCxnSpPr>
                <a:stCxn id="10" idx="1"/>
              </p:cNvCxnSpPr>
              <p:nvPr/>
            </p:nvCxnSpPr>
            <p:spPr>
              <a:xfrm flipH="1">
                <a:off x="4064442" y="1483080"/>
                <a:ext cx="659958" cy="107721"/>
              </a:xfrm>
              <a:prstGeom prst="straightConnector1">
                <a:avLst/>
              </a:prstGeom>
              <a:ln w="28575">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52210" y="961828"/>
                <a:ext cx="1153027"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400" dirty="0">
                    <a:solidFill>
                      <a:srgbClr val="FF0000"/>
                    </a:solidFill>
                  </a:rPr>
                  <a:t>add new tab</a:t>
                </a:r>
              </a:p>
            </p:txBody>
          </p:sp>
          <p:cxnSp>
            <p:nvCxnSpPr>
              <p:cNvPr id="13" name="Straight Arrow Connector 12"/>
              <p:cNvCxnSpPr>
                <a:stCxn id="12" idx="1"/>
              </p:cNvCxnSpPr>
              <p:nvPr/>
            </p:nvCxnSpPr>
            <p:spPr>
              <a:xfrm flipH="1">
                <a:off x="3606886" y="1115717"/>
                <a:ext cx="1045324" cy="56480"/>
              </a:xfrm>
              <a:prstGeom prst="straightConnector1">
                <a:avLst/>
              </a:prstGeom>
              <a:ln w="28575">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3340117" y="882793"/>
              <a:ext cx="366963" cy="36425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246933" y="61826"/>
            <a:ext cx="8714186" cy="731837"/>
          </a:xfrm>
        </p:spPr>
        <p:txBody>
          <a:bodyPr/>
          <a:lstStyle/>
          <a:p>
            <a:r>
              <a:rPr lang="en-US" sz="2000" dirty="0"/>
              <a:t>Lab 2: Create a Host Inventory in Python</a:t>
            </a:r>
            <a:br>
              <a:rPr lang="en-US" sz="2000" dirty="0"/>
            </a:br>
            <a:r>
              <a:rPr lang="en-US" sz="2000" dirty="0"/>
              <a:t>Part 1 Step 1: Setup the Postman Request</a:t>
            </a:r>
            <a:endParaRPr lang="en-US" sz="1800" dirty="0">
              <a:solidFill>
                <a:schemeClr val="tx1">
                  <a:lumMod val="50000"/>
                </a:schemeClr>
              </a:solidFill>
            </a:endParaRPr>
          </a:p>
        </p:txBody>
      </p:sp>
      <p:sp>
        <p:nvSpPr>
          <p:cNvPr id="14" name="TextBox 13"/>
          <p:cNvSpPr txBox="1"/>
          <p:nvPr/>
        </p:nvSpPr>
        <p:spPr>
          <a:xfrm>
            <a:off x="1069672" y="3113581"/>
            <a:ext cx="7068710" cy="1477328"/>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rtlCol="0">
            <a:spAutoFit/>
          </a:bodyPr>
          <a:lstStyle/>
          <a:p>
            <a:pPr marL="342900" indent="-342900">
              <a:buAutoNum type="arabicPeriod"/>
            </a:pPr>
            <a:r>
              <a:rPr lang="en-US" dirty="0">
                <a:solidFill>
                  <a:schemeClr val="tx1">
                    <a:lumMod val="50000"/>
                  </a:schemeClr>
                </a:solidFill>
              </a:rPr>
              <a:t>Create a new tab select the method, URI, and Content-Type.</a:t>
            </a:r>
          </a:p>
          <a:p>
            <a:pPr marL="342900" indent="-342900">
              <a:buAutoNum type="arabicPeriod"/>
            </a:pPr>
            <a:r>
              <a:rPr lang="en-US" dirty="0">
                <a:solidFill>
                  <a:schemeClr val="tx1">
                    <a:lumMod val="50000"/>
                  </a:schemeClr>
                </a:solidFill>
              </a:rPr>
              <a:t>Run the Postman tab that obtains a service ticket.</a:t>
            </a:r>
          </a:p>
          <a:p>
            <a:pPr marL="342900" indent="-342900">
              <a:buAutoNum type="arabicPeriod"/>
            </a:pPr>
            <a:r>
              <a:rPr lang="en-US" dirty="0">
                <a:solidFill>
                  <a:schemeClr val="tx1">
                    <a:lumMod val="50000"/>
                  </a:schemeClr>
                </a:solidFill>
              </a:rPr>
              <a:t>Build the REST header with </a:t>
            </a:r>
            <a:r>
              <a:rPr lang="en-US" b="1" dirty="0">
                <a:solidFill>
                  <a:schemeClr val="tx1">
                    <a:lumMod val="50000"/>
                  </a:schemeClr>
                </a:solidFill>
              </a:rPr>
              <a:t>Content-Type</a:t>
            </a:r>
            <a:r>
              <a:rPr lang="en-US" dirty="0">
                <a:solidFill>
                  <a:schemeClr val="tx1">
                    <a:lumMod val="50000"/>
                  </a:schemeClr>
                </a:solidFill>
              </a:rPr>
              <a:t> and service ticket number as the value for </a:t>
            </a:r>
            <a:r>
              <a:rPr lang="en-US" b="1" dirty="0">
                <a:solidFill>
                  <a:schemeClr val="tx1">
                    <a:lumMod val="50000"/>
                  </a:schemeClr>
                </a:solidFill>
              </a:rPr>
              <a:t>X-</a:t>
            </a:r>
            <a:r>
              <a:rPr lang="en-US" b="1" dirty="0" err="1">
                <a:solidFill>
                  <a:schemeClr val="tx1">
                    <a:lumMod val="50000"/>
                  </a:schemeClr>
                </a:solidFill>
              </a:rPr>
              <a:t>Auth</a:t>
            </a:r>
            <a:r>
              <a:rPr lang="en-US" b="1" dirty="0">
                <a:solidFill>
                  <a:schemeClr val="tx1">
                    <a:lumMod val="50000"/>
                  </a:schemeClr>
                </a:solidFill>
              </a:rPr>
              <a:t>-Token</a:t>
            </a:r>
          </a:p>
          <a:p>
            <a:pPr marL="342900" indent="-342900">
              <a:buAutoNum type="arabicPeriod"/>
            </a:pPr>
            <a:r>
              <a:rPr lang="en-US" dirty="0">
                <a:solidFill>
                  <a:schemeClr val="tx1">
                    <a:lumMod val="50000"/>
                  </a:schemeClr>
                </a:solidFill>
              </a:rPr>
              <a:t>Send request, view response.</a:t>
            </a:r>
          </a:p>
        </p:txBody>
      </p:sp>
    </p:spTree>
    <p:extLst>
      <p:ext uri="{BB962C8B-B14F-4D97-AF65-F5344CB8AC3E}">
        <p14:creationId xmlns:p14="http://schemas.microsoft.com/office/powerpoint/2010/main" val="1837991585"/>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316" y="105655"/>
            <a:ext cx="8104684" cy="731837"/>
          </a:xfrm>
        </p:spPr>
        <p:txBody>
          <a:bodyPr/>
          <a:lstStyle/>
          <a:p>
            <a:r>
              <a:rPr lang="en-US" sz="2000" dirty="0"/>
              <a:t>Lab 2: Create a Host Inventory in Python</a:t>
            </a:r>
            <a:br>
              <a:rPr lang="en-US" sz="2000" dirty="0"/>
            </a:br>
            <a:r>
              <a:rPr lang="en-US" sz="2000" dirty="0"/>
              <a:t>Part 1 Step 2: Evaluate the Response</a:t>
            </a:r>
          </a:p>
        </p:txBody>
      </p:sp>
      <p:grpSp>
        <p:nvGrpSpPr>
          <p:cNvPr id="2" name="Group 1"/>
          <p:cNvGrpSpPr/>
          <p:nvPr/>
        </p:nvGrpSpPr>
        <p:grpSpPr>
          <a:xfrm>
            <a:off x="572568" y="1095384"/>
            <a:ext cx="4331803" cy="3807074"/>
            <a:chOff x="652081" y="729624"/>
            <a:chExt cx="4331803" cy="3807074"/>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81" y="729624"/>
              <a:ext cx="4331803" cy="38070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851329" y="1995247"/>
              <a:ext cx="1137036" cy="15902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857425" y="2332912"/>
              <a:ext cx="1137036" cy="15902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252331" y="1639294"/>
              <a:ext cx="1137036" cy="15902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5062337" y="1758033"/>
            <a:ext cx="3954963" cy="923330"/>
          </a:xfrm>
          <a:prstGeom prst="rect">
            <a:avLst/>
          </a:prstGeom>
          <a:noFill/>
        </p:spPr>
        <p:txBody>
          <a:bodyPr wrap="square" rtlCol="0">
            <a:spAutoFit/>
          </a:bodyPr>
          <a:lstStyle/>
          <a:p>
            <a:r>
              <a:rPr lang="en-US" dirty="0"/>
              <a:t>We want to display a small table of hosts, including the </a:t>
            </a:r>
            <a:r>
              <a:rPr lang="en-US" b="1" dirty="0"/>
              <a:t>hostIP</a:t>
            </a:r>
            <a:r>
              <a:rPr lang="en-US" dirty="0"/>
              <a:t> and </a:t>
            </a:r>
            <a:r>
              <a:rPr lang="en-US" b="1" dirty="0"/>
              <a:t>hostType</a:t>
            </a:r>
            <a:r>
              <a:rPr lang="en-US" dirty="0"/>
              <a:t> values for each host.</a:t>
            </a:r>
          </a:p>
        </p:txBody>
      </p:sp>
      <p:sp>
        <p:nvSpPr>
          <p:cNvPr id="5" name="Rectangle 4"/>
          <p:cNvSpPr/>
          <p:nvPr/>
        </p:nvSpPr>
        <p:spPr>
          <a:xfrm>
            <a:off x="5307384" y="1140697"/>
            <a:ext cx="3134191" cy="369332"/>
          </a:xfrm>
          <a:prstGeom prst="rect">
            <a:avLst/>
          </a:prstGeom>
        </p:spPr>
        <p:txBody>
          <a:bodyPr wrap="none">
            <a:spAutoFit/>
          </a:bodyPr>
          <a:lstStyle/>
          <a:p>
            <a:r>
              <a:rPr lang="en-US" dirty="0"/>
              <a:t>Explore the Response JSON</a:t>
            </a:r>
          </a:p>
        </p:txBody>
      </p:sp>
      <p:sp>
        <p:nvSpPr>
          <p:cNvPr id="9" name="TextBox 8"/>
          <p:cNvSpPr txBox="1"/>
          <p:nvPr/>
        </p:nvSpPr>
        <p:spPr>
          <a:xfrm>
            <a:off x="5334636" y="2857698"/>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response[0]['hostIP']</a:t>
            </a:r>
          </a:p>
        </p:txBody>
      </p:sp>
      <p:sp>
        <p:nvSpPr>
          <p:cNvPr id="11" name="TextBox 10"/>
          <p:cNvSpPr txBox="1"/>
          <p:nvPr/>
        </p:nvSpPr>
        <p:spPr>
          <a:xfrm>
            <a:off x="5334636" y="3175256"/>
            <a:ext cx="335540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response[0]['hostType']</a:t>
            </a:r>
          </a:p>
        </p:txBody>
      </p:sp>
    </p:spTree>
    <p:extLst>
      <p:ext uri="{BB962C8B-B14F-4D97-AF65-F5344CB8AC3E}">
        <p14:creationId xmlns:p14="http://schemas.microsoft.com/office/powerpoint/2010/main" val="380958201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64646"/>
                </a:solidFill>
              </a:rPr>
              <a:t>Lab: Create Host Inventory in Python</a:t>
            </a:r>
            <a:br>
              <a:rPr lang="en-US" dirty="0">
                <a:solidFill>
                  <a:srgbClr val="464646"/>
                </a:solidFill>
              </a:rPr>
            </a:br>
            <a:r>
              <a:rPr lang="en-US" dirty="0">
                <a:solidFill>
                  <a:srgbClr val="464646"/>
                </a:solidFill>
              </a:rPr>
              <a:t>Part 2 Step 1: Setup the code environment</a:t>
            </a:r>
          </a:p>
        </p:txBody>
      </p:sp>
      <p:sp>
        <p:nvSpPr>
          <p:cNvPr id="5" name="Rectangle 4"/>
          <p:cNvSpPr/>
          <p:nvPr/>
        </p:nvSpPr>
        <p:spPr>
          <a:xfrm>
            <a:off x="437766" y="1162416"/>
            <a:ext cx="5390985" cy="2031325"/>
          </a:xfrm>
          <a:prstGeom prst="rect">
            <a:avLst/>
          </a:prstGeom>
          <a:ln>
            <a:solidFill>
              <a:schemeClr val="tx1">
                <a:lumMod val="50000"/>
              </a:schemeClr>
            </a:solidFill>
          </a:ln>
        </p:spPr>
        <p:txBody>
          <a:bodyPr wrap="square">
            <a:spAutoFit/>
          </a:bodyPr>
          <a:lstStyle/>
          <a:p>
            <a:r>
              <a:rPr lang="en-US" sz="1400" b="1" dirty="0">
                <a:solidFill>
                  <a:srgbClr val="00B050"/>
                </a:solidFill>
                <a:latin typeface="Courier New" panose="02070309020205020404" pitchFamily="49" charset="0"/>
                <a:cs typeface="Courier New" panose="02070309020205020404" pitchFamily="49" charset="0"/>
              </a:rPr>
              <a:t>'''</a:t>
            </a:r>
          </a:p>
          <a:p>
            <a:r>
              <a:rPr lang="en-US" sz="1400" b="1" dirty="0" smtClean="0">
                <a:solidFill>
                  <a:srgbClr val="00B050"/>
                </a:solidFill>
                <a:latin typeface="Courier New" panose="02070309020205020404" pitchFamily="49" charset="0"/>
                <a:cs typeface="Courier New" panose="02070309020205020404" pitchFamily="49" charset="0"/>
              </a:rPr>
              <a:t>02_print_hosts.py</a:t>
            </a:r>
            <a:endParaRPr lang="en-US" sz="1400" b="1" dirty="0">
              <a:solidFill>
                <a:srgbClr val="00B050"/>
              </a:solidFill>
              <a:latin typeface="Courier New" panose="02070309020205020404" pitchFamily="49" charset="0"/>
              <a:cs typeface="Courier New" panose="02070309020205020404" pitchFamily="49" charset="0"/>
            </a:endParaRPr>
          </a:p>
          <a:p>
            <a:r>
              <a:rPr lang="en-US" sz="1400" b="1" dirty="0">
                <a:solidFill>
                  <a:srgbClr val="00B050"/>
                </a:solidFill>
                <a:latin typeface="Courier New" panose="02070309020205020404" pitchFamily="49" charset="0"/>
                <a:cs typeface="Courier New" panose="02070309020205020404" pitchFamily="49" charset="0"/>
              </a:rPr>
              <a:t>gets an inventory of hosts from </a:t>
            </a:r>
            <a:r>
              <a:rPr lang="en-US" sz="1400" b="1" dirty="0" smtClean="0">
                <a:solidFill>
                  <a:srgbClr val="00B050"/>
                </a:solidFill>
                <a:latin typeface="Courier New" panose="02070309020205020404" pitchFamily="49" charset="0"/>
                <a:cs typeface="Courier New" panose="02070309020205020404" pitchFamily="49" charset="0"/>
              </a:rPr>
              <a:t>/host </a:t>
            </a:r>
            <a:r>
              <a:rPr lang="en-US" sz="1400" b="1" dirty="0">
                <a:solidFill>
                  <a:srgbClr val="00B050"/>
                </a:solidFill>
                <a:latin typeface="Courier New" panose="02070309020205020404" pitchFamily="49" charset="0"/>
                <a:cs typeface="Courier New" panose="02070309020205020404" pitchFamily="49" charset="0"/>
              </a:rPr>
              <a:t>endpoint</a:t>
            </a:r>
          </a:p>
          <a:p>
            <a:r>
              <a:rPr lang="en-US" sz="1400" b="1" dirty="0">
                <a:solidFill>
                  <a:srgbClr val="00B050"/>
                </a:solidFill>
                <a:latin typeface="Courier New" panose="02070309020205020404" pitchFamily="49" charset="0"/>
                <a:cs typeface="Courier New" panose="02070309020205020404" pitchFamily="49" charset="0"/>
              </a:rPr>
              <a:t>November, 2017</a:t>
            </a:r>
          </a:p>
          <a:p>
            <a:r>
              <a:rPr lang="en-US" sz="1400" b="1" dirty="0">
                <a:solidFill>
                  <a:srgbClr val="00B050"/>
                </a:solidFill>
                <a:latin typeface="Courier New" panose="02070309020205020404" pitchFamily="49" charset="0"/>
                <a:cs typeface="Courier New" panose="02070309020205020404" pitchFamily="49" charset="0"/>
              </a:rPr>
              <a:t>'''</a:t>
            </a:r>
          </a:p>
          <a:p>
            <a:r>
              <a:rPr lang="en-US" sz="1400" b="1" dirty="0">
                <a:solidFill>
                  <a:schemeClr val="accent6">
                    <a:lumMod val="75000"/>
                  </a:schemeClr>
                </a:solidFill>
                <a:latin typeface="Courier New" panose="02070309020205020404" pitchFamily="49" charset="0"/>
                <a:cs typeface="Courier New" panose="02070309020205020404" pitchFamily="49" charset="0"/>
              </a:rPr>
              <a:t>import </a:t>
            </a:r>
            <a:r>
              <a:rPr lang="en-US" sz="1400" b="1" dirty="0">
                <a:latin typeface="Courier New" panose="02070309020205020404" pitchFamily="49" charset="0"/>
                <a:cs typeface="Courier New" panose="02070309020205020404" pitchFamily="49" charset="0"/>
              </a:rPr>
              <a:t>requests</a:t>
            </a:r>
          </a:p>
          <a:p>
            <a:r>
              <a:rPr lang="en-US" sz="1400" b="1" dirty="0">
                <a:solidFill>
                  <a:schemeClr val="accent6">
                    <a:lumMod val="75000"/>
                  </a:schemeClr>
                </a:solidFill>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json</a:t>
            </a:r>
            <a:endParaRPr lang="en-US" sz="1400" b="1" dirty="0">
              <a:latin typeface="Courier New" panose="02070309020205020404" pitchFamily="49" charset="0"/>
              <a:cs typeface="Courier New" panose="02070309020205020404" pitchFamily="49" charset="0"/>
            </a:endParaRPr>
          </a:p>
          <a:p>
            <a:r>
              <a:rPr lang="en-US" sz="1400" b="1" dirty="0" smtClean="0">
                <a:solidFill>
                  <a:schemeClr val="accent6">
                    <a:lumMod val="75000"/>
                  </a:schemeClr>
                </a:solidFill>
                <a:latin typeface="Courier New" panose="02070309020205020404" pitchFamily="49" charset="0"/>
                <a:cs typeface="Courier New" panose="02070309020205020404" pitchFamily="49" charset="0"/>
              </a:rPr>
              <a:t>from </a:t>
            </a:r>
            <a:r>
              <a:rPr lang="en-US" sz="1400" b="1" dirty="0">
                <a:latin typeface="Courier New" panose="02070309020205020404" pitchFamily="49" charset="0"/>
                <a:cs typeface="Courier New" panose="02070309020205020404" pitchFamily="49" charset="0"/>
              </a:rPr>
              <a:t>tabulate </a:t>
            </a:r>
            <a:r>
              <a:rPr lang="en-US" sz="1400" b="1" dirty="0">
                <a:solidFill>
                  <a:schemeClr val="accent6">
                    <a:lumMod val="75000"/>
                  </a:schemeClr>
                </a:solidFill>
                <a:latin typeface="Courier New" panose="02070309020205020404" pitchFamily="49" charset="0"/>
                <a:cs typeface="Courier New" panose="02070309020205020404" pitchFamily="49" charset="0"/>
              </a:rPr>
              <a:t>import *</a:t>
            </a:r>
          </a:p>
          <a:p>
            <a:r>
              <a:rPr lang="en-US" sz="1400" b="1" dirty="0">
                <a:solidFill>
                  <a:schemeClr val="accent6">
                    <a:lumMod val="75000"/>
                  </a:schemeClr>
                </a:solidFill>
                <a:latin typeface="Courier New" panose="02070309020205020404" pitchFamily="49" charset="0"/>
                <a:cs typeface="Courier New" panose="02070309020205020404" pitchFamily="49" charset="0"/>
              </a:rPr>
              <a:t>from </a:t>
            </a:r>
            <a:r>
              <a:rPr lang="en-US" sz="1400" b="1" dirty="0" err="1">
                <a:solidFill>
                  <a:schemeClr val="tx1">
                    <a:lumMod val="50000"/>
                  </a:schemeClr>
                </a:solidFill>
                <a:latin typeface="Courier New" panose="02070309020205020404" pitchFamily="49" charset="0"/>
                <a:cs typeface="Courier New" panose="02070309020205020404" pitchFamily="49" charset="0"/>
              </a:rPr>
              <a:t>my_</a:t>
            </a:r>
            <a:r>
              <a:rPr lang="en-US" sz="1400" b="1" dirty="0" err="1">
                <a:latin typeface="Courier New" panose="02070309020205020404" pitchFamily="49" charset="0"/>
                <a:cs typeface="Courier New" panose="02070309020205020404" pitchFamily="49" charset="0"/>
              </a:rPr>
              <a:t>apic_em_functions</a:t>
            </a:r>
            <a:r>
              <a:rPr lang="en-US" sz="1400" b="1" dirty="0">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import *</a:t>
            </a:r>
          </a:p>
        </p:txBody>
      </p:sp>
      <p:sp>
        <p:nvSpPr>
          <p:cNvPr id="6" name="TextBox 5"/>
          <p:cNvSpPr txBox="1"/>
          <p:nvPr/>
        </p:nvSpPr>
        <p:spPr>
          <a:xfrm>
            <a:off x="6050943" y="1908512"/>
            <a:ext cx="3031599" cy="923330"/>
          </a:xfrm>
          <a:prstGeom prst="rect">
            <a:avLst/>
          </a:prstGeom>
          <a:noFill/>
        </p:spPr>
        <p:txBody>
          <a:bodyPr wrap="none" rtlCol="0">
            <a:spAutoFit/>
          </a:bodyPr>
          <a:lstStyle/>
          <a:p>
            <a:pPr marL="342900" indent="-342900">
              <a:buAutoNum type="arabicPeriod"/>
            </a:pPr>
            <a:r>
              <a:rPr lang="en-US" dirty="0" smtClean="0"/>
              <a:t>Document</a:t>
            </a:r>
            <a:br>
              <a:rPr lang="en-US" dirty="0" smtClean="0"/>
            </a:br>
            <a:endParaRPr lang="en-US" dirty="0"/>
          </a:p>
          <a:p>
            <a:pPr marL="342900" indent="-342900">
              <a:buAutoNum type="arabicPeriod"/>
            </a:pPr>
            <a:r>
              <a:rPr lang="en-US" dirty="0"/>
              <a:t>Import required modules</a:t>
            </a:r>
          </a:p>
        </p:txBody>
      </p:sp>
      <p:sp>
        <p:nvSpPr>
          <p:cNvPr id="7" name="TextBox 6"/>
          <p:cNvSpPr txBox="1"/>
          <p:nvPr/>
        </p:nvSpPr>
        <p:spPr>
          <a:xfrm>
            <a:off x="701906" y="3444452"/>
            <a:ext cx="7664494" cy="1200329"/>
          </a:xfrm>
          <a:prstGeom prst="rect">
            <a:avLst/>
          </a:prstGeom>
          <a:noFill/>
        </p:spPr>
        <p:txBody>
          <a:bodyPr wrap="square" rtlCol="0">
            <a:spAutoFit/>
          </a:bodyPr>
          <a:lstStyle/>
          <a:p>
            <a:r>
              <a:rPr lang="en-US" dirty="0"/>
              <a:t>Note that the Python file that contains your service ticket function is imported for use here. The name of the functions file will vary depending on whether you are using your own file or the provided solution file</a:t>
            </a:r>
            <a:r>
              <a:rPr lang="en-US" dirty="0" smtClean="0"/>
              <a:t>.</a:t>
            </a:r>
          </a:p>
          <a:p>
            <a:r>
              <a:rPr lang="en-US" dirty="0"/>
              <a:t>Save your code as </a:t>
            </a:r>
            <a:r>
              <a:rPr lang="en-US" b="1" dirty="0" smtClean="0"/>
              <a:t>print_hosts.py</a:t>
            </a:r>
            <a:endParaRPr lang="en-US" dirty="0"/>
          </a:p>
        </p:txBody>
      </p:sp>
    </p:spTree>
    <p:extLst>
      <p:ext uri="{BB962C8B-B14F-4D97-AF65-F5344CB8AC3E}">
        <p14:creationId xmlns:p14="http://schemas.microsoft.com/office/powerpoint/2010/main" val="1115110573"/>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0747" y="1927946"/>
            <a:ext cx="1558455" cy="28624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Lab: Create Host Inventory in Python</a:t>
            </a:r>
            <a:br>
              <a:rPr lang="en-US" dirty="0"/>
            </a:br>
            <a:r>
              <a:rPr lang="en-US" dirty="0">
                <a:solidFill>
                  <a:srgbClr val="004C69"/>
                </a:solidFill>
              </a:rPr>
              <a:t>Part 2 Step 2: Build Request Components</a:t>
            </a:r>
          </a:p>
        </p:txBody>
      </p:sp>
      <p:sp>
        <p:nvSpPr>
          <p:cNvPr id="4" name="Rectangle 3"/>
          <p:cNvSpPr/>
          <p:nvPr/>
        </p:nvSpPr>
        <p:spPr>
          <a:xfrm>
            <a:off x="373712" y="1405239"/>
            <a:ext cx="8476090" cy="1815882"/>
          </a:xfrm>
          <a:prstGeom prst="rect">
            <a:avLst/>
          </a:prstGeom>
          <a:ln>
            <a:solidFill>
              <a:schemeClr val="tx1">
                <a:lumMod val="50000"/>
              </a:schemeClr>
            </a:solidFill>
          </a:ln>
        </p:spPr>
        <p:txBody>
          <a:bodyPr wrap="square">
            <a:spAutoFit/>
          </a:bodyPr>
          <a:lstStyle/>
          <a:p>
            <a:r>
              <a:rPr lang="en-US" sz="1600" b="1" dirty="0" err="1" smtClean="0">
                <a:latin typeface="Courier New" panose="02070309020205020404" pitchFamily="49" charset="0"/>
                <a:cs typeface="Courier New" panose="02070309020205020404" pitchFamily="49" charset="0"/>
              </a:rPr>
              <a:t>api_url</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"https://sandboxapicem.cisco.com/</a:t>
            </a:r>
            <a:r>
              <a:rPr lang="en-US" sz="1600" b="1" dirty="0" err="1">
                <a:latin typeface="Courier New" panose="02070309020205020404" pitchFamily="49" charset="0"/>
                <a:cs typeface="Courier New" panose="02070309020205020404" pitchFamily="49" charset="0"/>
              </a:rPr>
              <a:t>api</a:t>
            </a:r>
            <a:r>
              <a:rPr lang="en-US" sz="1600" b="1" dirty="0">
                <a:latin typeface="Courier New" panose="02070309020205020404" pitchFamily="49" charset="0"/>
                <a:cs typeface="Courier New" panose="02070309020205020404" pitchFamily="49" charset="0"/>
              </a:rPr>
              <a:t>/v1/host"</a:t>
            </a:r>
          </a:p>
          <a:p>
            <a:endParaRPr lang="en-US" sz="1600" b="1" dirty="0">
              <a:latin typeface="Courier New" panose="02070309020205020404" pitchFamily="49" charset="0"/>
              <a:cs typeface="Courier New" panose="02070309020205020404" pitchFamily="49" charset="0"/>
            </a:endParaRPr>
          </a:p>
          <a:p>
            <a:r>
              <a:rPr lang="en-US" sz="1600" b="1" dirty="0">
                <a:solidFill>
                  <a:srgbClr val="FF0000"/>
                </a:solidFill>
                <a:latin typeface="Courier New" panose="02070309020205020404" pitchFamily="49" charset="0"/>
                <a:cs typeface="Courier New" panose="02070309020205020404" pitchFamily="49" charset="0"/>
              </a:rPr>
              <a:t>ticket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get_ticket</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headers = </a:t>
            </a:r>
            <a:r>
              <a:rPr lang="en-US" sz="1600" b="1" dirty="0" smtClean="0">
                <a:solidFill>
                  <a:srgbClr val="00B050"/>
                </a:solidFill>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a:t>
            </a:r>
            <a:r>
              <a:rPr lang="en-US" sz="1600" b="1" dirty="0" smtClean="0">
                <a:solidFill>
                  <a:srgbClr val="00B050"/>
                </a:solidFill>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a:t>
            </a:r>
            <a:r>
              <a:rPr lang="en-US" sz="1600" b="1" dirty="0" smtClean="0">
                <a:solidFill>
                  <a:srgbClr val="00B050"/>
                </a:solidFill>
                <a:latin typeface="Courier New" panose="02070309020205020404" pitchFamily="49" charset="0"/>
                <a:cs typeface="Courier New" panose="02070309020205020404" pitchFamily="49" charset="0"/>
              </a:rPr>
              <a:t>content-type"</a:t>
            </a:r>
            <a:r>
              <a:rPr lang="en-US" sz="1600" b="1" dirty="0" smtClean="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a:t>
            </a:r>
            <a:r>
              <a:rPr lang="en-US" sz="1600" b="1" dirty="0" smtClean="0">
                <a:solidFill>
                  <a:srgbClr val="00B050"/>
                </a:solidFill>
                <a:latin typeface="Courier New" panose="02070309020205020404" pitchFamily="49" charset="0"/>
                <a:cs typeface="Courier New" panose="02070309020205020404" pitchFamily="49" charset="0"/>
              </a:rPr>
              <a:t>application/</a:t>
            </a:r>
            <a:r>
              <a:rPr lang="en-US" sz="1600" b="1" dirty="0" err="1" smtClean="0">
                <a:solidFill>
                  <a:srgbClr val="00B050"/>
                </a:solidFill>
                <a:latin typeface="Courier New" panose="02070309020205020404" pitchFamily="49" charset="0"/>
                <a:cs typeface="Courier New" panose="02070309020205020404" pitchFamily="49" charset="0"/>
              </a:rPr>
              <a:t>json</a:t>
            </a:r>
            <a:r>
              <a:rPr lang="en-US" sz="1600" b="1" dirty="0">
                <a:solidFill>
                  <a:srgbClr val="00B050"/>
                </a:solidFill>
                <a:latin typeface="Courier New" panose="02070309020205020404" pitchFamily="49" charset="0"/>
                <a:cs typeface="Courier New" panose="02070309020205020404" pitchFamily="49" charset="0"/>
              </a:rPr>
              <a:t>"</a:t>
            </a:r>
            <a:r>
              <a:rPr lang="en-US" sz="1600" b="1" dirty="0" smtClean="0">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a:t>
            </a:r>
            <a:r>
              <a:rPr lang="en-US" sz="1600" b="1" dirty="0" smtClean="0">
                <a:solidFill>
                  <a:srgbClr val="00B050"/>
                </a:solidFill>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a:t>
            </a:r>
            <a:r>
              <a:rPr lang="en-US" sz="1600" b="1" dirty="0" smtClean="0">
                <a:solidFill>
                  <a:srgbClr val="00B050"/>
                </a:solidFill>
                <a:latin typeface="Courier New" panose="02070309020205020404" pitchFamily="49" charset="0"/>
                <a:cs typeface="Courier New" panose="02070309020205020404" pitchFamily="49" charset="0"/>
              </a:rPr>
              <a:t>X-</a:t>
            </a:r>
            <a:r>
              <a:rPr lang="en-US" sz="1600" b="1" dirty="0" err="1" smtClean="0">
                <a:solidFill>
                  <a:srgbClr val="00B050"/>
                </a:solidFill>
                <a:latin typeface="Courier New" panose="02070309020205020404" pitchFamily="49" charset="0"/>
                <a:cs typeface="Courier New" panose="02070309020205020404" pitchFamily="49" charset="0"/>
              </a:rPr>
              <a:t>Auth</a:t>
            </a:r>
            <a:r>
              <a:rPr lang="en-US" sz="1600" b="1" dirty="0" smtClean="0">
                <a:solidFill>
                  <a:srgbClr val="00B050"/>
                </a:solidFill>
                <a:latin typeface="Courier New" panose="02070309020205020404" pitchFamily="49" charset="0"/>
                <a:cs typeface="Courier New" panose="02070309020205020404" pitchFamily="49" charset="0"/>
              </a:rPr>
              <a:t>-Token</a:t>
            </a:r>
            <a:r>
              <a:rPr lang="en-US" sz="1600" b="1" dirty="0">
                <a:solidFill>
                  <a:srgbClr val="00B050"/>
                </a:solidFill>
                <a:latin typeface="Courier New" panose="02070309020205020404" pitchFamily="49" charset="0"/>
                <a:cs typeface="Courier New" panose="02070309020205020404" pitchFamily="49" charset="0"/>
              </a:rPr>
              <a:t>": </a:t>
            </a:r>
            <a:r>
              <a:rPr lang="en-US" sz="1600" b="1" dirty="0" smtClean="0">
                <a:solidFill>
                  <a:srgbClr val="FF0000"/>
                </a:solidFill>
                <a:latin typeface="Courier New" panose="02070309020205020404" pitchFamily="49" charset="0"/>
                <a:cs typeface="Courier New" panose="02070309020205020404" pitchFamily="49" charset="0"/>
              </a:rPr>
              <a:t>ticket</a:t>
            </a:r>
          </a:p>
          <a:p>
            <a:r>
              <a:rPr lang="en-US" sz="1600" b="1" dirty="0">
                <a:solidFill>
                  <a:schemeClr val="tx1">
                    <a:lumMod val="50000"/>
                  </a:schemeClr>
                </a:solidFill>
                <a:latin typeface="Courier New" panose="02070309020205020404" pitchFamily="49" charset="0"/>
                <a:cs typeface="Courier New" panose="02070309020205020404" pitchFamily="49" charset="0"/>
              </a:rPr>
              <a:t> </a:t>
            </a:r>
            <a:r>
              <a:rPr lang="en-US" sz="1600" b="1" dirty="0" smtClean="0">
                <a:solidFill>
                  <a:schemeClr val="tx1">
                    <a:lumMod val="50000"/>
                  </a:schemeClr>
                </a:solidFill>
                <a:latin typeface="Courier New" panose="02070309020205020404" pitchFamily="49" charset="0"/>
                <a:cs typeface="Courier New" panose="02070309020205020404" pitchFamily="49" charset="0"/>
              </a:rPr>
              <a:t>         </a:t>
            </a:r>
            <a:r>
              <a:rPr lang="en-US" sz="1600" b="1" dirty="0" smtClean="0">
                <a:solidFill>
                  <a:srgbClr val="00B050"/>
                </a:solidFill>
                <a:latin typeface="Courier New" panose="02070309020205020404" pitchFamily="49" charset="0"/>
                <a:cs typeface="Courier New" panose="02070309020205020404" pitchFamily="49" charset="0"/>
              </a:rPr>
              <a:t>}</a:t>
            </a:r>
            <a:endParaRPr lang="en-US" sz="1600" b="1" dirty="0">
              <a:solidFill>
                <a:srgbClr val="00B050"/>
              </a:solidFill>
              <a:latin typeface="Courier New" panose="02070309020205020404" pitchFamily="49" charset="0"/>
              <a:cs typeface="Courier New" panose="02070309020205020404" pitchFamily="49" charset="0"/>
            </a:endParaRPr>
          </a:p>
        </p:txBody>
      </p:sp>
      <p:sp>
        <p:nvSpPr>
          <p:cNvPr id="5" name="TextBox 4"/>
          <p:cNvSpPr txBox="1"/>
          <p:nvPr/>
        </p:nvSpPr>
        <p:spPr>
          <a:xfrm>
            <a:off x="694594" y="3614779"/>
            <a:ext cx="7147497" cy="646331"/>
          </a:xfrm>
          <a:prstGeom prst="rect">
            <a:avLst/>
          </a:prstGeom>
          <a:noFill/>
        </p:spPr>
        <p:txBody>
          <a:bodyPr wrap="square" rtlCol="0">
            <a:spAutoFit/>
          </a:bodyPr>
          <a:lstStyle/>
          <a:p>
            <a:r>
              <a:rPr lang="en-US" dirty="0">
                <a:solidFill>
                  <a:schemeClr val="tx1">
                    <a:lumMod val="50000"/>
                  </a:schemeClr>
                </a:solidFill>
              </a:rPr>
              <a:t>Note that the </a:t>
            </a:r>
            <a:r>
              <a:rPr lang="en-US" b="1" dirty="0" err="1">
                <a:solidFill>
                  <a:schemeClr val="tx1">
                    <a:lumMod val="50000"/>
                  </a:schemeClr>
                </a:solidFill>
              </a:rPr>
              <a:t>get_ticket</a:t>
            </a:r>
            <a:r>
              <a:rPr lang="en-US" b="1" dirty="0">
                <a:solidFill>
                  <a:schemeClr val="tx1">
                    <a:lumMod val="50000"/>
                  </a:schemeClr>
                </a:solidFill>
              </a:rPr>
              <a:t>()</a:t>
            </a:r>
            <a:r>
              <a:rPr lang="en-US" dirty="0">
                <a:solidFill>
                  <a:schemeClr val="tx1">
                    <a:lumMod val="50000"/>
                  </a:schemeClr>
                </a:solidFill>
              </a:rPr>
              <a:t> function that you created earlier is reused here and the value is supplied to the headers object.</a:t>
            </a:r>
          </a:p>
        </p:txBody>
      </p:sp>
    </p:spTree>
    <p:extLst>
      <p:ext uri="{BB962C8B-B14F-4D97-AF65-F5344CB8AC3E}">
        <p14:creationId xmlns:p14="http://schemas.microsoft.com/office/powerpoint/2010/main" val="285593324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1298" y="1636123"/>
            <a:ext cx="8293797" cy="455913"/>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349608" y="206083"/>
            <a:ext cx="8345488" cy="731837"/>
          </a:xfrm>
        </p:spPr>
        <p:txBody>
          <a:bodyPr/>
          <a:lstStyle/>
          <a:p>
            <a:r>
              <a:rPr lang="en-US" sz="2800" dirty="0"/>
              <a:t>Lab: Create Host Inventory in Python</a:t>
            </a:r>
            <a:br>
              <a:rPr lang="en-US" sz="2800" dirty="0"/>
            </a:br>
            <a:r>
              <a:rPr lang="en-US" sz="2800" dirty="0">
                <a:solidFill>
                  <a:srgbClr val="367187"/>
                </a:solidFill>
              </a:rPr>
              <a:t>Part 2 Step 3: Make the Request and Handle Errors</a:t>
            </a:r>
          </a:p>
        </p:txBody>
      </p:sp>
      <p:sp>
        <p:nvSpPr>
          <p:cNvPr id="6" name="Rectangle 5"/>
          <p:cNvSpPr/>
          <p:nvPr/>
        </p:nvSpPr>
        <p:spPr>
          <a:xfrm>
            <a:off x="349608" y="1173691"/>
            <a:ext cx="8499946" cy="1169551"/>
          </a:xfrm>
          <a:prstGeom prst="rect">
            <a:avLst/>
          </a:prstGeom>
          <a:ln>
            <a:solidFill>
              <a:schemeClr val="tx1">
                <a:lumMod val="50000"/>
              </a:schemeClr>
            </a:solidFill>
          </a:ln>
        </p:spPr>
        <p:txBody>
          <a:bodyPr wrap="square">
            <a:spAutoFit/>
          </a:bodyPr>
          <a:lstStyle/>
          <a:p>
            <a:r>
              <a:rPr lang="en-US" sz="1400" b="1" dirty="0" err="1" smtClean="0">
                <a:solidFill>
                  <a:srgbClr val="464646"/>
                </a:solidFill>
                <a:latin typeface="Courier New" panose="02070309020205020404" pitchFamily="49" charset="0"/>
                <a:cs typeface="Courier New" panose="02070309020205020404" pitchFamily="49" charset="0"/>
              </a:rPr>
              <a:t>resp</a:t>
            </a:r>
            <a:r>
              <a:rPr lang="en-US" sz="1400" b="1" dirty="0" smtClean="0">
                <a:solidFill>
                  <a:srgbClr val="464646"/>
                </a:solidFill>
                <a:latin typeface="Courier New" panose="02070309020205020404" pitchFamily="49" charset="0"/>
                <a:cs typeface="Courier New" panose="02070309020205020404" pitchFamily="49" charset="0"/>
              </a:rPr>
              <a:t> </a:t>
            </a:r>
            <a:r>
              <a:rPr lang="en-US" sz="1400" b="1" dirty="0">
                <a:solidFill>
                  <a:srgbClr val="464646"/>
                </a:solidFill>
                <a:latin typeface="Courier New" panose="02070309020205020404" pitchFamily="49" charset="0"/>
                <a:cs typeface="Courier New" panose="02070309020205020404" pitchFamily="49" charset="0"/>
              </a:rPr>
              <a:t>= </a:t>
            </a:r>
            <a:r>
              <a:rPr lang="en-US" sz="1400" b="1" dirty="0" err="1" smtClean="0">
                <a:solidFill>
                  <a:srgbClr val="464646"/>
                </a:solidFill>
                <a:latin typeface="Courier New" panose="02070309020205020404" pitchFamily="49" charset="0"/>
                <a:cs typeface="Courier New" panose="02070309020205020404" pitchFamily="49" charset="0"/>
              </a:rPr>
              <a:t>requests.get</a:t>
            </a:r>
            <a:r>
              <a:rPr lang="en-US" sz="1400" b="1" dirty="0" smtClean="0">
                <a:solidFill>
                  <a:srgbClr val="464646"/>
                </a:solidFill>
                <a:latin typeface="Courier New" panose="02070309020205020404" pitchFamily="49" charset="0"/>
                <a:cs typeface="Courier New" panose="02070309020205020404" pitchFamily="49" charset="0"/>
              </a:rPr>
              <a:t>(</a:t>
            </a:r>
            <a:r>
              <a:rPr lang="en-US" sz="1400" b="1" dirty="0" err="1" smtClean="0">
                <a:solidFill>
                  <a:srgbClr val="464646"/>
                </a:solidFill>
                <a:latin typeface="Courier New" panose="02070309020205020404" pitchFamily="49" charset="0"/>
                <a:cs typeface="Courier New" panose="02070309020205020404" pitchFamily="49" charset="0"/>
              </a:rPr>
              <a:t>api</a:t>
            </a:r>
            <a:r>
              <a:rPr lang="en-US" sz="1400" b="1" dirty="0" err="1" smtClean="0">
                <a:solidFill>
                  <a:srgbClr val="464646"/>
                </a:solidFill>
                <a:latin typeface="Courier New" panose="02070309020205020404" pitchFamily="49" charset="0"/>
                <a:cs typeface="Courier New" panose="02070309020205020404" pitchFamily="49" charset="0"/>
              </a:rPr>
              <a:t>_url</a:t>
            </a:r>
            <a:r>
              <a:rPr lang="en-US" sz="1400" b="1" dirty="0" smtClean="0">
                <a:solidFill>
                  <a:srgbClr val="464646"/>
                </a:solidFill>
                <a:latin typeface="Courier New" panose="02070309020205020404" pitchFamily="49" charset="0"/>
                <a:cs typeface="Courier New" panose="02070309020205020404" pitchFamily="49" charset="0"/>
              </a:rPr>
              <a:t>, headers=headers, verify=False</a:t>
            </a:r>
            <a:r>
              <a:rPr lang="en-US" sz="1400" b="1" dirty="0">
                <a:solidFill>
                  <a:srgbClr val="464646"/>
                </a:solidFill>
                <a:latin typeface="Courier New" panose="02070309020205020404" pitchFamily="49" charset="0"/>
                <a:cs typeface="Courier New" panose="02070309020205020404" pitchFamily="49" charset="0"/>
              </a:rPr>
              <a:t>)</a:t>
            </a:r>
          </a:p>
          <a:p>
            <a:r>
              <a:rPr lang="en-US" sz="1400" b="1" dirty="0" smtClean="0">
                <a:solidFill>
                  <a:srgbClr val="464646"/>
                </a:solidFill>
                <a:latin typeface="Courier New" panose="02070309020205020404" pitchFamily="49" charset="0"/>
                <a:cs typeface="Courier New" panose="02070309020205020404" pitchFamily="49" charset="0"/>
              </a:rPr>
              <a:t>print</a:t>
            </a:r>
            <a:r>
              <a:rPr lang="en-US" sz="1400" b="1" dirty="0">
                <a:latin typeface="Courier New" panose="02070309020205020404" pitchFamily="49" charset="0"/>
                <a:cs typeface="Courier New" panose="02070309020205020404" pitchFamily="49" charset="0"/>
              </a:rPr>
              <a:t> ("</a:t>
            </a:r>
            <a:r>
              <a:rPr lang="en-US" sz="1400" b="1" dirty="0" smtClean="0">
                <a:solidFill>
                  <a:srgbClr val="00B050"/>
                </a:solidFill>
                <a:latin typeface="Courier New" panose="02070309020205020404" pitchFamily="49" charset="0"/>
                <a:cs typeface="Courier New" panose="02070309020205020404" pitchFamily="49" charset="0"/>
              </a:rPr>
              <a:t>Status </a:t>
            </a:r>
            <a:r>
              <a:rPr lang="en-US" sz="1400" b="1" dirty="0">
                <a:solidFill>
                  <a:srgbClr val="00B050"/>
                </a:solidFill>
                <a:latin typeface="Courier New" panose="02070309020205020404" pitchFamily="49" charset="0"/>
                <a:cs typeface="Courier New" panose="02070309020205020404" pitchFamily="49" charset="0"/>
              </a:rPr>
              <a:t>of /host request:</a:t>
            </a:r>
            <a:r>
              <a:rPr lang="en-US" sz="1400" b="1"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a:t>
            </a:r>
            <a:r>
              <a:rPr lang="en-US" sz="1400" b="1" dirty="0" err="1" smtClean="0">
                <a:latin typeface="Courier New" panose="02070309020205020404" pitchFamily="49" charset="0"/>
                <a:cs typeface="Courier New" panose="02070309020205020404" pitchFamily="49" charset="0"/>
              </a:rPr>
              <a:t>resp.status_code</a:t>
            </a:r>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if </a:t>
            </a:r>
            <a:r>
              <a:rPr lang="en-US" sz="1400" b="1" dirty="0" err="1" smtClean="0">
                <a:latin typeface="Courier New" panose="02070309020205020404" pitchFamily="49" charset="0"/>
                <a:cs typeface="Courier New" panose="02070309020205020404" pitchFamily="49" charset="0"/>
              </a:rPr>
              <a:t>resp.status_code</a:t>
            </a:r>
            <a:r>
              <a:rPr lang="en-US" sz="1400" b="1" dirty="0" smtClean="0">
                <a:latin typeface="Courier New" panose="02070309020205020404" pitchFamily="49" charset="0"/>
                <a:cs typeface="Courier New" panose="02070309020205020404" pitchFamily="49" charset="0"/>
              </a:rPr>
              <a:t> != 200:</a:t>
            </a:r>
          </a:p>
          <a:p>
            <a:r>
              <a:rPr lang="en-US" sz="1400" b="1" dirty="0" smtClean="0">
                <a:latin typeface="Courier New" panose="02070309020205020404" pitchFamily="49" charset="0"/>
                <a:cs typeface="Courier New" panose="02070309020205020404" pitchFamily="49" charset="0"/>
              </a:rPr>
              <a:t>    raise </a:t>
            </a:r>
            <a:r>
              <a:rPr lang="en-US" sz="1400" b="1" dirty="0">
                <a:latin typeface="Courier New" panose="02070309020205020404" pitchFamily="49" charset="0"/>
                <a:cs typeface="Courier New" panose="02070309020205020404" pitchFamily="49" charset="0"/>
              </a:rPr>
              <a:t>Exception("Status </a:t>
            </a:r>
            <a:r>
              <a:rPr lang="en-US" sz="1400" b="1" dirty="0" smtClean="0">
                <a:latin typeface="Courier New" panose="02070309020205020404" pitchFamily="49" charset="0"/>
                <a:cs typeface="Courier New" panose="02070309020205020404" pitchFamily="49" charset="0"/>
              </a:rPr>
              <a:t>code is not 200/OK. Response text: " + </a:t>
            </a:r>
            <a:r>
              <a:rPr lang="en-US" sz="1400" b="1" dirty="0" err="1" smtClean="0">
                <a:latin typeface="Courier New" panose="02070309020205020404" pitchFamily="49" charset="0"/>
                <a:cs typeface="Courier New" panose="02070309020205020404" pitchFamily="49" charset="0"/>
              </a:rPr>
              <a:t>resp.text</a:t>
            </a:r>
            <a:r>
              <a:rPr lang="en-US" sz="1400" b="1" dirty="0" smtClean="0">
                <a:latin typeface="Courier New" panose="02070309020205020404" pitchFamily="49" charset="0"/>
                <a:cs typeface="Courier New" panose="02070309020205020404" pitchFamily="49" charset="0"/>
              </a:rPr>
              <a:t>)</a:t>
            </a:r>
          </a:p>
          <a:p>
            <a:r>
              <a:rPr lang="en-US" sz="1400" b="1" dirty="0" err="1" smtClean="0">
                <a:solidFill>
                  <a:srgbClr val="464646"/>
                </a:solidFill>
                <a:latin typeface="Courier New" panose="02070309020205020404" pitchFamily="49" charset="0"/>
                <a:cs typeface="Courier New" panose="02070309020205020404" pitchFamily="49" charset="0"/>
              </a:rPr>
              <a:t>response_json</a:t>
            </a:r>
            <a:r>
              <a:rPr lang="en-US" sz="1400" b="1" dirty="0" smtClean="0">
                <a:solidFill>
                  <a:srgbClr val="464646"/>
                </a:solidFill>
                <a:latin typeface="Courier New" panose="02070309020205020404" pitchFamily="49" charset="0"/>
                <a:cs typeface="Courier New" panose="02070309020205020404" pitchFamily="49" charset="0"/>
              </a:rPr>
              <a:t> = </a:t>
            </a:r>
            <a:r>
              <a:rPr lang="en-US" sz="1400" b="1" dirty="0" err="1" smtClean="0">
                <a:solidFill>
                  <a:srgbClr val="464646"/>
                </a:solidFill>
                <a:latin typeface="Courier New" panose="02070309020205020404" pitchFamily="49" charset="0"/>
                <a:cs typeface="Courier New" panose="02070309020205020404" pitchFamily="49" charset="0"/>
              </a:rPr>
              <a:t>resp.json</a:t>
            </a:r>
            <a:r>
              <a:rPr lang="en-US" sz="1400" b="1" dirty="0" smtClean="0">
                <a:solidFill>
                  <a:srgbClr val="464646"/>
                </a:solidFill>
                <a:latin typeface="Courier New" panose="02070309020205020404" pitchFamily="49" charset="0"/>
                <a:cs typeface="Courier New" panose="02070309020205020404" pitchFamily="49" charset="0"/>
              </a:rPr>
              <a:t>() # Get the </a:t>
            </a:r>
            <a:r>
              <a:rPr lang="en-US" sz="1400" b="1" dirty="0" err="1" smtClean="0">
                <a:solidFill>
                  <a:srgbClr val="464646"/>
                </a:solidFill>
                <a:latin typeface="Courier New" panose="02070309020205020404" pitchFamily="49" charset="0"/>
                <a:cs typeface="Courier New" panose="02070309020205020404" pitchFamily="49" charset="0"/>
              </a:rPr>
              <a:t>json</a:t>
            </a:r>
            <a:r>
              <a:rPr lang="en-US" sz="1400" b="1" dirty="0" smtClean="0">
                <a:solidFill>
                  <a:srgbClr val="464646"/>
                </a:solidFill>
                <a:latin typeface="Courier New" panose="02070309020205020404" pitchFamily="49" charset="0"/>
                <a:cs typeface="Courier New" panose="02070309020205020404" pitchFamily="49" charset="0"/>
              </a:rPr>
              <a:t>-encoded content from response</a:t>
            </a:r>
            <a:endParaRPr lang="en-US" sz="1400" b="1" dirty="0">
              <a:solidFill>
                <a:srgbClr val="464646"/>
              </a:solidFill>
              <a:latin typeface="Courier New" panose="02070309020205020404" pitchFamily="49" charset="0"/>
              <a:cs typeface="Courier New" panose="02070309020205020404" pitchFamily="49" charset="0"/>
            </a:endParaRPr>
          </a:p>
        </p:txBody>
      </p:sp>
      <p:sp>
        <p:nvSpPr>
          <p:cNvPr id="7" name="TextBox 6"/>
          <p:cNvSpPr txBox="1"/>
          <p:nvPr/>
        </p:nvSpPr>
        <p:spPr>
          <a:xfrm>
            <a:off x="1095375" y="3009900"/>
            <a:ext cx="7355898" cy="1477328"/>
          </a:xfrm>
          <a:prstGeom prst="rect">
            <a:avLst/>
          </a:prstGeom>
          <a:noFill/>
        </p:spPr>
        <p:txBody>
          <a:bodyPr wrap="square" rtlCol="0">
            <a:spAutoFit/>
          </a:bodyPr>
          <a:lstStyle/>
          <a:p>
            <a:pPr marL="342900" indent="-342900">
              <a:buAutoNum type="arabicPeriod"/>
            </a:pPr>
            <a:r>
              <a:rPr lang="en-US" dirty="0">
                <a:solidFill>
                  <a:schemeClr val="tx1">
                    <a:lumMod val="50000"/>
                  </a:schemeClr>
                </a:solidFill>
              </a:rPr>
              <a:t>Request is made with </a:t>
            </a:r>
            <a:r>
              <a:rPr lang="en-US" b="1" dirty="0">
                <a:solidFill>
                  <a:schemeClr val="tx1">
                    <a:lumMod val="50000"/>
                  </a:schemeClr>
                </a:solidFill>
              </a:rPr>
              <a:t>get()</a:t>
            </a:r>
            <a:r>
              <a:rPr lang="en-US" dirty="0">
                <a:solidFill>
                  <a:schemeClr val="tx1">
                    <a:lumMod val="50000"/>
                  </a:schemeClr>
                </a:solidFill>
              </a:rPr>
              <a:t> method of the </a:t>
            </a:r>
            <a:r>
              <a:rPr lang="en-US" b="1" dirty="0">
                <a:solidFill>
                  <a:schemeClr val="tx1">
                    <a:lumMod val="50000"/>
                  </a:schemeClr>
                </a:solidFill>
              </a:rPr>
              <a:t>requests</a:t>
            </a:r>
            <a:r>
              <a:rPr lang="en-US" dirty="0">
                <a:solidFill>
                  <a:schemeClr val="tx1">
                    <a:lumMod val="50000"/>
                  </a:schemeClr>
                </a:solidFill>
              </a:rPr>
              <a:t> module.</a:t>
            </a:r>
          </a:p>
          <a:p>
            <a:pPr marL="342900" indent="-342900">
              <a:buAutoNum type="arabicPeriod"/>
            </a:pPr>
            <a:r>
              <a:rPr lang="en-US" dirty="0" smtClean="0">
                <a:solidFill>
                  <a:schemeClr val="tx1">
                    <a:lumMod val="50000"/>
                  </a:schemeClr>
                </a:solidFill>
              </a:rPr>
              <a:t>A message is </a:t>
            </a:r>
            <a:r>
              <a:rPr lang="en-US" dirty="0">
                <a:solidFill>
                  <a:schemeClr val="tx1">
                    <a:lumMod val="50000"/>
                  </a:schemeClr>
                </a:solidFill>
              </a:rPr>
              <a:t>displayed </a:t>
            </a:r>
            <a:r>
              <a:rPr lang="en-US" dirty="0" smtClean="0">
                <a:solidFill>
                  <a:schemeClr val="tx1">
                    <a:lumMod val="50000"/>
                  </a:schemeClr>
                </a:solidFill>
              </a:rPr>
              <a:t>with </a:t>
            </a:r>
            <a:r>
              <a:rPr lang="en-US" dirty="0">
                <a:solidFill>
                  <a:schemeClr val="tx1">
                    <a:lumMod val="50000"/>
                  </a:schemeClr>
                </a:solidFill>
              </a:rPr>
              <a:t>the </a:t>
            </a:r>
            <a:r>
              <a:rPr lang="en-US" dirty="0" smtClean="0">
                <a:solidFill>
                  <a:schemeClr val="tx1">
                    <a:lumMod val="50000"/>
                  </a:schemeClr>
                </a:solidFill>
              </a:rPr>
              <a:t>status code </a:t>
            </a:r>
            <a:r>
              <a:rPr lang="en-US" dirty="0">
                <a:solidFill>
                  <a:schemeClr val="tx1">
                    <a:lumMod val="50000"/>
                  </a:schemeClr>
                </a:solidFill>
              </a:rPr>
              <a:t>of the request</a:t>
            </a:r>
            <a:r>
              <a:rPr lang="en-US" dirty="0" smtClean="0">
                <a:solidFill>
                  <a:schemeClr val="tx1">
                    <a:lumMod val="50000"/>
                  </a:schemeClr>
                </a:solidFill>
              </a:rPr>
              <a:t>.</a:t>
            </a:r>
          </a:p>
          <a:p>
            <a:pPr marL="342900" indent="-342900">
              <a:buAutoNum type="arabicPeriod"/>
            </a:pPr>
            <a:r>
              <a:rPr lang="en-US" dirty="0" smtClean="0">
                <a:solidFill>
                  <a:schemeClr val="tx1">
                    <a:lumMod val="50000"/>
                  </a:schemeClr>
                </a:solidFill>
              </a:rPr>
              <a:t>If the status code is not 200 (OK), stop the execution by raising </a:t>
            </a:r>
            <a:br>
              <a:rPr lang="en-US" dirty="0" smtClean="0">
                <a:solidFill>
                  <a:schemeClr val="tx1">
                    <a:lumMod val="50000"/>
                  </a:schemeClr>
                </a:solidFill>
              </a:rPr>
            </a:br>
            <a:r>
              <a:rPr lang="en-US" dirty="0" smtClean="0">
                <a:solidFill>
                  <a:schemeClr val="tx1">
                    <a:lumMod val="50000"/>
                  </a:schemeClr>
                </a:solidFill>
              </a:rPr>
              <a:t>an Exception with the explanatory message and the response text.</a:t>
            </a:r>
            <a:endParaRPr lang="en-US" dirty="0" smtClean="0">
              <a:solidFill>
                <a:schemeClr val="tx1">
                  <a:lumMod val="50000"/>
                </a:schemeClr>
              </a:solidFill>
            </a:endParaRPr>
          </a:p>
          <a:p>
            <a:pPr marL="342900" indent="-342900">
              <a:buAutoNum type="arabicPeriod"/>
            </a:pPr>
            <a:endParaRPr lang="en-US" dirty="0">
              <a:solidFill>
                <a:schemeClr val="tx1">
                  <a:lumMod val="50000"/>
                </a:schemeClr>
              </a:solidFill>
            </a:endParaRPr>
          </a:p>
        </p:txBody>
      </p:sp>
    </p:spTree>
    <p:extLst>
      <p:ext uri="{BB962C8B-B14F-4D97-AF65-F5344CB8AC3E}">
        <p14:creationId xmlns:p14="http://schemas.microsoft.com/office/powerpoint/2010/main" val="3886502794"/>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23205" y="2771543"/>
            <a:ext cx="1012371" cy="25331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19954" y="1924555"/>
            <a:ext cx="5691732" cy="47920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26571" y="1488395"/>
            <a:ext cx="4065814" cy="25331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247650" y="198438"/>
            <a:ext cx="8345488" cy="731837"/>
          </a:xfrm>
        </p:spPr>
        <p:txBody>
          <a:bodyPr/>
          <a:lstStyle/>
          <a:p>
            <a:r>
              <a:rPr lang="en-US" dirty="0">
                <a:solidFill>
                  <a:schemeClr val="tx1">
                    <a:lumMod val="50000"/>
                  </a:schemeClr>
                </a:solidFill>
              </a:rPr>
              <a:t>Lab: Create Host Inventory in Python</a:t>
            </a:r>
            <a:br>
              <a:rPr lang="en-US" dirty="0">
                <a:solidFill>
                  <a:schemeClr val="tx1">
                    <a:lumMod val="50000"/>
                  </a:schemeClr>
                </a:solidFill>
              </a:rPr>
            </a:br>
            <a:r>
              <a:rPr lang="en-US" dirty="0">
                <a:solidFill>
                  <a:schemeClr val="tx1">
                    <a:lumMod val="50000"/>
                  </a:schemeClr>
                </a:solidFill>
              </a:rPr>
              <a:t>Part 2 Step 4: Evaluate the Response</a:t>
            </a:r>
          </a:p>
        </p:txBody>
      </p:sp>
      <p:sp>
        <p:nvSpPr>
          <p:cNvPr id="5" name="Rectangle 4"/>
          <p:cNvSpPr/>
          <p:nvPr/>
        </p:nvSpPr>
        <p:spPr>
          <a:xfrm>
            <a:off x="247650" y="1040812"/>
            <a:ext cx="8715375" cy="2031325"/>
          </a:xfrm>
          <a:prstGeom prst="rect">
            <a:avLst/>
          </a:prstGeom>
          <a:ln>
            <a:solidFill>
              <a:schemeClr val="tx1">
                <a:lumMod val="50000"/>
              </a:schemeClr>
            </a:solidFill>
          </a:ln>
        </p:spPr>
        <p:txBody>
          <a:bodyPr wrap="square">
            <a:spAutoFit/>
          </a:bodyPr>
          <a:lstStyle/>
          <a:p>
            <a:r>
              <a:rPr lang="en-US" sz="1400" b="1" dirty="0" err="1">
                <a:latin typeface="Courier New" panose="02070309020205020404" pitchFamily="49" charset="0"/>
                <a:cs typeface="Courier New" panose="02070309020205020404" pitchFamily="49" charset="0"/>
              </a:rPr>
              <a:t>host_list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=0</a:t>
            </a:r>
          </a:p>
          <a:p>
            <a:r>
              <a:rPr lang="en-US" sz="1400" b="1" dirty="0">
                <a:solidFill>
                  <a:schemeClr val="accent6">
                    <a:lumMod val="75000"/>
                  </a:schemeClr>
                </a:solidFill>
                <a:latin typeface="Courier New" panose="02070309020205020404" pitchFamily="49" charset="0"/>
                <a:cs typeface="Courier New" panose="02070309020205020404" pitchFamily="49" charset="0"/>
              </a:rPr>
              <a:t>for</a:t>
            </a:r>
            <a:r>
              <a:rPr lang="en-US" sz="1400" b="1" dirty="0">
                <a:latin typeface="Courier New" panose="02070309020205020404" pitchFamily="49" charset="0"/>
                <a:cs typeface="Courier New" panose="02070309020205020404" pitchFamily="49" charset="0"/>
              </a:rPr>
              <a:t> item </a:t>
            </a:r>
            <a:r>
              <a:rPr lang="en-US" sz="1400" b="1" dirty="0">
                <a:solidFill>
                  <a:schemeClr val="accent6">
                    <a:lumMod val="75000"/>
                  </a:schemeClr>
                </a:solidFill>
                <a:latin typeface="Courier New" panose="02070309020205020404" pitchFamily="49" charset="0"/>
                <a:cs typeface="Courier New" panose="02070309020205020404" pitchFamily="49" charset="0"/>
              </a:rPr>
              <a:t>in</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response_json</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response</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a:t>
            </a:r>
            <a:r>
              <a:rPr lang="en-US" sz="1400" b="1" dirty="0" smtClean="0">
                <a:latin typeface="Courier New" panose="02070309020205020404" pitchFamily="49" charset="0"/>
                <a:cs typeface="Courier New" panose="02070309020205020404" pitchFamily="49" charset="0"/>
              </a:rPr>
              <a:t>1</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host = [ </a:t>
            </a:r>
            <a:r>
              <a:rPr lang="en-US" sz="1400" b="1" dirty="0" err="1" smtClean="0">
                <a:latin typeface="Courier New" panose="02070309020205020404" pitchFamily="49" charset="0"/>
                <a:cs typeface="Courier New" panose="02070309020205020404" pitchFamily="49" charset="0"/>
              </a:rPr>
              <a:t>i</a:t>
            </a:r>
            <a:r>
              <a:rPr lang="en-US" sz="1400" b="1" dirty="0" smtClean="0">
                <a:latin typeface="Courier New" panose="02070309020205020404" pitchFamily="49" charset="0"/>
                <a:cs typeface="Courier New" panose="02070309020205020404" pitchFamily="49" charset="0"/>
              </a:rPr>
              <a:t>, item</a:t>
            </a:r>
            <a:r>
              <a:rPr lang="en-US" sz="1400" b="1" dirty="0">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hostType</a:t>
            </a:r>
            <a:r>
              <a:rPr lang="en-US" sz="1400" b="1" dirty="0" smtClean="0">
                <a:latin typeface="Courier New" panose="02070309020205020404" pitchFamily="49" charset="0"/>
                <a:cs typeface="Courier New" panose="02070309020205020404" pitchFamily="49" charset="0"/>
              </a:rPr>
              <a:t>'], item</a:t>
            </a:r>
            <a:r>
              <a:rPr lang="en-US" sz="1400" b="1" dirty="0">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hostIp</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host_list.append</a:t>
            </a:r>
            <a:r>
              <a:rPr lang="en-US" sz="1400" b="1" dirty="0" smtClean="0">
                <a:latin typeface="Courier New" panose="02070309020205020404" pitchFamily="49" charset="0"/>
                <a:cs typeface="Courier New" panose="02070309020205020404" pitchFamily="49" charset="0"/>
              </a:rPr>
              <a:t>( host )</a:t>
            </a:r>
            <a:endParaRPr lang="en-US" sz="1400" b="1" dirty="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table_header</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'Number</a:t>
            </a:r>
            <a:r>
              <a:rPr lang="en-US" sz="1400" b="1" dirty="0" smtClean="0">
                <a:latin typeface="Courier New" panose="02070309020205020404" pitchFamily="49" charset="0"/>
                <a:cs typeface="Courier New" panose="02070309020205020404" pitchFamily="49" charset="0"/>
              </a:rPr>
              <a:t>', </a:t>
            </a:r>
            <a:r>
              <a:rPr lang="en-US" sz="1400" b="1" dirty="0" smtClean="0">
                <a:solidFill>
                  <a:srgbClr val="00B050"/>
                </a:solidFill>
                <a:latin typeface="Courier New" panose="02070309020205020404" pitchFamily="49" charset="0"/>
                <a:cs typeface="Courier New" panose="02070309020205020404" pitchFamily="49" charset="0"/>
              </a:rPr>
              <a:t>'Type</a:t>
            </a:r>
            <a:r>
              <a:rPr lang="en-US" sz="1400" b="1" dirty="0" smtClean="0">
                <a:latin typeface="Courier New" panose="02070309020205020404" pitchFamily="49" charset="0"/>
                <a:cs typeface="Courier New" panose="02070309020205020404" pitchFamily="49" charset="0"/>
              </a:rPr>
              <a:t>', </a:t>
            </a:r>
            <a:r>
              <a:rPr lang="en-US" sz="1400" b="1" dirty="0" smtClean="0">
                <a:solidFill>
                  <a:srgbClr val="00B050"/>
                </a:solidFill>
                <a:latin typeface="Courier New" panose="02070309020205020404" pitchFamily="49" charset="0"/>
                <a:cs typeface="Courier New" panose="02070309020205020404" pitchFamily="49" charset="0"/>
              </a:rPr>
              <a:t>'IP</a:t>
            </a:r>
            <a:r>
              <a:rPr lang="en-US" sz="1400" b="1" dirty="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 </a:t>
            </a:r>
            <a:r>
              <a:rPr lang="en-US" sz="1400" b="1" dirty="0" smtClean="0">
                <a:latin typeface="Courier New" panose="02070309020205020404" pitchFamily="49" charset="0"/>
                <a:cs typeface="Courier New" panose="02070309020205020404" pitchFamily="49" charset="0"/>
              </a:rPr>
              <a:t>( tabulate(</a:t>
            </a:r>
            <a:r>
              <a:rPr lang="en-US" sz="1400" b="1" dirty="0" err="1" smtClean="0">
                <a:latin typeface="Courier New" panose="02070309020205020404" pitchFamily="49" charset="0"/>
                <a:cs typeface="Courier New" panose="02070309020205020404" pitchFamily="49" charset="0"/>
              </a:rPr>
              <a:t>host_list</a:t>
            </a:r>
            <a:r>
              <a:rPr lang="en-US" sz="1400" b="1" dirty="0" smtClean="0">
                <a:latin typeface="Courier New" panose="02070309020205020404" pitchFamily="49" charset="0"/>
                <a:cs typeface="Courier New" panose="02070309020205020404" pitchFamily="49" charset="0"/>
              </a:rPr>
              <a:t>, </a:t>
            </a:r>
            <a:r>
              <a:rPr lang="en-US" sz="1400" b="1" dirty="0" err="1" smtClean="0">
                <a:latin typeface="Courier New" panose="02070309020205020404" pitchFamily="49" charset="0"/>
                <a:cs typeface="Courier New" panose="02070309020205020404" pitchFamily="49" charset="0"/>
              </a:rPr>
              <a:t>table_header</a:t>
            </a:r>
            <a:r>
              <a:rPr lang="en-US" sz="1400" b="1" dirty="0" smtClean="0">
                <a:latin typeface="Courier New" panose="02070309020205020404" pitchFamily="49" charset="0"/>
                <a:cs typeface="Courier New" panose="02070309020205020404" pitchFamily="49" charset="0"/>
              </a:rPr>
              <a:t>) )</a:t>
            </a:r>
            <a:endParaRPr lang="en-US" sz="1400" b="1" dirty="0">
              <a:latin typeface="Courier New" panose="02070309020205020404" pitchFamily="49" charset="0"/>
              <a:cs typeface="Courier New" panose="02070309020205020404" pitchFamily="49" charset="0"/>
            </a:endParaRPr>
          </a:p>
        </p:txBody>
      </p:sp>
      <p:sp>
        <p:nvSpPr>
          <p:cNvPr id="2" name="TextBox 1"/>
          <p:cNvSpPr txBox="1"/>
          <p:nvPr/>
        </p:nvSpPr>
        <p:spPr>
          <a:xfrm>
            <a:off x="1036322" y="3047939"/>
            <a:ext cx="7667284" cy="1815882"/>
          </a:xfrm>
          <a:prstGeom prst="rect">
            <a:avLst/>
          </a:prstGeom>
          <a:noFill/>
        </p:spPr>
        <p:txBody>
          <a:bodyPr wrap="square" rtlCol="0">
            <a:spAutoFit/>
          </a:bodyPr>
          <a:lstStyle/>
          <a:p>
            <a:pPr marL="342900" indent="-342900">
              <a:buFont typeface="+mj-lt"/>
              <a:buAutoNum type="arabicPeriod"/>
            </a:pPr>
            <a:r>
              <a:rPr lang="en-US" sz="1600" dirty="0">
                <a:solidFill>
                  <a:schemeClr val="tx1">
                    <a:lumMod val="50000"/>
                  </a:schemeClr>
                </a:solidFill>
              </a:rPr>
              <a:t>The </a:t>
            </a:r>
            <a:r>
              <a:rPr lang="en-US" sz="1600" b="1" dirty="0">
                <a:solidFill>
                  <a:schemeClr val="tx1">
                    <a:lumMod val="50000"/>
                  </a:schemeClr>
                </a:solidFill>
              </a:rPr>
              <a:t>for: </a:t>
            </a:r>
            <a:r>
              <a:rPr lang="en-US" sz="1600" dirty="0">
                <a:solidFill>
                  <a:schemeClr val="tx1">
                    <a:lumMod val="50000"/>
                  </a:schemeClr>
                </a:solidFill>
              </a:rPr>
              <a:t>loop iterates through the objects in </a:t>
            </a:r>
            <a:r>
              <a:rPr lang="en-US" sz="1600" b="1" dirty="0" err="1">
                <a:solidFill>
                  <a:schemeClr val="tx1">
                    <a:lumMod val="50000"/>
                  </a:schemeClr>
                </a:solidFill>
              </a:rPr>
              <a:t>response_json</a:t>
            </a:r>
            <a:r>
              <a:rPr lang="en-US" sz="1600" b="1" dirty="0">
                <a:solidFill>
                  <a:schemeClr val="tx1">
                    <a:lumMod val="50000"/>
                  </a:schemeClr>
                </a:solidFill>
              </a:rPr>
              <a:t>[response] </a:t>
            </a:r>
            <a:r>
              <a:rPr lang="en-US" sz="1600" dirty="0">
                <a:solidFill>
                  <a:schemeClr val="tx1">
                    <a:lumMod val="50000"/>
                  </a:schemeClr>
                </a:solidFill>
              </a:rPr>
              <a:t>key, which corresponds to each host.</a:t>
            </a:r>
          </a:p>
          <a:p>
            <a:pPr marL="342900" indent="-342900">
              <a:buFont typeface="+mj-lt"/>
              <a:buAutoNum type="arabicPeriod"/>
            </a:pPr>
            <a:r>
              <a:rPr lang="en-US" sz="1600" dirty="0">
                <a:solidFill>
                  <a:schemeClr val="tx1">
                    <a:lumMod val="50000"/>
                  </a:schemeClr>
                </a:solidFill>
              </a:rPr>
              <a:t>The data for the host is put in the variable </a:t>
            </a:r>
            <a:r>
              <a:rPr lang="en-US" sz="1600" b="1" dirty="0">
                <a:solidFill>
                  <a:schemeClr val="tx1">
                    <a:lumMod val="50000"/>
                  </a:schemeClr>
                </a:solidFill>
              </a:rPr>
              <a:t>item</a:t>
            </a:r>
            <a:r>
              <a:rPr lang="en-US" sz="1600" dirty="0">
                <a:solidFill>
                  <a:schemeClr val="tx1">
                    <a:lumMod val="50000"/>
                  </a:schemeClr>
                </a:solidFill>
              </a:rPr>
              <a:t>.</a:t>
            </a:r>
          </a:p>
          <a:p>
            <a:pPr marL="342900" indent="-342900">
              <a:buFont typeface="+mj-lt"/>
              <a:buAutoNum type="arabicPeriod"/>
            </a:pPr>
            <a:r>
              <a:rPr lang="en-US" sz="1600" dirty="0">
                <a:solidFill>
                  <a:schemeClr val="tx1">
                    <a:lumMod val="50000"/>
                  </a:schemeClr>
                </a:solidFill>
              </a:rPr>
              <a:t>This variable contains all the keys for the host.</a:t>
            </a:r>
          </a:p>
          <a:p>
            <a:pPr marL="342900" indent="-342900">
              <a:buFont typeface="+mj-lt"/>
              <a:buAutoNum type="arabicPeriod"/>
            </a:pPr>
            <a:r>
              <a:rPr lang="en-US" sz="1600" dirty="0">
                <a:solidFill>
                  <a:schemeClr val="tx1">
                    <a:lumMod val="50000"/>
                  </a:schemeClr>
                </a:solidFill>
              </a:rPr>
              <a:t>We extract the </a:t>
            </a:r>
            <a:r>
              <a:rPr lang="en-US" sz="1600" b="1" dirty="0">
                <a:solidFill>
                  <a:schemeClr val="tx1">
                    <a:lumMod val="50000"/>
                  </a:schemeClr>
                </a:solidFill>
              </a:rPr>
              <a:t>"hostType", </a:t>
            </a:r>
            <a:r>
              <a:rPr lang="en-US" sz="1600" dirty="0">
                <a:solidFill>
                  <a:schemeClr val="tx1">
                    <a:lumMod val="50000"/>
                  </a:schemeClr>
                </a:solidFill>
              </a:rPr>
              <a:t>and </a:t>
            </a:r>
            <a:r>
              <a:rPr lang="en-US" sz="1600" b="1" dirty="0">
                <a:solidFill>
                  <a:schemeClr val="tx1">
                    <a:lumMod val="50000"/>
                  </a:schemeClr>
                </a:solidFill>
              </a:rPr>
              <a:t>"</a:t>
            </a:r>
            <a:r>
              <a:rPr lang="en-US" sz="1600" b="1" dirty="0" err="1">
                <a:solidFill>
                  <a:schemeClr val="tx1">
                    <a:lumMod val="50000"/>
                  </a:schemeClr>
                </a:solidFill>
              </a:rPr>
              <a:t>hostIp</a:t>
            </a:r>
            <a:r>
              <a:rPr lang="en-US" sz="1600" b="1" dirty="0">
                <a:solidFill>
                  <a:schemeClr val="tx1">
                    <a:lumMod val="50000"/>
                  </a:schemeClr>
                </a:solidFill>
              </a:rPr>
              <a:t>" </a:t>
            </a:r>
            <a:r>
              <a:rPr lang="en-US" sz="1600" dirty="0">
                <a:solidFill>
                  <a:schemeClr val="tx1">
                    <a:lumMod val="50000"/>
                  </a:schemeClr>
                </a:solidFill>
              </a:rPr>
              <a:t>for each host.</a:t>
            </a:r>
          </a:p>
          <a:p>
            <a:pPr marL="342900" indent="-342900">
              <a:buFont typeface="+mj-lt"/>
              <a:buAutoNum type="arabicPeriod"/>
            </a:pPr>
            <a:r>
              <a:rPr lang="en-US" sz="1600" dirty="0">
                <a:solidFill>
                  <a:schemeClr val="tx1">
                    <a:lumMod val="50000"/>
                  </a:schemeClr>
                </a:solidFill>
              </a:rPr>
              <a:t>Each iteration of the loop appends this information to a new line in the variable.</a:t>
            </a:r>
          </a:p>
          <a:p>
            <a:pPr marL="342900" indent="-342900">
              <a:buFont typeface="+mj-lt"/>
              <a:buAutoNum type="arabicPeriod"/>
            </a:pPr>
            <a:r>
              <a:rPr lang="en-US" sz="1600" dirty="0">
                <a:solidFill>
                  <a:schemeClr val="tx1">
                    <a:lumMod val="50000"/>
                  </a:schemeClr>
                </a:solidFill>
              </a:rPr>
              <a:t>We pass the </a:t>
            </a:r>
            <a:r>
              <a:rPr lang="en-US" sz="1600" b="1" dirty="0" err="1">
                <a:solidFill>
                  <a:schemeClr val="tx1">
                    <a:lumMod val="50000"/>
                  </a:schemeClr>
                </a:solidFill>
              </a:rPr>
              <a:t>host_list</a:t>
            </a:r>
            <a:r>
              <a:rPr lang="en-US" sz="1600" dirty="0">
                <a:solidFill>
                  <a:schemeClr val="tx1">
                    <a:lumMod val="50000"/>
                  </a:schemeClr>
                </a:solidFill>
              </a:rPr>
              <a:t> variable to tabulate to be formatted and print the result.</a:t>
            </a:r>
          </a:p>
        </p:txBody>
      </p:sp>
    </p:spTree>
    <p:extLst>
      <p:ext uri="{BB962C8B-B14F-4D97-AF65-F5344CB8AC3E}">
        <p14:creationId xmlns:p14="http://schemas.microsoft.com/office/powerpoint/2010/main" val="218629108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62301" y="1423989"/>
            <a:ext cx="8277344" cy="2988685"/>
          </a:xfrm>
        </p:spPr>
        <p:txBody>
          <a:bodyPr/>
          <a:lstStyle/>
          <a:p>
            <a:r>
              <a:rPr lang="en-US" dirty="0"/>
              <a:t>Explain how the Cisco APIC-EM enhances network management and performance </a:t>
            </a:r>
            <a:r>
              <a:rPr lang="en-US" dirty="0" smtClean="0"/>
              <a:t>with software </a:t>
            </a:r>
            <a:r>
              <a:rPr lang="en-US" dirty="0"/>
              <a:t>defined networking (SDN) and network programmability.</a:t>
            </a:r>
          </a:p>
          <a:p>
            <a:r>
              <a:rPr lang="en-US" dirty="0"/>
              <a:t>Create an inventory of network devices by using the APIC-EM REST API.</a:t>
            </a:r>
          </a:p>
          <a:p>
            <a:r>
              <a:rPr lang="en-US" dirty="0"/>
              <a:t>Create Python software tools for working with the APIC-EM API.</a:t>
            </a:r>
          </a:p>
          <a:p>
            <a:pPr marL="57136" indent="0">
              <a:buNone/>
            </a:pPr>
            <a:r>
              <a:rPr lang="en-US" b="1" dirty="0"/>
              <a:t>Please note: </a:t>
            </a:r>
            <a:r>
              <a:rPr lang="en-US" dirty="0"/>
              <a:t>You are NOT expected become software developers or network programmers - yet!</a:t>
            </a:r>
          </a:p>
        </p:txBody>
      </p:sp>
      <p:sp>
        <p:nvSpPr>
          <p:cNvPr id="9" name="Title 8"/>
          <p:cNvSpPr>
            <a:spLocks noGrp="1"/>
          </p:cNvSpPr>
          <p:nvPr>
            <p:ph type="title"/>
          </p:nvPr>
        </p:nvSpPr>
        <p:spPr>
          <a:xfrm>
            <a:off x="333857" y="161204"/>
            <a:ext cx="8345488" cy="731837"/>
          </a:xfrm>
        </p:spPr>
        <p:txBody>
          <a:bodyPr/>
          <a:lstStyle/>
          <a:p>
            <a:r>
              <a:rPr lang="en-US" dirty="0"/>
              <a:t>Workshop Objectives</a:t>
            </a:r>
          </a:p>
        </p:txBody>
      </p:sp>
      <p:sp>
        <p:nvSpPr>
          <p:cNvPr id="2" name="TextBox 1"/>
          <p:cNvSpPr txBox="1"/>
          <p:nvPr/>
        </p:nvSpPr>
        <p:spPr>
          <a:xfrm>
            <a:off x="242455" y="893041"/>
            <a:ext cx="6516528" cy="461665"/>
          </a:xfrm>
          <a:prstGeom prst="rect">
            <a:avLst/>
          </a:prstGeom>
          <a:noFill/>
        </p:spPr>
        <p:txBody>
          <a:bodyPr wrap="none" rtlCol="0">
            <a:spAutoFit/>
          </a:bodyPr>
          <a:lstStyle/>
          <a:p>
            <a:r>
              <a:rPr lang="en-US" sz="2400" dirty="0">
                <a:solidFill>
                  <a:srgbClr val="31808B"/>
                </a:solidFill>
              </a:rPr>
              <a:t>At the end of this workshop you will be able to:</a:t>
            </a:r>
          </a:p>
        </p:txBody>
      </p:sp>
    </p:spTree>
    <p:extLst>
      <p:ext uri="{BB962C8B-B14F-4D97-AF65-F5344CB8AC3E}">
        <p14:creationId xmlns:p14="http://schemas.microsoft.com/office/powerpoint/2010/main" val="106218014"/>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02" y="188913"/>
            <a:ext cx="8345488" cy="731837"/>
          </a:xfrm>
        </p:spPr>
        <p:txBody>
          <a:bodyPr/>
          <a:lstStyle/>
          <a:p>
            <a:r>
              <a:rPr lang="en-US" dirty="0">
                <a:solidFill>
                  <a:schemeClr val="tx1">
                    <a:lumMod val="50000"/>
                  </a:schemeClr>
                </a:solidFill>
              </a:rPr>
              <a:t>Lab: Create Host Inventory in Python</a:t>
            </a:r>
            <a:br>
              <a:rPr lang="en-US" dirty="0">
                <a:solidFill>
                  <a:schemeClr val="tx1">
                    <a:lumMod val="50000"/>
                  </a:schemeClr>
                </a:solidFill>
              </a:rPr>
            </a:br>
            <a:r>
              <a:rPr lang="en-US" dirty="0">
                <a:solidFill>
                  <a:schemeClr val="tx1">
                    <a:lumMod val="50000"/>
                  </a:schemeClr>
                </a:solidFill>
              </a:rPr>
              <a:t>Part 2 Step 5: Create the Function</a:t>
            </a:r>
          </a:p>
        </p:txBody>
      </p:sp>
      <p:sp>
        <p:nvSpPr>
          <p:cNvPr id="3" name="Rectangle 2"/>
          <p:cNvSpPr/>
          <p:nvPr/>
        </p:nvSpPr>
        <p:spPr>
          <a:xfrm>
            <a:off x="168248" y="1337171"/>
            <a:ext cx="5844845" cy="2862322"/>
          </a:xfrm>
          <a:prstGeom prst="rect">
            <a:avLst/>
          </a:prstGeom>
          <a:ln>
            <a:solidFill>
              <a:schemeClr val="accent1"/>
            </a:solidFill>
          </a:ln>
        </p:spPr>
        <p:txBody>
          <a:bodyPr wrap="square">
            <a:spAutoFit/>
          </a:bodyPr>
          <a:lstStyle/>
          <a:p>
            <a:r>
              <a:rPr lang="en-US" sz="900" b="1" dirty="0" err="1">
                <a:solidFill>
                  <a:schemeClr val="accent6">
                    <a:lumMod val="75000"/>
                  </a:schemeClr>
                </a:solidFill>
                <a:latin typeface="Courier New" panose="02070309020205020404" pitchFamily="49" charset="0"/>
                <a:cs typeface="Courier New" panose="02070309020205020404" pitchFamily="49" charset="0"/>
              </a:rPr>
              <a:t>def</a:t>
            </a:r>
            <a:r>
              <a:rPr lang="en-US" sz="900" b="1" dirty="0">
                <a:solidFill>
                  <a:schemeClr val="accent6">
                    <a:lumMod val="75000"/>
                  </a:schemeClr>
                </a:solidFill>
                <a:latin typeface="Courier New" panose="02070309020205020404" pitchFamily="49" charset="0"/>
                <a:cs typeface="Courier New" panose="02070309020205020404" pitchFamily="49" charset="0"/>
              </a:rPr>
              <a:t> </a:t>
            </a:r>
            <a:r>
              <a:rPr lang="en-US" sz="900" b="1" dirty="0" err="1" smtClean="0">
                <a:solidFill>
                  <a:srgbClr val="0D2CAF"/>
                </a:solidFill>
                <a:latin typeface="Courier New" panose="02070309020205020404" pitchFamily="49" charset="0"/>
                <a:cs typeface="Courier New" panose="02070309020205020404" pitchFamily="49" charset="0"/>
              </a:rPr>
              <a:t>print</a:t>
            </a:r>
            <a:r>
              <a:rPr lang="en-US" sz="900" b="1" dirty="0" err="1" smtClean="0">
                <a:solidFill>
                  <a:srgbClr val="0D2CAF"/>
                </a:solidFill>
                <a:latin typeface="Courier New" panose="02070309020205020404" pitchFamily="49" charset="0"/>
                <a:cs typeface="Courier New" panose="02070309020205020404" pitchFamily="49" charset="0"/>
              </a:rPr>
              <a:t>_hosts</a:t>
            </a:r>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err="1" smtClean="0">
                <a:latin typeface="Courier New" panose="02070309020205020404" pitchFamily="49" charset="0"/>
                <a:cs typeface="Courier New" panose="02070309020205020404" pitchFamily="49" charset="0"/>
              </a:rPr>
              <a:t>api</a:t>
            </a:r>
            <a:r>
              <a:rPr lang="en-US" sz="900" b="1" dirty="0" err="1" smtClean="0">
                <a:latin typeface="Courier New" panose="02070309020205020404" pitchFamily="49" charset="0"/>
                <a:cs typeface="Courier New" panose="02070309020205020404" pitchFamily="49" charset="0"/>
              </a:rPr>
              <a:t>_url</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 </a:t>
            </a:r>
            <a:r>
              <a:rPr lang="en-US" sz="900" b="1" dirty="0">
                <a:solidFill>
                  <a:srgbClr val="00B050"/>
                </a:solidFill>
                <a:latin typeface="Courier New" panose="02070309020205020404" pitchFamily="49" charset="0"/>
                <a:cs typeface="Courier New" panose="02070309020205020404" pitchFamily="49" charset="0"/>
              </a:rPr>
              <a:t>"https://sandboxapicem.cisco.com/</a:t>
            </a:r>
            <a:r>
              <a:rPr lang="en-US" sz="900" b="1" dirty="0" err="1">
                <a:solidFill>
                  <a:srgbClr val="00B050"/>
                </a:solidFill>
                <a:latin typeface="Courier New" panose="02070309020205020404" pitchFamily="49" charset="0"/>
                <a:cs typeface="Courier New" panose="02070309020205020404" pitchFamily="49" charset="0"/>
              </a:rPr>
              <a:t>api</a:t>
            </a:r>
            <a:r>
              <a:rPr lang="en-US" sz="900" b="1" dirty="0">
                <a:solidFill>
                  <a:srgbClr val="00B050"/>
                </a:solidFill>
                <a:latin typeface="Courier New" panose="02070309020205020404" pitchFamily="49" charset="0"/>
                <a:cs typeface="Courier New" panose="02070309020205020404" pitchFamily="49" charset="0"/>
              </a:rPr>
              <a:t>/v1/host"</a:t>
            </a:r>
          </a:p>
          <a:p>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ticket = </a:t>
            </a:r>
            <a:r>
              <a:rPr lang="en-US" sz="900" b="1" dirty="0" err="1">
                <a:latin typeface="Courier New" panose="02070309020205020404" pitchFamily="49" charset="0"/>
                <a:cs typeface="Courier New" panose="02070309020205020404" pitchFamily="49" charset="0"/>
              </a:rPr>
              <a:t>get_ticket</a:t>
            </a:r>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    headers = </a:t>
            </a:r>
            <a:r>
              <a:rPr lang="en-US" sz="900" b="1" dirty="0">
                <a:solidFill>
                  <a:srgbClr val="00B050"/>
                </a:solidFill>
                <a:latin typeface="Courier New" panose="02070309020205020404" pitchFamily="49" charset="0"/>
                <a:cs typeface="Courier New" panose="02070309020205020404" pitchFamily="49" charset="0"/>
              </a:rPr>
              <a:t>{"content-type</a:t>
            </a:r>
            <a:r>
              <a:rPr lang="en-US" sz="900" b="1" dirty="0" smtClean="0">
                <a:solidFill>
                  <a:srgbClr val="00B050"/>
                </a:solidFill>
                <a:latin typeface="Courier New" panose="02070309020205020404" pitchFamily="49" charset="0"/>
                <a:cs typeface="Courier New" panose="02070309020205020404" pitchFamily="49" charset="0"/>
              </a:rPr>
              <a:t>": </a:t>
            </a:r>
            <a:r>
              <a:rPr lang="en-US" sz="900" b="1" dirty="0">
                <a:solidFill>
                  <a:srgbClr val="00B050"/>
                </a:solidFill>
                <a:latin typeface="Courier New" panose="02070309020205020404" pitchFamily="49" charset="0"/>
                <a:cs typeface="Courier New" panose="02070309020205020404" pitchFamily="49" charset="0"/>
              </a:rPr>
              <a:t>"application/</a:t>
            </a:r>
            <a:r>
              <a:rPr lang="en-US" sz="900" b="1" dirty="0" err="1">
                <a:solidFill>
                  <a:srgbClr val="00B050"/>
                </a:solidFill>
                <a:latin typeface="Courier New" panose="02070309020205020404" pitchFamily="49" charset="0"/>
                <a:cs typeface="Courier New" panose="02070309020205020404" pitchFamily="49" charset="0"/>
              </a:rPr>
              <a:t>json</a:t>
            </a:r>
            <a:r>
              <a:rPr lang="en-US" sz="900" b="1" dirty="0" smtClean="0">
                <a:solidFill>
                  <a:srgbClr val="00B050"/>
                </a:solidFill>
                <a:latin typeface="Courier New" panose="02070309020205020404" pitchFamily="49" charset="0"/>
                <a:cs typeface="Courier New" panose="02070309020205020404" pitchFamily="49" charset="0"/>
              </a:rPr>
              <a:t>"</a:t>
            </a:r>
            <a:r>
              <a:rPr lang="en-US" sz="900" b="1" dirty="0" smtClean="0">
                <a:latin typeface="Courier New" panose="02070309020205020404" pitchFamily="49" charset="0"/>
                <a:cs typeface="Courier New" panose="02070309020205020404" pitchFamily="49" charset="0"/>
              </a:rPr>
              <a:t>, </a:t>
            </a:r>
            <a:r>
              <a:rPr lang="en-US" sz="900" b="1" dirty="0" smtClean="0">
                <a:solidFill>
                  <a:srgbClr val="00B050"/>
                </a:solidFill>
                <a:latin typeface="Courier New" panose="02070309020205020404" pitchFamily="49" charset="0"/>
                <a:cs typeface="Courier New" panose="02070309020205020404" pitchFamily="49" charset="0"/>
              </a:rPr>
              <a:t>"</a:t>
            </a:r>
            <a:r>
              <a:rPr lang="en-US" sz="900" b="1" dirty="0">
                <a:solidFill>
                  <a:srgbClr val="00B050"/>
                </a:solidFill>
                <a:latin typeface="Courier New" panose="02070309020205020404" pitchFamily="49" charset="0"/>
                <a:cs typeface="Courier New" panose="02070309020205020404" pitchFamily="49" charset="0"/>
              </a:rPr>
              <a:t>X-</a:t>
            </a:r>
            <a:r>
              <a:rPr lang="en-US" sz="900" b="1" dirty="0" err="1">
                <a:solidFill>
                  <a:srgbClr val="00B050"/>
                </a:solidFill>
                <a:latin typeface="Courier New" panose="02070309020205020404" pitchFamily="49" charset="0"/>
                <a:cs typeface="Courier New" panose="02070309020205020404" pitchFamily="49" charset="0"/>
              </a:rPr>
              <a:t>Auth</a:t>
            </a:r>
            <a:r>
              <a:rPr lang="en-US" sz="900" b="1" dirty="0">
                <a:solidFill>
                  <a:srgbClr val="00B050"/>
                </a:solidFill>
                <a:latin typeface="Courier New" panose="02070309020205020404" pitchFamily="49" charset="0"/>
                <a:cs typeface="Courier New" panose="02070309020205020404" pitchFamily="49" charset="0"/>
              </a:rPr>
              <a:t>-Token":</a:t>
            </a:r>
            <a:r>
              <a:rPr lang="en-US" sz="900" b="1" dirty="0">
                <a:latin typeface="Courier New" panose="02070309020205020404" pitchFamily="49" charset="0"/>
                <a:cs typeface="Courier New" panose="02070309020205020404" pitchFamily="49" charset="0"/>
              </a:rPr>
              <a:t> ticket}</a:t>
            </a:r>
          </a:p>
          <a:p>
            <a:endParaRPr lang="en-US" sz="900" b="1"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    </a:t>
            </a:r>
            <a:r>
              <a:rPr lang="en-US" sz="900" b="1" dirty="0" err="1" smtClean="0">
                <a:latin typeface="Courier New" panose="02070309020205020404" pitchFamily="49" charset="0"/>
                <a:cs typeface="Courier New" panose="02070309020205020404" pitchFamily="49" charset="0"/>
              </a:rPr>
              <a:t>resp</a:t>
            </a:r>
            <a:r>
              <a:rPr lang="en-US" sz="900" b="1" dirty="0" smtClean="0">
                <a:latin typeface="Courier New" panose="02070309020205020404" pitchFamily="49" charset="0"/>
                <a:cs typeface="Courier New" panose="02070309020205020404" pitchFamily="49" charset="0"/>
              </a:rPr>
              <a:t> = </a:t>
            </a:r>
            <a:r>
              <a:rPr lang="en-US" sz="900" b="1" dirty="0" err="1" smtClean="0">
                <a:latin typeface="Courier New" panose="02070309020205020404" pitchFamily="49" charset="0"/>
                <a:cs typeface="Courier New" panose="02070309020205020404" pitchFamily="49" charset="0"/>
              </a:rPr>
              <a:t>requests.get</a:t>
            </a:r>
            <a:r>
              <a:rPr lang="en-US" sz="900" b="1" dirty="0" smtClean="0">
                <a:latin typeface="Courier New" panose="02070309020205020404" pitchFamily="49" charset="0"/>
                <a:cs typeface="Courier New" panose="02070309020205020404" pitchFamily="49" charset="0"/>
              </a:rPr>
              <a:t>(</a:t>
            </a:r>
            <a:r>
              <a:rPr lang="en-US" sz="900" b="1" dirty="0" err="1" smtClean="0">
                <a:latin typeface="Courier New" panose="02070309020205020404" pitchFamily="49" charset="0"/>
                <a:cs typeface="Courier New" panose="02070309020205020404" pitchFamily="49" charset="0"/>
              </a:rPr>
              <a:t>api</a:t>
            </a:r>
            <a:r>
              <a:rPr lang="en-US" sz="900" b="1" dirty="0" err="1" smtClean="0">
                <a:latin typeface="Courier New" panose="02070309020205020404" pitchFamily="49" charset="0"/>
                <a:cs typeface="Courier New" panose="02070309020205020404" pitchFamily="49" charset="0"/>
              </a:rPr>
              <a:t>_url</a:t>
            </a:r>
            <a:r>
              <a:rPr lang="en-US" sz="900" b="1" dirty="0" smtClean="0">
                <a:latin typeface="Courier New" panose="02070309020205020404" pitchFamily="49" charset="0"/>
                <a:cs typeface="Courier New" panose="02070309020205020404" pitchFamily="49" charset="0"/>
              </a:rPr>
              <a:t>, headers=headers, verify=False)</a:t>
            </a:r>
          </a:p>
          <a:p>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print (</a:t>
            </a:r>
            <a:r>
              <a:rPr lang="en-US" sz="900" b="1" dirty="0">
                <a:solidFill>
                  <a:srgbClr val="00B050"/>
                </a:solidFill>
                <a:latin typeface="Courier New" panose="02070309020205020404" pitchFamily="49" charset="0"/>
                <a:cs typeface="Courier New" panose="02070309020205020404" pitchFamily="49" charset="0"/>
              </a:rPr>
              <a:t>"Status of /host request: ", </a:t>
            </a:r>
            <a:r>
              <a:rPr lang="en-US" sz="900" b="1" dirty="0" err="1">
                <a:latin typeface="Courier New" panose="02070309020205020404" pitchFamily="49" charset="0"/>
                <a:cs typeface="Courier New" panose="02070309020205020404" pitchFamily="49" charset="0"/>
              </a:rPr>
              <a:t>resp.status_code</a:t>
            </a:r>
            <a:r>
              <a:rPr lang="en-US" sz="900" b="1" dirty="0">
                <a:latin typeface="Courier New" panose="02070309020205020404" pitchFamily="49" charset="0"/>
                <a:cs typeface="Courier New" panose="02070309020205020404" pitchFamily="49" charset="0"/>
              </a:rPr>
              <a:t>)</a:t>
            </a:r>
            <a:endParaRPr lang="en-US" sz="900" b="1" dirty="0" smtClean="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    if </a:t>
            </a:r>
            <a:r>
              <a:rPr lang="en-US" sz="900" b="1" dirty="0" err="1" smtClean="0">
                <a:latin typeface="Courier New" panose="02070309020205020404" pitchFamily="49" charset="0"/>
                <a:cs typeface="Courier New" panose="02070309020205020404" pitchFamily="49" charset="0"/>
              </a:rPr>
              <a:t>resp.status_code</a:t>
            </a:r>
            <a:r>
              <a:rPr lang="en-US" sz="900" b="1" dirty="0" smtClean="0">
                <a:latin typeface="Courier New" panose="02070309020205020404" pitchFamily="49" charset="0"/>
                <a:cs typeface="Courier New" panose="02070309020205020404" pitchFamily="49" charset="0"/>
              </a:rPr>
              <a:t> != 200:</a:t>
            </a: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raise Exception(</a:t>
            </a:r>
            <a:r>
              <a:rPr lang="en-US" sz="900" b="1" dirty="0" smtClean="0">
                <a:solidFill>
                  <a:srgbClr val="00B050"/>
                </a:solidFill>
                <a:latin typeface="Courier New" panose="02070309020205020404" pitchFamily="49" charset="0"/>
                <a:cs typeface="Courier New" panose="02070309020205020404" pitchFamily="49" charset="0"/>
              </a:rPr>
              <a:t>"Status code is not 200/OK. </a:t>
            </a:r>
            <a:r>
              <a:rPr lang="en-US" sz="900" b="1" dirty="0" err="1" smtClean="0">
                <a:solidFill>
                  <a:srgbClr val="00B050"/>
                </a:solidFill>
                <a:latin typeface="Courier New" panose="02070309020205020404" pitchFamily="49" charset="0"/>
                <a:cs typeface="Courier New" panose="02070309020205020404" pitchFamily="49" charset="0"/>
              </a:rPr>
              <a:t>Resp</a:t>
            </a:r>
            <a:r>
              <a:rPr lang="en-US" sz="900" b="1" dirty="0" smtClean="0">
                <a:solidFill>
                  <a:srgbClr val="00B050"/>
                </a:solidFill>
                <a:latin typeface="Courier New" panose="02070309020205020404" pitchFamily="49" charset="0"/>
                <a:cs typeface="Courier New" panose="02070309020205020404" pitchFamily="49" charset="0"/>
              </a:rPr>
              <a:t> text: "</a:t>
            </a:r>
            <a:r>
              <a:rPr lang="en-US" sz="900" b="1" dirty="0" smtClean="0">
                <a:latin typeface="Courier New" panose="02070309020205020404" pitchFamily="49" charset="0"/>
                <a:cs typeface="Courier New" panose="02070309020205020404" pitchFamily="49" charset="0"/>
              </a:rPr>
              <a:t> + </a:t>
            </a:r>
            <a:r>
              <a:rPr lang="en-US" sz="900" b="1" dirty="0" err="1" smtClean="0">
                <a:latin typeface="Courier New" panose="02070309020205020404" pitchFamily="49" charset="0"/>
                <a:cs typeface="Courier New" panose="02070309020205020404" pitchFamily="49" charset="0"/>
              </a:rPr>
              <a:t>resp.text</a:t>
            </a:r>
            <a:r>
              <a:rPr lang="en-US" sz="900" b="1" dirty="0" smtClean="0">
                <a:latin typeface="Courier New" panose="02070309020205020404" pitchFamily="49" charset="0"/>
                <a:cs typeface="Courier New" panose="02070309020205020404" pitchFamily="49" charset="0"/>
              </a:rPr>
              <a:t>)</a:t>
            </a:r>
            <a:endParaRPr lang="en-US" sz="900" b="1" dirty="0" smtClean="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response_json</a:t>
            </a:r>
            <a:r>
              <a:rPr lang="en-US" sz="900" b="1" dirty="0">
                <a:latin typeface="Courier New" panose="02070309020205020404" pitchFamily="49" charset="0"/>
                <a:cs typeface="Courier New" panose="02070309020205020404" pitchFamily="49" charset="0"/>
              </a:rPr>
              <a:t> = </a:t>
            </a:r>
            <a:r>
              <a:rPr lang="en-US" sz="900" b="1" dirty="0" err="1">
                <a:latin typeface="Courier New" panose="02070309020205020404" pitchFamily="49" charset="0"/>
                <a:cs typeface="Courier New" panose="02070309020205020404" pitchFamily="49" charset="0"/>
              </a:rPr>
              <a:t>resp.json</a:t>
            </a:r>
            <a:r>
              <a:rPr lang="en-US" sz="900" b="1" dirty="0">
                <a:latin typeface="Courier New" panose="02070309020205020404" pitchFamily="49" charset="0"/>
                <a:cs typeface="Courier New" panose="02070309020205020404" pitchFamily="49" charset="0"/>
              </a:rPr>
              <a:t>()</a:t>
            </a:r>
          </a:p>
          <a:p>
            <a:r>
              <a:rPr lang="en-US" sz="900" b="1" dirty="0" smtClean="0">
                <a:latin typeface="Courier New" panose="02070309020205020404" pitchFamily="49" charset="0"/>
                <a:cs typeface="Courier New" panose="02070309020205020404" pitchFamily="49" charset="0"/>
              </a:rPr>
              <a:t>   </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host_list</a:t>
            </a:r>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i</a:t>
            </a:r>
            <a:r>
              <a:rPr lang="en-US" sz="900" b="1" dirty="0">
                <a:latin typeface="Courier New" panose="02070309020205020404" pitchFamily="49" charset="0"/>
                <a:cs typeface="Courier New" panose="02070309020205020404" pitchFamily="49" charset="0"/>
              </a:rPr>
              <a:t>=0</a:t>
            </a:r>
          </a:p>
          <a:p>
            <a:r>
              <a:rPr lang="en-US" sz="900" b="1" dirty="0">
                <a:latin typeface="Courier New" panose="02070309020205020404" pitchFamily="49" charset="0"/>
                <a:cs typeface="Courier New" panose="02070309020205020404" pitchFamily="49" charset="0"/>
              </a:rPr>
              <a:t>    </a:t>
            </a:r>
            <a:r>
              <a:rPr lang="en-US" sz="900" b="1" dirty="0">
                <a:solidFill>
                  <a:schemeClr val="accent6">
                    <a:lumMod val="75000"/>
                  </a:schemeClr>
                </a:solidFill>
                <a:latin typeface="Courier New" panose="02070309020205020404" pitchFamily="49" charset="0"/>
                <a:cs typeface="Courier New" panose="02070309020205020404" pitchFamily="49" charset="0"/>
              </a:rPr>
              <a:t>for</a:t>
            </a:r>
            <a:r>
              <a:rPr lang="en-US" sz="900" b="1" dirty="0">
                <a:latin typeface="Courier New" panose="02070309020205020404" pitchFamily="49" charset="0"/>
                <a:cs typeface="Courier New" panose="02070309020205020404" pitchFamily="49" charset="0"/>
              </a:rPr>
              <a:t> item </a:t>
            </a:r>
            <a:r>
              <a:rPr lang="en-US" sz="900" b="1" dirty="0">
                <a:solidFill>
                  <a:schemeClr val="accent6">
                    <a:lumMod val="75000"/>
                  </a:schemeClr>
                </a:solidFill>
                <a:latin typeface="Courier New" panose="02070309020205020404" pitchFamily="49" charset="0"/>
                <a:cs typeface="Courier New" panose="02070309020205020404" pitchFamily="49" charset="0"/>
              </a:rPr>
              <a:t>in</a:t>
            </a:r>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response_json</a:t>
            </a:r>
            <a:r>
              <a:rPr lang="en-US" sz="900" b="1" dirty="0">
                <a:latin typeface="Courier New" panose="02070309020205020404" pitchFamily="49" charset="0"/>
                <a:cs typeface="Courier New" panose="02070309020205020404" pitchFamily="49" charset="0"/>
              </a:rPr>
              <a:t>[</a:t>
            </a:r>
            <a:r>
              <a:rPr lang="en-US" sz="900" b="1" dirty="0">
                <a:solidFill>
                  <a:srgbClr val="00B050"/>
                </a:solidFill>
                <a:latin typeface="Courier New" panose="02070309020205020404" pitchFamily="49" charset="0"/>
                <a:cs typeface="Courier New" panose="02070309020205020404" pitchFamily="49" charset="0"/>
              </a:rPr>
              <a:t>"response"</a:t>
            </a:r>
            <a:r>
              <a:rPr lang="en-US" sz="900" b="1" dirty="0">
                <a:latin typeface="Courier New" panose="02070309020205020404" pitchFamily="49" charset="0"/>
                <a:cs typeface="Courier New" panose="02070309020205020404" pitchFamily="49" charset="0"/>
              </a:rPr>
              <a:t>]:</a:t>
            </a:r>
          </a:p>
          <a:p>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i</a:t>
            </a:r>
            <a:r>
              <a:rPr lang="en-US" sz="900" b="1" dirty="0">
                <a:latin typeface="Courier New" panose="02070309020205020404" pitchFamily="49" charset="0"/>
                <a:cs typeface="Courier New" panose="02070309020205020404" pitchFamily="49" charset="0"/>
              </a:rPr>
              <a:t>+=</a:t>
            </a:r>
            <a:r>
              <a:rPr lang="en-US" sz="900" b="1" dirty="0" smtClean="0">
                <a:latin typeface="Courier New" panose="02070309020205020404" pitchFamily="49" charset="0"/>
                <a:cs typeface="Courier New" panose="02070309020205020404" pitchFamily="49" charset="0"/>
              </a:rPr>
              <a:t>1</a:t>
            </a: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host = [ </a:t>
            </a:r>
            <a:r>
              <a:rPr lang="en-US" sz="900" b="1" dirty="0" err="1" smtClean="0">
                <a:latin typeface="Courier New" panose="02070309020205020404" pitchFamily="49" charset="0"/>
                <a:cs typeface="Courier New" panose="02070309020205020404" pitchFamily="49" charset="0"/>
              </a:rPr>
              <a:t>i</a:t>
            </a:r>
            <a:r>
              <a:rPr lang="en-US" sz="900" b="1" dirty="0" smtClean="0">
                <a:latin typeface="Courier New" panose="02070309020205020404" pitchFamily="49" charset="0"/>
                <a:cs typeface="Courier New" panose="02070309020205020404" pitchFamily="49" charset="0"/>
              </a:rPr>
              <a:t>, item</a:t>
            </a:r>
            <a:r>
              <a:rPr lang="en-US" sz="900" b="1" dirty="0">
                <a:latin typeface="Courier New" panose="02070309020205020404" pitchFamily="49" charset="0"/>
                <a:cs typeface="Courier New" panose="02070309020205020404" pitchFamily="49" charset="0"/>
              </a:rPr>
              <a:t>[</a:t>
            </a:r>
            <a:r>
              <a:rPr lang="en-US" sz="900" b="1" dirty="0">
                <a:solidFill>
                  <a:srgbClr val="00B050"/>
                </a:solidFill>
                <a:latin typeface="Courier New" panose="02070309020205020404" pitchFamily="49" charset="0"/>
                <a:cs typeface="Courier New" panose="02070309020205020404" pitchFamily="49" charset="0"/>
              </a:rPr>
              <a:t>"</a:t>
            </a:r>
            <a:r>
              <a:rPr lang="en-US" sz="900" b="1" dirty="0" err="1">
                <a:solidFill>
                  <a:srgbClr val="00B050"/>
                </a:solidFill>
                <a:latin typeface="Courier New" panose="02070309020205020404" pitchFamily="49" charset="0"/>
                <a:cs typeface="Courier New" panose="02070309020205020404" pitchFamily="49" charset="0"/>
              </a:rPr>
              <a:t>hostType</a:t>
            </a:r>
            <a:r>
              <a:rPr lang="en-US" sz="900" b="1" dirty="0" smtClean="0">
                <a:solidFill>
                  <a:srgbClr val="00B050"/>
                </a:solidFill>
                <a:latin typeface="Courier New" panose="02070309020205020404" pitchFamily="49" charset="0"/>
                <a:cs typeface="Courier New" panose="02070309020205020404" pitchFamily="49" charset="0"/>
              </a:rPr>
              <a:t>"</a:t>
            </a:r>
            <a:r>
              <a:rPr lang="en-US" sz="900" b="1" dirty="0" smtClean="0">
                <a:latin typeface="Courier New" panose="02070309020205020404" pitchFamily="49" charset="0"/>
                <a:cs typeface="Courier New" panose="02070309020205020404" pitchFamily="49" charset="0"/>
              </a:rPr>
              <a:t>], item</a:t>
            </a:r>
            <a:r>
              <a:rPr lang="en-US" sz="900" b="1" dirty="0">
                <a:latin typeface="Courier New" panose="02070309020205020404" pitchFamily="49" charset="0"/>
                <a:cs typeface="Courier New" panose="02070309020205020404" pitchFamily="49" charset="0"/>
              </a:rPr>
              <a:t>[</a:t>
            </a:r>
            <a:r>
              <a:rPr lang="en-US" sz="900" b="1" dirty="0">
                <a:solidFill>
                  <a:srgbClr val="00B050"/>
                </a:solidFill>
                <a:latin typeface="Courier New" panose="02070309020205020404" pitchFamily="49" charset="0"/>
                <a:cs typeface="Courier New" panose="02070309020205020404" pitchFamily="49" charset="0"/>
              </a:rPr>
              <a:t>"</a:t>
            </a:r>
            <a:r>
              <a:rPr lang="en-US" sz="900" b="1" dirty="0" err="1">
                <a:solidFill>
                  <a:srgbClr val="00B050"/>
                </a:solidFill>
                <a:latin typeface="Courier New" panose="02070309020205020404" pitchFamily="49" charset="0"/>
                <a:cs typeface="Courier New" panose="02070309020205020404" pitchFamily="49" charset="0"/>
              </a:rPr>
              <a:t>hostIp</a:t>
            </a:r>
            <a:r>
              <a:rPr lang="en-US" sz="900" b="1" dirty="0" smtClean="0">
                <a:solidFill>
                  <a:srgbClr val="00B050"/>
                </a:solidFill>
                <a:latin typeface="Courier New" panose="02070309020205020404" pitchFamily="49" charset="0"/>
                <a:cs typeface="Courier New" panose="02070309020205020404" pitchFamily="49" charset="0"/>
              </a:rPr>
              <a:t>"</a:t>
            </a:r>
            <a:r>
              <a:rPr lang="en-US" sz="900" b="1" dirty="0" smtClean="0">
                <a:latin typeface="Courier New" panose="02070309020205020404" pitchFamily="49" charset="0"/>
                <a:cs typeface="Courier New" panose="02070309020205020404" pitchFamily="49" charset="0"/>
              </a:rPr>
              <a:t>] ]</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host_list.append</a:t>
            </a:r>
            <a:r>
              <a:rPr lang="en-US" sz="900" b="1" dirty="0" smtClean="0">
                <a:latin typeface="Courier New" panose="02070309020205020404" pitchFamily="49" charset="0"/>
                <a:cs typeface="Courier New" panose="02070309020205020404" pitchFamily="49" charset="0"/>
              </a:rPr>
              <a:t>( host )</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err="1" smtClean="0">
                <a:latin typeface="Courier New" panose="02070309020205020404" pitchFamily="49" charset="0"/>
                <a:cs typeface="Courier New" panose="02070309020205020404" pitchFamily="49" charset="0"/>
              </a:rPr>
              <a:t>table_header</a:t>
            </a:r>
            <a:r>
              <a:rPr lang="en-US" sz="900" b="1" dirty="0" smtClean="0">
                <a:latin typeface="Courier New" panose="02070309020205020404" pitchFamily="49" charset="0"/>
                <a:cs typeface="Courier New" panose="02070309020205020404" pitchFamily="49" charset="0"/>
              </a:rPr>
              <a:t> = [ </a:t>
            </a:r>
            <a:r>
              <a:rPr lang="en-US" sz="900" b="1" dirty="0" smtClean="0">
                <a:solidFill>
                  <a:srgbClr val="00B050"/>
                </a:solidFill>
                <a:latin typeface="Courier New" panose="02070309020205020404" pitchFamily="49" charset="0"/>
                <a:cs typeface="Courier New" panose="02070309020205020404" pitchFamily="49" charset="0"/>
              </a:rPr>
              <a:t>'number', 'type', 'host IP</a:t>
            </a:r>
            <a:r>
              <a:rPr lang="en-US" sz="900" b="1" dirty="0">
                <a:solidFill>
                  <a:srgbClr val="00B050"/>
                </a:solidFill>
                <a:latin typeface="Courier New" panose="02070309020205020404" pitchFamily="49" charset="0"/>
                <a:cs typeface="Courier New" panose="02070309020205020404" pitchFamily="49" charset="0"/>
              </a:rPr>
              <a:t>'</a:t>
            </a:r>
            <a:r>
              <a:rPr lang="en-US" sz="900" b="1" dirty="0" smtClean="0">
                <a:solidFill>
                  <a:srgbClr val="00B050"/>
                </a:solidFill>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print( tabulate(</a:t>
            </a:r>
            <a:r>
              <a:rPr lang="en-US" sz="900" b="1" dirty="0" err="1" smtClean="0">
                <a:latin typeface="Courier New" panose="02070309020205020404" pitchFamily="49" charset="0"/>
                <a:cs typeface="Courier New" panose="02070309020205020404" pitchFamily="49" charset="0"/>
              </a:rPr>
              <a:t>host_list</a:t>
            </a:r>
            <a:r>
              <a:rPr lang="en-US" sz="900" b="1" dirty="0" smtClean="0">
                <a:latin typeface="Courier New" panose="02070309020205020404" pitchFamily="49" charset="0"/>
                <a:cs typeface="Courier New" panose="02070309020205020404" pitchFamily="49" charset="0"/>
              </a:rPr>
              <a:t>, </a:t>
            </a:r>
            <a:r>
              <a:rPr lang="en-US" sz="900" b="1" dirty="0" err="1" smtClean="0">
                <a:latin typeface="Courier New" panose="02070309020205020404" pitchFamily="49" charset="0"/>
                <a:cs typeface="Courier New" panose="02070309020205020404" pitchFamily="49" charset="0"/>
              </a:rPr>
              <a:t>table_header</a:t>
            </a:r>
            <a:r>
              <a:rPr lang="en-US" sz="900" b="1" dirty="0" smtClean="0">
                <a:latin typeface="Courier New" panose="02070309020205020404" pitchFamily="49" charset="0"/>
                <a:cs typeface="Courier New" panose="02070309020205020404" pitchFamily="49" charset="0"/>
              </a:rPr>
              <a:t>) )</a:t>
            </a:r>
            <a:endParaRPr lang="en-US" sz="900" b="1" dirty="0">
              <a:latin typeface="Courier New" panose="02070309020205020404" pitchFamily="49" charset="0"/>
              <a:cs typeface="Courier New" panose="02070309020205020404" pitchFamily="49" charset="0"/>
            </a:endParaRPr>
          </a:p>
        </p:txBody>
      </p:sp>
      <p:sp>
        <p:nvSpPr>
          <p:cNvPr id="5" name="TextBox 4"/>
          <p:cNvSpPr txBox="1"/>
          <p:nvPr/>
        </p:nvSpPr>
        <p:spPr>
          <a:xfrm>
            <a:off x="6130136" y="1397203"/>
            <a:ext cx="2882189" cy="3139321"/>
          </a:xfrm>
          <a:prstGeom prst="rect">
            <a:avLst/>
          </a:prstGeom>
          <a:noFill/>
        </p:spPr>
        <p:txBody>
          <a:bodyPr wrap="square" rtlCol="0">
            <a:spAutoFit/>
          </a:bodyPr>
          <a:lstStyle/>
          <a:p>
            <a:pPr marL="342900" indent="-342900">
              <a:buFont typeface="+mj-lt"/>
              <a:buAutoNum type="arabicPeriod"/>
            </a:pPr>
            <a:r>
              <a:rPr lang="en-US" dirty="0"/>
              <a:t>Copy your program into the functions </a:t>
            </a:r>
            <a:r>
              <a:rPr lang="en-US" dirty="0" smtClean="0"/>
              <a:t>file</a:t>
            </a:r>
            <a:br>
              <a:rPr lang="en-US" dirty="0" smtClean="0"/>
            </a:br>
            <a:r>
              <a:rPr lang="en-US" dirty="0" smtClean="0"/>
              <a:t>(</a:t>
            </a:r>
            <a:r>
              <a:rPr lang="en-US" sz="1200" b="1" dirty="0"/>
              <a:t>my_apic_em_functions.py</a:t>
            </a:r>
            <a:r>
              <a:rPr lang="en-US" dirty="0" smtClean="0"/>
              <a:t>). </a:t>
            </a:r>
            <a:br>
              <a:rPr lang="en-US" dirty="0" smtClean="0"/>
            </a:br>
            <a:endParaRPr lang="en-US" dirty="0"/>
          </a:p>
          <a:p>
            <a:pPr marL="342900" indent="-342900">
              <a:buFont typeface="+mj-lt"/>
              <a:buAutoNum type="arabicPeriod"/>
            </a:pPr>
            <a:r>
              <a:rPr lang="en-US" dirty="0" smtClean="0"/>
              <a:t>define </a:t>
            </a:r>
            <a:r>
              <a:rPr lang="en-US" dirty="0"/>
              <a:t>the function as </a:t>
            </a:r>
            <a:r>
              <a:rPr lang="en-US" b="1" dirty="0" err="1" smtClean="0"/>
              <a:t>def</a:t>
            </a:r>
            <a:r>
              <a:rPr lang="en-US" b="1" dirty="0" smtClean="0"/>
              <a:t> </a:t>
            </a:r>
            <a:r>
              <a:rPr lang="en-US" b="1" dirty="0" err="1" smtClean="0"/>
              <a:t>print</a:t>
            </a:r>
            <a:r>
              <a:rPr lang="en-US" b="1" dirty="0" err="1" smtClean="0"/>
              <a:t>_hosts</a:t>
            </a:r>
            <a:r>
              <a:rPr lang="en-US" b="1" dirty="0" smtClean="0"/>
              <a:t>():</a:t>
            </a:r>
            <a:br>
              <a:rPr lang="en-US" b="1" dirty="0" smtClean="0"/>
            </a:br>
            <a:endParaRPr lang="en-US" b="1" dirty="0"/>
          </a:p>
          <a:p>
            <a:pPr marL="342900" indent="-342900">
              <a:buFont typeface="+mj-lt"/>
              <a:buAutoNum type="arabicPeriod"/>
            </a:pPr>
            <a:r>
              <a:rPr lang="en-US" dirty="0"/>
              <a:t>Indent everything by four </a:t>
            </a:r>
            <a:r>
              <a:rPr lang="en-US" i="1" dirty="0"/>
              <a:t>additional</a:t>
            </a:r>
            <a:r>
              <a:rPr lang="en-US" dirty="0"/>
              <a:t> </a:t>
            </a:r>
            <a:r>
              <a:rPr lang="en-US" dirty="0" smtClean="0"/>
              <a:t>spaces</a:t>
            </a:r>
            <a:br>
              <a:rPr lang="en-US" dirty="0" smtClean="0"/>
            </a:br>
            <a:endParaRPr lang="en-US" dirty="0"/>
          </a:p>
          <a:p>
            <a:pPr marL="342900" indent="-342900">
              <a:buFont typeface="+mj-lt"/>
              <a:buAutoNum type="arabicPeriod"/>
            </a:pPr>
            <a:r>
              <a:rPr lang="en-US" dirty="0"/>
              <a:t>Save the functions file.</a:t>
            </a:r>
          </a:p>
        </p:txBody>
      </p:sp>
    </p:spTree>
    <p:extLst>
      <p:ext uri="{BB962C8B-B14F-4D97-AF65-F5344CB8AC3E}">
        <p14:creationId xmlns:p14="http://schemas.microsoft.com/office/powerpoint/2010/main" val="25095323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Create a Network Device Inventory in Python</a:t>
            </a:r>
          </a:p>
        </p:txBody>
      </p:sp>
    </p:spTree>
    <p:extLst>
      <p:ext uri="{BB962C8B-B14F-4D97-AF65-F5344CB8AC3E}">
        <p14:creationId xmlns:p14="http://schemas.microsoft.com/office/powerpoint/2010/main" val="190019495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4966" y="1052588"/>
            <a:ext cx="8345488" cy="3168210"/>
          </a:xfrm>
        </p:spPr>
        <p:txBody>
          <a:bodyPr/>
          <a:lstStyle/>
          <a:p>
            <a:pPr marL="514336" indent="-457200">
              <a:buAutoNum type="arabicPeriod"/>
            </a:pPr>
            <a:r>
              <a:rPr lang="en-US" sz="2000" dirty="0"/>
              <a:t>Save your </a:t>
            </a:r>
            <a:r>
              <a:rPr lang="en-US" sz="2000" b="1" dirty="0" smtClean="0"/>
              <a:t>print</a:t>
            </a:r>
            <a:r>
              <a:rPr lang="en-US" sz="2000" b="1" dirty="0" smtClean="0"/>
              <a:t>_hosts.py</a:t>
            </a:r>
            <a:r>
              <a:rPr lang="en-US" sz="2000" dirty="0" smtClean="0"/>
              <a:t> </a:t>
            </a:r>
            <a:r>
              <a:rPr lang="en-US" sz="2000" dirty="0"/>
              <a:t>file as </a:t>
            </a:r>
            <a:r>
              <a:rPr lang="en-US" sz="2000" b="1" dirty="0" smtClean="0"/>
              <a:t>print</a:t>
            </a:r>
            <a:r>
              <a:rPr lang="en-US" sz="2000" b="1" dirty="0" smtClean="0"/>
              <a:t>_devices.py</a:t>
            </a:r>
            <a:r>
              <a:rPr lang="en-US" sz="2000" dirty="0"/>
              <a:t>.</a:t>
            </a:r>
          </a:p>
          <a:p>
            <a:pPr marL="514336" indent="-457200">
              <a:buAutoNum type="arabicPeriod"/>
            </a:pPr>
            <a:r>
              <a:rPr lang="en-US" sz="2000" dirty="0"/>
              <a:t>Go to the APIC-EM GUI and open the Swagger page for the inventory/network-device</a:t>
            </a:r>
          </a:p>
          <a:p>
            <a:pPr marL="514336" indent="-457200">
              <a:buAutoNum type="arabicPeriod"/>
            </a:pPr>
            <a:r>
              <a:rPr lang="en-US" sz="2000" dirty="0"/>
              <a:t>Click try it and look at the returned JSON.</a:t>
            </a:r>
          </a:p>
          <a:p>
            <a:pPr marL="514336" indent="-457200">
              <a:buAutoNum type="arabicPeriod"/>
            </a:pPr>
            <a:r>
              <a:rPr lang="en-US" sz="2000" dirty="0"/>
              <a:t>We want to access and print </a:t>
            </a:r>
            <a:r>
              <a:rPr lang="en-US" sz="2000" b="1" dirty="0"/>
              <a:t>'type'</a:t>
            </a:r>
            <a:r>
              <a:rPr lang="en-US" sz="2000" dirty="0"/>
              <a:t> and </a:t>
            </a:r>
            <a:r>
              <a:rPr lang="en-US" sz="2000" b="1" dirty="0"/>
              <a:t>'</a:t>
            </a:r>
            <a:r>
              <a:rPr lang="en-US" sz="2000" b="1" dirty="0" err="1"/>
              <a:t>managementIpAddress</a:t>
            </a:r>
            <a:r>
              <a:rPr lang="en-US" sz="2000" b="1" dirty="0"/>
              <a:t>'</a:t>
            </a:r>
            <a:r>
              <a:rPr lang="en-US" sz="2000" dirty="0"/>
              <a:t> instead of </a:t>
            </a:r>
            <a:r>
              <a:rPr lang="en-US" sz="2000" b="1" dirty="0"/>
              <a:t>"hostType"</a:t>
            </a:r>
            <a:r>
              <a:rPr lang="en-US" sz="2000" dirty="0"/>
              <a:t> and </a:t>
            </a:r>
            <a:r>
              <a:rPr lang="en-US" sz="2000" b="1" dirty="0"/>
              <a:t>"</a:t>
            </a:r>
            <a:r>
              <a:rPr lang="en-US" sz="2000" b="1" dirty="0" err="1" smtClean="0"/>
              <a:t>hostIp</a:t>
            </a:r>
            <a:r>
              <a:rPr lang="en-US" sz="2000" b="1" dirty="0" smtClean="0"/>
              <a:t>"</a:t>
            </a:r>
            <a:r>
              <a:rPr lang="en-US" sz="2000" dirty="0" smtClean="0"/>
              <a:t>.</a:t>
            </a:r>
            <a:endParaRPr lang="en-US" sz="2000" dirty="0"/>
          </a:p>
          <a:p>
            <a:pPr marL="514336" indent="-457200">
              <a:buAutoNum type="arabicPeriod"/>
            </a:pPr>
            <a:r>
              <a:rPr lang="en-US" sz="2000" dirty="0"/>
              <a:t>Inspect the code and make the substitutions everywhere they are required.</a:t>
            </a:r>
          </a:p>
          <a:p>
            <a:pPr marL="514336" indent="-457200">
              <a:buAutoNum type="arabicPeriod"/>
            </a:pPr>
            <a:r>
              <a:rPr lang="en-US" sz="2000" dirty="0"/>
              <a:t>Save the file and test. Add the function </a:t>
            </a:r>
            <a:r>
              <a:rPr lang="en-US" sz="2000" b="1" dirty="0" err="1" smtClean="0"/>
              <a:t>print_devices</a:t>
            </a:r>
            <a:r>
              <a:rPr lang="en-US" sz="2000" b="1" dirty="0" smtClean="0"/>
              <a:t>()</a:t>
            </a:r>
            <a:r>
              <a:rPr lang="en-US" sz="2000" dirty="0" smtClean="0"/>
              <a:t> </a:t>
            </a:r>
            <a:r>
              <a:rPr lang="en-US" sz="2000" dirty="0"/>
              <a:t>to your functions file.</a:t>
            </a:r>
          </a:p>
        </p:txBody>
      </p:sp>
      <p:sp>
        <p:nvSpPr>
          <p:cNvPr id="2" name="Title 1"/>
          <p:cNvSpPr>
            <a:spLocks noGrp="1"/>
          </p:cNvSpPr>
          <p:nvPr>
            <p:ph type="title"/>
          </p:nvPr>
        </p:nvSpPr>
        <p:spPr>
          <a:xfrm>
            <a:off x="309430" y="212976"/>
            <a:ext cx="8345488" cy="731837"/>
          </a:xfrm>
        </p:spPr>
        <p:txBody>
          <a:bodyPr/>
          <a:lstStyle/>
          <a:p>
            <a:r>
              <a:rPr lang="en-US" sz="2000" dirty="0">
                <a:solidFill>
                  <a:schemeClr val="tx1">
                    <a:lumMod val="50000"/>
                  </a:schemeClr>
                </a:solidFill>
              </a:rPr>
              <a:t>Lab: Create a Network Device Inventory in Python</a:t>
            </a:r>
            <a:br>
              <a:rPr lang="en-US" sz="2000" dirty="0">
                <a:solidFill>
                  <a:schemeClr val="tx1">
                    <a:lumMod val="50000"/>
                  </a:schemeClr>
                </a:solidFill>
              </a:rPr>
            </a:br>
            <a:r>
              <a:rPr lang="en-US" sz="2000" dirty="0">
                <a:solidFill>
                  <a:schemeClr val="tx1">
                    <a:lumMod val="50000"/>
                  </a:schemeClr>
                </a:solidFill>
              </a:rPr>
              <a:t>Replicate your work for the </a:t>
            </a:r>
            <a:r>
              <a:rPr lang="en-US" sz="2000" b="1" dirty="0">
                <a:solidFill>
                  <a:schemeClr val="tx1">
                    <a:lumMod val="50000"/>
                  </a:schemeClr>
                </a:solidFill>
              </a:rPr>
              <a:t>/</a:t>
            </a:r>
            <a:r>
              <a:rPr lang="en-US" sz="2000" b="1" dirty="0" smtClean="0">
                <a:solidFill>
                  <a:schemeClr val="tx1">
                    <a:lumMod val="50000"/>
                  </a:schemeClr>
                </a:solidFill>
              </a:rPr>
              <a:t>network-device </a:t>
            </a:r>
            <a:r>
              <a:rPr lang="en-US" sz="2000" dirty="0">
                <a:solidFill>
                  <a:schemeClr val="tx1">
                    <a:lumMod val="50000"/>
                  </a:schemeClr>
                </a:solidFill>
              </a:rPr>
              <a:t>Inventory endpoint.</a:t>
            </a:r>
          </a:p>
        </p:txBody>
      </p:sp>
    </p:spTree>
    <p:extLst>
      <p:ext uri="{BB962C8B-B14F-4D97-AF65-F5344CB8AC3E}">
        <p14:creationId xmlns:p14="http://schemas.microsoft.com/office/powerpoint/2010/main" val="1082565533"/>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Lab - Using the APIC-EM Path Trace API</a:t>
            </a:r>
          </a:p>
        </p:txBody>
      </p:sp>
    </p:spTree>
    <p:extLst>
      <p:ext uri="{BB962C8B-B14F-4D97-AF65-F5344CB8AC3E}">
        <p14:creationId xmlns:p14="http://schemas.microsoft.com/office/powerpoint/2010/main" val="2901252669"/>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APIC-EM Path Trace</a:t>
            </a:r>
            <a:endParaRPr lang="en-US" dirty="0"/>
          </a:p>
        </p:txBody>
      </p:sp>
      <p:pic>
        <p:nvPicPr>
          <p:cNvPr id="9" name="Picture 8" descr="Kostenlose Illustration: Frage, Fragezeichen, Antwor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9" y="969992"/>
            <a:ext cx="1625600" cy="1625600"/>
          </a:xfrm>
          <a:prstGeom prst="rect">
            <a:avLst/>
          </a:prstGeom>
        </p:spPr>
      </p:pic>
      <p:sp>
        <p:nvSpPr>
          <p:cNvPr id="10" name="TextBox 9"/>
          <p:cNvSpPr txBox="1"/>
          <p:nvPr/>
        </p:nvSpPr>
        <p:spPr>
          <a:xfrm>
            <a:off x="1753980" y="1478841"/>
            <a:ext cx="4055442" cy="646331"/>
          </a:xfrm>
          <a:prstGeom prst="rect">
            <a:avLst/>
          </a:prstGeom>
          <a:noFill/>
        </p:spPr>
        <p:txBody>
          <a:bodyPr wrap="square" rtlCol="0">
            <a:spAutoFit/>
          </a:bodyPr>
          <a:lstStyle/>
          <a:p>
            <a:r>
              <a:rPr lang="en-US" dirty="0" smtClean="0"/>
              <a:t>What is the detailed network path* between </a:t>
            </a:r>
            <a:r>
              <a:rPr lang="en-US" dirty="0"/>
              <a:t>10.1.15.117</a:t>
            </a:r>
            <a:r>
              <a:rPr lang="en-US" dirty="0" smtClean="0"/>
              <a:t> and </a:t>
            </a:r>
            <a:r>
              <a:rPr lang="en-US" dirty="0"/>
              <a:t>10.1.12.20</a:t>
            </a:r>
            <a:r>
              <a:rPr lang="en-US" dirty="0" smtClean="0"/>
              <a:t>?</a:t>
            </a:r>
            <a:endParaRPr lang="en-US" dirty="0"/>
          </a:p>
        </p:txBody>
      </p:sp>
      <p:grpSp>
        <p:nvGrpSpPr>
          <p:cNvPr id="17" name="Group 16"/>
          <p:cNvGrpSpPr/>
          <p:nvPr/>
        </p:nvGrpSpPr>
        <p:grpSpPr>
          <a:xfrm>
            <a:off x="6553118" y="2710022"/>
            <a:ext cx="1936832" cy="1787204"/>
            <a:chOff x="6178468" y="2578099"/>
            <a:chExt cx="1936832" cy="1787204"/>
          </a:xfrm>
        </p:grpSpPr>
        <p:pic>
          <p:nvPicPr>
            <p:cNvPr id="13" name="Picture 12"/>
            <p:cNvPicPr>
              <a:picLocks noChangeAspect="1"/>
            </p:cNvPicPr>
            <p:nvPr/>
          </p:nvPicPr>
          <p:blipFill>
            <a:blip r:embed="rId4"/>
            <a:stretch>
              <a:fillRect/>
            </a:stretch>
          </p:blipFill>
          <p:spPr>
            <a:xfrm>
              <a:off x="6178468" y="2578099"/>
              <a:ext cx="1936832" cy="446801"/>
            </a:xfrm>
            <a:prstGeom prst="rect">
              <a:avLst/>
            </a:prstGeom>
          </p:spPr>
        </p:pic>
        <p:pic>
          <p:nvPicPr>
            <p:cNvPr id="14" name="Picture 13"/>
            <p:cNvPicPr>
              <a:picLocks noChangeAspect="1"/>
            </p:cNvPicPr>
            <p:nvPr/>
          </p:nvPicPr>
          <p:blipFill>
            <a:blip r:embed="rId4"/>
            <a:stretch>
              <a:fillRect/>
            </a:stretch>
          </p:blipFill>
          <p:spPr>
            <a:xfrm>
              <a:off x="6178468" y="3024900"/>
              <a:ext cx="1936832" cy="446801"/>
            </a:xfrm>
            <a:prstGeom prst="rect">
              <a:avLst/>
            </a:prstGeom>
          </p:spPr>
        </p:pic>
        <p:pic>
          <p:nvPicPr>
            <p:cNvPr id="15" name="Picture 14"/>
            <p:cNvPicPr>
              <a:picLocks noChangeAspect="1"/>
            </p:cNvPicPr>
            <p:nvPr/>
          </p:nvPicPr>
          <p:blipFill>
            <a:blip r:embed="rId4"/>
            <a:stretch>
              <a:fillRect/>
            </a:stretch>
          </p:blipFill>
          <p:spPr>
            <a:xfrm>
              <a:off x="6178468" y="3471701"/>
              <a:ext cx="1936832" cy="446801"/>
            </a:xfrm>
            <a:prstGeom prst="rect">
              <a:avLst/>
            </a:prstGeom>
          </p:spPr>
        </p:pic>
        <p:pic>
          <p:nvPicPr>
            <p:cNvPr id="16" name="Picture 15"/>
            <p:cNvPicPr>
              <a:picLocks noChangeAspect="1"/>
            </p:cNvPicPr>
            <p:nvPr/>
          </p:nvPicPr>
          <p:blipFill>
            <a:blip r:embed="rId4"/>
            <a:stretch>
              <a:fillRect/>
            </a:stretch>
          </p:blipFill>
          <p:spPr>
            <a:xfrm>
              <a:off x="6178468" y="3918502"/>
              <a:ext cx="1936832" cy="446801"/>
            </a:xfrm>
            <a:prstGeom prst="rect">
              <a:avLst/>
            </a:prstGeom>
          </p:spPr>
        </p:pic>
      </p:grpSp>
      <p:grpSp>
        <p:nvGrpSpPr>
          <p:cNvPr id="27" name="Group 26"/>
          <p:cNvGrpSpPr/>
          <p:nvPr/>
        </p:nvGrpSpPr>
        <p:grpSpPr>
          <a:xfrm>
            <a:off x="4568605" y="2710022"/>
            <a:ext cx="1936832" cy="1787204"/>
            <a:chOff x="6178468" y="2578099"/>
            <a:chExt cx="1936832" cy="1787204"/>
          </a:xfrm>
        </p:grpSpPr>
        <p:pic>
          <p:nvPicPr>
            <p:cNvPr id="28" name="Picture 27"/>
            <p:cNvPicPr>
              <a:picLocks noChangeAspect="1"/>
            </p:cNvPicPr>
            <p:nvPr/>
          </p:nvPicPr>
          <p:blipFill>
            <a:blip r:embed="rId4"/>
            <a:stretch>
              <a:fillRect/>
            </a:stretch>
          </p:blipFill>
          <p:spPr>
            <a:xfrm>
              <a:off x="6178468" y="2578099"/>
              <a:ext cx="1936832" cy="446801"/>
            </a:xfrm>
            <a:prstGeom prst="rect">
              <a:avLst/>
            </a:prstGeom>
          </p:spPr>
        </p:pic>
        <p:pic>
          <p:nvPicPr>
            <p:cNvPr id="29" name="Picture 28"/>
            <p:cNvPicPr>
              <a:picLocks noChangeAspect="1"/>
            </p:cNvPicPr>
            <p:nvPr/>
          </p:nvPicPr>
          <p:blipFill>
            <a:blip r:embed="rId4"/>
            <a:stretch>
              <a:fillRect/>
            </a:stretch>
          </p:blipFill>
          <p:spPr>
            <a:xfrm>
              <a:off x="6178468" y="3024900"/>
              <a:ext cx="1936832" cy="446801"/>
            </a:xfrm>
            <a:prstGeom prst="rect">
              <a:avLst/>
            </a:prstGeom>
          </p:spPr>
        </p:pic>
        <p:pic>
          <p:nvPicPr>
            <p:cNvPr id="30" name="Picture 29"/>
            <p:cNvPicPr>
              <a:picLocks noChangeAspect="1"/>
            </p:cNvPicPr>
            <p:nvPr/>
          </p:nvPicPr>
          <p:blipFill>
            <a:blip r:embed="rId4"/>
            <a:stretch>
              <a:fillRect/>
            </a:stretch>
          </p:blipFill>
          <p:spPr>
            <a:xfrm>
              <a:off x="6178468" y="3471701"/>
              <a:ext cx="1936832" cy="446801"/>
            </a:xfrm>
            <a:prstGeom prst="rect">
              <a:avLst/>
            </a:prstGeom>
          </p:spPr>
        </p:pic>
        <p:pic>
          <p:nvPicPr>
            <p:cNvPr id="31" name="Picture 30"/>
            <p:cNvPicPr>
              <a:picLocks noChangeAspect="1"/>
            </p:cNvPicPr>
            <p:nvPr/>
          </p:nvPicPr>
          <p:blipFill>
            <a:blip r:embed="rId4"/>
            <a:stretch>
              <a:fillRect/>
            </a:stretch>
          </p:blipFill>
          <p:spPr>
            <a:xfrm>
              <a:off x="6178468" y="3918502"/>
              <a:ext cx="1936832" cy="446801"/>
            </a:xfrm>
            <a:prstGeom prst="rect">
              <a:avLst/>
            </a:prstGeom>
          </p:spPr>
        </p:pic>
      </p:grpSp>
      <p:grpSp>
        <p:nvGrpSpPr>
          <p:cNvPr id="32" name="Group 31"/>
          <p:cNvGrpSpPr/>
          <p:nvPr/>
        </p:nvGrpSpPr>
        <p:grpSpPr>
          <a:xfrm>
            <a:off x="2584092" y="2710022"/>
            <a:ext cx="1936832" cy="1787204"/>
            <a:chOff x="6178468" y="2578099"/>
            <a:chExt cx="1936832" cy="1787204"/>
          </a:xfrm>
        </p:grpSpPr>
        <p:pic>
          <p:nvPicPr>
            <p:cNvPr id="33" name="Picture 32"/>
            <p:cNvPicPr>
              <a:picLocks noChangeAspect="1"/>
            </p:cNvPicPr>
            <p:nvPr/>
          </p:nvPicPr>
          <p:blipFill>
            <a:blip r:embed="rId4"/>
            <a:stretch>
              <a:fillRect/>
            </a:stretch>
          </p:blipFill>
          <p:spPr>
            <a:xfrm>
              <a:off x="6178468" y="2578099"/>
              <a:ext cx="1936832" cy="446801"/>
            </a:xfrm>
            <a:prstGeom prst="rect">
              <a:avLst/>
            </a:prstGeom>
          </p:spPr>
        </p:pic>
        <p:pic>
          <p:nvPicPr>
            <p:cNvPr id="34" name="Picture 33"/>
            <p:cNvPicPr>
              <a:picLocks noChangeAspect="1"/>
            </p:cNvPicPr>
            <p:nvPr/>
          </p:nvPicPr>
          <p:blipFill>
            <a:blip r:embed="rId4"/>
            <a:stretch>
              <a:fillRect/>
            </a:stretch>
          </p:blipFill>
          <p:spPr>
            <a:xfrm>
              <a:off x="6178468" y="3024900"/>
              <a:ext cx="1936832" cy="446801"/>
            </a:xfrm>
            <a:prstGeom prst="rect">
              <a:avLst/>
            </a:prstGeom>
          </p:spPr>
        </p:pic>
        <p:pic>
          <p:nvPicPr>
            <p:cNvPr id="35" name="Picture 34"/>
            <p:cNvPicPr>
              <a:picLocks noChangeAspect="1"/>
            </p:cNvPicPr>
            <p:nvPr/>
          </p:nvPicPr>
          <p:blipFill>
            <a:blip r:embed="rId4"/>
            <a:stretch>
              <a:fillRect/>
            </a:stretch>
          </p:blipFill>
          <p:spPr>
            <a:xfrm>
              <a:off x="6178468" y="3471701"/>
              <a:ext cx="1936832" cy="446801"/>
            </a:xfrm>
            <a:prstGeom prst="rect">
              <a:avLst/>
            </a:prstGeom>
          </p:spPr>
        </p:pic>
        <p:pic>
          <p:nvPicPr>
            <p:cNvPr id="36" name="Picture 35"/>
            <p:cNvPicPr>
              <a:picLocks noChangeAspect="1"/>
            </p:cNvPicPr>
            <p:nvPr/>
          </p:nvPicPr>
          <p:blipFill>
            <a:blip r:embed="rId4"/>
            <a:stretch>
              <a:fillRect/>
            </a:stretch>
          </p:blipFill>
          <p:spPr>
            <a:xfrm>
              <a:off x="6178468" y="3918502"/>
              <a:ext cx="1936832" cy="446801"/>
            </a:xfrm>
            <a:prstGeom prst="rect">
              <a:avLst/>
            </a:prstGeom>
          </p:spPr>
        </p:pic>
      </p:grpSp>
      <p:grpSp>
        <p:nvGrpSpPr>
          <p:cNvPr id="37" name="Group 36"/>
          <p:cNvGrpSpPr/>
          <p:nvPr/>
        </p:nvGrpSpPr>
        <p:grpSpPr>
          <a:xfrm>
            <a:off x="599579" y="2710022"/>
            <a:ext cx="1936832" cy="1787204"/>
            <a:chOff x="6178468" y="2578099"/>
            <a:chExt cx="1936832" cy="1787204"/>
          </a:xfrm>
        </p:grpSpPr>
        <p:pic>
          <p:nvPicPr>
            <p:cNvPr id="38" name="Picture 37"/>
            <p:cNvPicPr>
              <a:picLocks noChangeAspect="1"/>
            </p:cNvPicPr>
            <p:nvPr/>
          </p:nvPicPr>
          <p:blipFill>
            <a:blip r:embed="rId4"/>
            <a:stretch>
              <a:fillRect/>
            </a:stretch>
          </p:blipFill>
          <p:spPr>
            <a:xfrm>
              <a:off x="6178468" y="2578099"/>
              <a:ext cx="1936832" cy="446801"/>
            </a:xfrm>
            <a:prstGeom prst="rect">
              <a:avLst/>
            </a:prstGeom>
          </p:spPr>
        </p:pic>
        <p:pic>
          <p:nvPicPr>
            <p:cNvPr id="39" name="Picture 38"/>
            <p:cNvPicPr>
              <a:picLocks noChangeAspect="1"/>
            </p:cNvPicPr>
            <p:nvPr/>
          </p:nvPicPr>
          <p:blipFill>
            <a:blip r:embed="rId4"/>
            <a:stretch>
              <a:fillRect/>
            </a:stretch>
          </p:blipFill>
          <p:spPr>
            <a:xfrm>
              <a:off x="6178468" y="3024900"/>
              <a:ext cx="1936832" cy="446801"/>
            </a:xfrm>
            <a:prstGeom prst="rect">
              <a:avLst/>
            </a:prstGeom>
          </p:spPr>
        </p:pic>
        <p:pic>
          <p:nvPicPr>
            <p:cNvPr id="40" name="Picture 39"/>
            <p:cNvPicPr>
              <a:picLocks noChangeAspect="1"/>
            </p:cNvPicPr>
            <p:nvPr/>
          </p:nvPicPr>
          <p:blipFill>
            <a:blip r:embed="rId4"/>
            <a:stretch>
              <a:fillRect/>
            </a:stretch>
          </p:blipFill>
          <p:spPr>
            <a:xfrm>
              <a:off x="6178468" y="3471701"/>
              <a:ext cx="1936832" cy="446801"/>
            </a:xfrm>
            <a:prstGeom prst="rect">
              <a:avLst/>
            </a:prstGeom>
          </p:spPr>
        </p:pic>
        <p:pic>
          <p:nvPicPr>
            <p:cNvPr id="41" name="Picture 40"/>
            <p:cNvPicPr>
              <a:picLocks noChangeAspect="1"/>
            </p:cNvPicPr>
            <p:nvPr/>
          </p:nvPicPr>
          <p:blipFill>
            <a:blip r:embed="rId4"/>
            <a:stretch>
              <a:fillRect/>
            </a:stretch>
          </p:blipFill>
          <p:spPr>
            <a:xfrm>
              <a:off x="6178468" y="3918502"/>
              <a:ext cx="1936832" cy="446801"/>
            </a:xfrm>
            <a:prstGeom prst="rect">
              <a:avLst/>
            </a:prstGeom>
          </p:spPr>
        </p:pic>
      </p:grpSp>
      <p:sp>
        <p:nvSpPr>
          <p:cNvPr id="42" name="TextBox 41"/>
          <p:cNvSpPr txBox="1"/>
          <p:nvPr/>
        </p:nvSpPr>
        <p:spPr>
          <a:xfrm>
            <a:off x="1753980" y="2238622"/>
            <a:ext cx="7270750" cy="307777"/>
          </a:xfrm>
          <a:prstGeom prst="rect">
            <a:avLst/>
          </a:prstGeom>
          <a:noFill/>
        </p:spPr>
        <p:txBody>
          <a:bodyPr wrap="square" rtlCol="0">
            <a:spAutoFit/>
          </a:bodyPr>
          <a:lstStyle/>
          <a:p>
            <a:r>
              <a:rPr lang="en-US" sz="1400" dirty="0"/>
              <a:t>*</a:t>
            </a:r>
            <a:r>
              <a:rPr lang="en-US" sz="1400" dirty="0" smtClean="0"/>
              <a:t>detailed </a:t>
            </a:r>
            <a:r>
              <a:rPr lang="en-US" sz="1400" dirty="0"/>
              <a:t>network </a:t>
            </a:r>
            <a:r>
              <a:rPr lang="en-US" sz="1400" dirty="0" smtClean="0"/>
              <a:t>path = APs, Switches, Routers + ACLs, </a:t>
            </a:r>
            <a:r>
              <a:rPr lang="en-US" sz="1400" dirty="0" err="1" smtClean="0"/>
              <a:t>QoS</a:t>
            </a:r>
            <a:r>
              <a:rPr lang="en-US" sz="1400" dirty="0" smtClean="0"/>
              <a:t>, Statistics, etc.</a:t>
            </a:r>
            <a:endParaRPr lang="en-US" sz="1400" dirty="0"/>
          </a:p>
        </p:txBody>
      </p:sp>
      <p:pic>
        <p:nvPicPr>
          <p:cNvPr id="43" name="Picture 42"/>
          <p:cNvPicPr>
            <a:picLocks noChangeAspect="1"/>
          </p:cNvPicPr>
          <p:nvPr/>
        </p:nvPicPr>
        <p:blipFill>
          <a:blip r:embed="rId5"/>
          <a:stretch>
            <a:fillRect/>
          </a:stretch>
        </p:blipFill>
        <p:spPr>
          <a:xfrm>
            <a:off x="50222" y="3433304"/>
            <a:ext cx="501676" cy="393720"/>
          </a:xfrm>
          <a:prstGeom prst="rect">
            <a:avLst/>
          </a:prstGeom>
        </p:spPr>
      </p:pic>
      <p:pic>
        <p:nvPicPr>
          <p:cNvPr id="44" name="Picture 43"/>
          <p:cNvPicPr>
            <a:picLocks noChangeAspect="1"/>
          </p:cNvPicPr>
          <p:nvPr/>
        </p:nvPicPr>
        <p:blipFill>
          <a:blip r:embed="rId6"/>
          <a:stretch>
            <a:fillRect/>
          </a:stretch>
        </p:blipFill>
        <p:spPr>
          <a:xfrm>
            <a:off x="8561156" y="3428990"/>
            <a:ext cx="463574" cy="349268"/>
          </a:xfrm>
          <a:prstGeom prst="rect">
            <a:avLst/>
          </a:prstGeom>
        </p:spPr>
      </p:pic>
    </p:spTree>
    <p:extLst>
      <p:ext uri="{BB962C8B-B14F-4D97-AF65-F5344CB8AC3E}">
        <p14:creationId xmlns:p14="http://schemas.microsoft.com/office/powerpoint/2010/main" val="2309989946"/>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GUI: Path </a:t>
            </a:r>
            <a:r>
              <a:rPr lang="en-US" sz="2400" dirty="0"/>
              <a:t>Trace between 10.1.15.117 and 10.1.12.20</a:t>
            </a:r>
          </a:p>
        </p:txBody>
      </p:sp>
      <p:pic>
        <p:nvPicPr>
          <p:cNvPr id="3" name="Picture 2"/>
          <p:cNvPicPr>
            <a:picLocks noChangeAspect="1"/>
          </p:cNvPicPr>
          <p:nvPr/>
        </p:nvPicPr>
        <p:blipFill>
          <a:blip r:embed="rId3"/>
          <a:stretch>
            <a:fillRect/>
          </a:stretch>
        </p:blipFill>
        <p:spPr>
          <a:xfrm>
            <a:off x="704343" y="1073150"/>
            <a:ext cx="3521293" cy="2245462"/>
          </a:xfrm>
          <a:prstGeom prst="rect">
            <a:avLst/>
          </a:prstGeom>
        </p:spPr>
      </p:pic>
      <p:sp>
        <p:nvSpPr>
          <p:cNvPr id="5" name="TextBox 4"/>
          <p:cNvSpPr txBox="1"/>
          <p:nvPr/>
        </p:nvSpPr>
        <p:spPr>
          <a:xfrm>
            <a:off x="4398818" y="1218001"/>
            <a:ext cx="3768436" cy="2585323"/>
          </a:xfrm>
          <a:prstGeom prst="rect">
            <a:avLst/>
          </a:prstGeom>
          <a:noFill/>
        </p:spPr>
        <p:txBody>
          <a:bodyPr wrap="square" rtlCol="0">
            <a:spAutoFit/>
          </a:bodyPr>
          <a:lstStyle/>
          <a:p>
            <a:r>
              <a:rPr lang="en-US" b="1" dirty="0" smtClean="0"/>
              <a:t>Use case:</a:t>
            </a:r>
          </a:p>
          <a:p>
            <a:r>
              <a:rPr lang="en-US" dirty="0" smtClean="0"/>
              <a:t>How to optimize the Network Helpdesk team operations with the APIC-EM Path Trace?</a:t>
            </a:r>
          </a:p>
          <a:p>
            <a:r>
              <a:rPr lang="en-US" i="1" dirty="0" smtClean="0"/>
              <a:t>E.g. user reports being unable to access from his PC the File server.</a:t>
            </a:r>
          </a:p>
          <a:p>
            <a:endParaRPr lang="en-US" dirty="0" smtClean="0"/>
          </a:p>
          <a:p>
            <a:endParaRPr lang="en-US" dirty="0"/>
          </a:p>
          <a:p>
            <a:endParaRPr lang="en-US" dirty="0"/>
          </a:p>
        </p:txBody>
      </p:sp>
      <p:sp>
        <p:nvSpPr>
          <p:cNvPr id="9" name="Rectangle 8"/>
          <p:cNvSpPr/>
          <p:nvPr/>
        </p:nvSpPr>
        <p:spPr>
          <a:xfrm>
            <a:off x="909780" y="3588784"/>
            <a:ext cx="7873858" cy="923330"/>
          </a:xfrm>
          <a:prstGeom prst="rect">
            <a:avLst/>
          </a:prstGeom>
        </p:spPr>
        <p:txBody>
          <a:bodyPr wrap="square">
            <a:spAutoFit/>
          </a:bodyPr>
          <a:lstStyle/>
          <a:p>
            <a:r>
              <a:rPr lang="en-US" dirty="0"/>
              <a:t>Could we optimize even </a:t>
            </a:r>
            <a:r>
              <a:rPr lang="en-US" dirty="0" smtClean="0"/>
              <a:t>more the operations of the Network Helpdesk team </a:t>
            </a:r>
            <a:r>
              <a:rPr lang="en-US" dirty="0"/>
              <a:t>with API integrations between the Helpdesk app and APIC-EM using a simple script?</a:t>
            </a:r>
            <a:endParaRPr lang="en-US" dirty="0"/>
          </a:p>
        </p:txBody>
      </p:sp>
      <p:pic>
        <p:nvPicPr>
          <p:cNvPr id="10" name="Picture 9" descr="Kostenlose Illustration: Frage, Fragezeichen, Antwort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04" y="3685766"/>
            <a:ext cx="610176" cy="610176"/>
          </a:xfrm>
          <a:prstGeom prst="rect">
            <a:avLst/>
          </a:prstGeom>
        </p:spPr>
      </p:pic>
    </p:spTree>
    <p:extLst>
      <p:ext uri="{BB962C8B-B14F-4D97-AF65-F5344CB8AC3E}">
        <p14:creationId xmlns:p14="http://schemas.microsoft.com/office/powerpoint/2010/main" val="3503244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API: Path Trace </a:t>
            </a:r>
            <a:r>
              <a:rPr lang="en-US" sz="2400" dirty="0"/>
              <a:t>between 10.1.15.117 and 10.1.12.20</a:t>
            </a:r>
          </a:p>
        </p:txBody>
      </p:sp>
      <p:sp>
        <p:nvSpPr>
          <p:cNvPr id="12" name="Rectangle 11"/>
          <p:cNvSpPr/>
          <p:nvPr/>
        </p:nvSpPr>
        <p:spPr>
          <a:xfrm>
            <a:off x="5541880" y="1053175"/>
            <a:ext cx="1174750" cy="3555999"/>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APIC-EM</a:t>
            </a:r>
          </a:p>
          <a:p>
            <a:pPr algn="ctr"/>
            <a:r>
              <a:rPr lang="en-US" dirty="0" smtClean="0"/>
              <a:t>Controller</a:t>
            </a:r>
            <a:endParaRPr lang="en-US" dirty="0" smtClean="0"/>
          </a:p>
        </p:txBody>
      </p:sp>
      <p:grpSp>
        <p:nvGrpSpPr>
          <p:cNvPr id="17" name="Group 16"/>
          <p:cNvGrpSpPr/>
          <p:nvPr/>
        </p:nvGrpSpPr>
        <p:grpSpPr>
          <a:xfrm>
            <a:off x="6781718" y="2841945"/>
            <a:ext cx="1936832" cy="1787204"/>
            <a:chOff x="6178468" y="2578099"/>
            <a:chExt cx="1936832" cy="1787204"/>
          </a:xfrm>
        </p:grpSpPr>
        <p:pic>
          <p:nvPicPr>
            <p:cNvPr id="13" name="Picture 12"/>
            <p:cNvPicPr>
              <a:picLocks noChangeAspect="1"/>
            </p:cNvPicPr>
            <p:nvPr/>
          </p:nvPicPr>
          <p:blipFill>
            <a:blip r:embed="rId3"/>
            <a:stretch>
              <a:fillRect/>
            </a:stretch>
          </p:blipFill>
          <p:spPr>
            <a:xfrm>
              <a:off x="6178468" y="2578099"/>
              <a:ext cx="1936832" cy="446801"/>
            </a:xfrm>
            <a:prstGeom prst="rect">
              <a:avLst/>
            </a:prstGeom>
          </p:spPr>
        </p:pic>
        <p:pic>
          <p:nvPicPr>
            <p:cNvPr id="14" name="Picture 13"/>
            <p:cNvPicPr>
              <a:picLocks noChangeAspect="1"/>
            </p:cNvPicPr>
            <p:nvPr/>
          </p:nvPicPr>
          <p:blipFill>
            <a:blip r:embed="rId3"/>
            <a:stretch>
              <a:fillRect/>
            </a:stretch>
          </p:blipFill>
          <p:spPr>
            <a:xfrm>
              <a:off x="6178468" y="3024900"/>
              <a:ext cx="1936832" cy="446801"/>
            </a:xfrm>
            <a:prstGeom prst="rect">
              <a:avLst/>
            </a:prstGeom>
          </p:spPr>
        </p:pic>
        <p:pic>
          <p:nvPicPr>
            <p:cNvPr id="15" name="Picture 14"/>
            <p:cNvPicPr>
              <a:picLocks noChangeAspect="1"/>
            </p:cNvPicPr>
            <p:nvPr/>
          </p:nvPicPr>
          <p:blipFill>
            <a:blip r:embed="rId3"/>
            <a:stretch>
              <a:fillRect/>
            </a:stretch>
          </p:blipFill>
          <p:spPr>
            <a:xfrm>
              <a:off x="6178468" y="3471701"/>
              <a:ext cx="1936832" cy="446801"/>
            </a:xfrm>
            <a:prstGeom prst="rect">
              <a:avLst/>
            </a:prstGeom>
          </p:spPr>
        </p:pic>
        <p:pic>
          <p:nvPicPr>
            <p:cNvPr id="16" name="Picture 15"/>
            <p:cNvPicPr>
              <a:picLocks noChangeAspect="1"/>
            </p:cNvPicPr>
            <p:nvPr/>
          </p:nvPicPr>
          <p:blipFill>
            <a:blip r:embed="rId3"/>
            <a:stretch>
              <a:fillRect/>
            </a:stretch>
          </p:blipFill>
          <p:spPr>
            <a:xfrm>
              <a:off x="6178468" y="3918502"/>
              <a:ext cx="1936832" cy="446801"/>
            </a:xfrm>
            <a:prstGeom prst="rect">
              <a:avLst/>
            </a:prstGeom>
          </p:spPr>
        </p:pic>
      </p:grpSp>
      <p:cxnSp>
        <p:nvCxnSpPr>
          <p:cNvPr id="20" name="Straight Arrow Connector 19"/>
          <p:cNvCxnSpPr/>
          <p:nvPr/>
        </p:nvCxnSpPr>
        <p:spPr>
          <a:xfrm>
            <a:off x="2706051" y="1589479"/>
            <a:ext cx="2444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1176" y="1077014"/>
            <a:ext cx="2292350" cy="923330"/>
          </a:xfrm>
          <a:prstGeom prst="rect">
            <a:avLst/>
          </a:prstGeom>
          <a:noFill/>
        </p:spPr>
        <p:txBody>
          <a:bodyPr wrap="square" rtlCol="0">
            <a:spAutoFit/>
          </a:bodyPr>
          <a:lstStyle/>
          <a:p>
            <a:r>
              <a:rPr lang="en-US" dirty="0" smtClean="0"/>
              <a:t>Send a request using the APIC-EM Path Trace API</a:t>
            </a:r>
            <a:endParaRPr lang="en-US" dirty="0"/>
          </a:p>
        </p:txBody>
      </p:sp>
      <p:sp>
        <p:nvSpPr>
          <p:cNvPr id="23" name="Rectangle 22"/>
          <p:cNvSpPr/>
          <p:nvPr/>
        </p:nvSpPr>
        <p:spPr>
          <a:xfrm>
            <a:off x="5284705" y="1198852"/>
            <a:ext cx="264073" cy="3346824"/>
          </a:xfrm>
          <a:prstGeom prst="rect">
            <a:avLst/>
          </a:prstGeom>
          <a:solidFill>
            <a:srgbClr val="2790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solidFill>
                  <a:schemeClr val="bg1">
                    <a:lumMod val="95000"/>
                  </a:schemeClr>
                </a:solidFill>
              </a:rPr>
              <a:t>API</a:t>
            </a:r>
            <a:endParaRPr lang="en-US" sz="1400" dirty="0" smtClean="0">
              <a:solidFill>
                <a:schemeClr val="bg1">
                  <a:lumMod val="95000"/>
                </a:schemeClr>
              </a:solidFill>
            </a:endParaRPr>
          </a:p>
        </p:txBody>
      </p:sp>
      <p:cxnSp>
        <p:nvCxnSpPr>
          <p:cNvPr id="25" name="Straight Arrow Connector 24"/>
          <p:cNvCxnSpPr/>
          <p:nvPr/>
        </p:nvCxnSpPr>
        <p:spPr>
          <a:xfrm flipH="1">
            <a:off x="720366" y="2266772"/>
            <a:ext cx="2103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781718" y="1053175"/>
            <a:ext cx="1936832" cy="1787204"/>
            <a:chOff x="6178468" y="2578099"/>
            <a:chExt cx="1936832" cy="1787204"/>
          </a:xfrm>
        </p:grpSpPr>
        <p:pic>
          <p:nvPicPr>
            <p:cNvPr id="19" name="Picture 18"/>
            <p:cNvPicPr>
              <a:picLocks noChangeAspect="1"/>
            </p:cNvPicPr>
            <p:nvPr/>
          </p:nvPicPr>
          <p:blipFill>
            <a:blip r:embed="rId3"/>
            <a:stretch>
              <a:fillRect/>
            </a:stretch>
          </p:blipFill>
          <p:spPr>
            <a:xfrm>
              <a:off x="6178468" y="2578099"/>
              <a:ext cx="1936832" cy="446801"/>
            </a:xfrm>
            <a:prstGeom prst="rect">
              <a:avLst/>
            </a:prstGeom>
          </p:spPr>
        </p:pic>
        <p:pic>
          <p:nvPicPr>
            <p:cNvPr id="21" name="Picture 20"/>
            <p:cNvPicPr>
              <a:picLocks noChangeAspect="1"/>
            </p:cNvPicPr>
            <p:nvPr/>
          </p:nvPicPr>
          <p:blipFill>
            <a:blip r:embed="rId3"/>
            <a:stretch>
              <a:fillRect/>
            </a:stretch>
          </p:blipFill>
          <p:spPr>
            <a:xfrm>
              <a:off x="6178468" y="3024900"/>
              <a:ext cx="1936832" cy="446801"/>
            </a:xfrm>
            <a:prstGeom prst="rect">
              <a:avLst/>
            </a:prstGeom>
          </p:spPr>
        </p:pic>
        <p:pic>
          <p:nvPicPr>
            <p:cNvPr id="24" name="Picture 23"/>
            <p:cNvPicPr>
              <a:picLocks noChangeAspect="1"/>
            </p:cNvPicPr>
            <p:nvPr/>
          </p:nvPicPr>
          <p:blipFill>
            <a:blip r:embed="rId3"/>
            <a:stretch>
              <a:fillRect/>
            </a:stretch>
          </p:blipFill>
          <p:spPr>
            <a:xfrm>
              <a:off x="6178468" y="3471701"/>
              <a:ext cx="1936832" cy="446801"/>
            </a:xfrm>
            <a:prstGeom prst="rect">
              <a:avLst/>
            </a:prstGeom>
          </p:spPr>
        </p:pic>
        <p:pic>
          <p:nvPicPr>
            <p:cNvPr id="26" name="Picture 25"/>
            <p:cNvPicPr>
              <a:picLocks noChangeAspect="1"/>
            </p:cNvPicPr>
            <p:nvPr/>
          </p:nvPicPr>
          <p:blipFill>
            <a:blip r:embed="rId3"/>
            <a:stretch>
              <a:fillRect/>
            </a:stretch>
          </p:blipFill>
          <p:spPr>
            <a:xfrm>
              <a:off x="6178468" y="3918502"/>
              <a:ext cx="1936832" cy="446801"/>
            </a:xfrm>
            <a:prstGeom prst="rect">
              <a:avLst/>
            </a:prstGeom>
          </p:spPr>
        </p:pic>
      </p:grpSp>
      <p:sp>
        <p:nvSpPr>
          <p:cNvPr id="27" name="TextBox 26"/>
          <p:cNvSpPr txBox="1"/>
          <p:nvPr/>
        </p:nvSpPr>
        <p:spPr>
          <a:xfrm>
            <a:off x="2823526" y="1927305"/>
            <a:ext cx="2653266" cy="615553"/>
          </a:xfrm>
          <a:prstGeom prst="rect">
            <a:avLst/>
          </a:prstGeom>
          <a:noFill/>
        </p:spPr>
        <p:txBody>
          <a:bodyPr wrap="square" rtlCol="0">
            <a:spAutoFit/>
          </a:bodyPr>
          <a:lstStyle/>
          <a:p>
            <a:r>
              <a:rPr lang="en-US" dirty="0" smtClean="0">
                <a:solidFill>
                  <a:srgbClr val="024C90"/>
                </a:solidFill>
              </a:rPr>
              <a:t>Working on it!</a:t>
            </a:r>
          </a:p>
          <a:p>
            <a:r>
              <a:rPr lang="en-US" sz="1600" dirty="0" smtClean="0">
                <a:solidFill>
                  <a:srgbClr val="024C90"/>
                </a:solidFill>
              </a:rPr>
              <a:t>Here is the </a:t>
            </a:r>
            <a:r>
              <a:rPr lang="en-US" sz="1600" b="1" dirty="0" smtClean="0">
                <a:solidFill>
                  <a:srgbClr val="024C90"/>
                </a:solidFill>
              </a:rPr>
              <a:t>ID</a:t>
            </a:r>
            <a:r>
              <a:rPr lang="en-US" sz="1600" dirty="0" smtClean="0">
                <a:solidFill>
                  <a:srgbClr val="024C90"/>
                </a:solidFill>
              </a:rPr>
              <a:t> of the work</a:t>
            </a:r>
            <a:endParaRPr lang="en-US" sz="1600" dirty="0">
              <a:solidFill>
                <a:srgbClr val="024C90"/>
              </a:solidFill>
            </a:endParaRPr>
          </a:p>
        </p:txBody>
      </p:sp>
      <p:grpSp>
        <p:nvGrpSpPr>
          <p:cNvPr id="5" name="Group 4"/>
          <p:cNvGrpSpPr/>
          <p:nvPr/>
        </p:nvGrpSpPr>
        <p:grpSpPr>
          <a:xfrm>
            <a:off x="531176" y="2642650"/>
            <a:ext cx="539750" cy="649960"/>
            <a:chOff x="952500" y="3394990"/>
            <a:chExt cx="539750" cy="649960"/>
          </a:xfrm>
        </p:grpSpPr>
        <p:sp>
          <p:nvSpPr>
            <p:cNvPr id="28" name="Circular Arrow 27"/>
            <p:cNvSpPr/>
            <p:nvPr/>
          </p:nvSpPr>
          <p:spPr>
            <a:xfrm rot="10800000">
              <a:off x="952500" y="3441146"/>
              <a:ext cx="539750" cy="603804"/>
            </a:xfrm>
            <a:prstGeom prst="circular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9" name="Circular Arrow 28"/>
            <p:cNvSpPr/>
            <p:nvPr/>
          </p:nvSpPr>
          <p:spPr>
            <a:xfrm>
              <a:off x="952500" y="3394990"/>
              <a:ext cx="539750" cy="603804"/>
            </a:xfrm>
            <a:prstGeom prst="circular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sp>
        <p:nvSpPr>
          <p:cNvPr id="30" name="TextBox 29"/>
          <p:cNvSpPr txBox="1"/>
          <p:nvPr/>
        </p:nvSpPr>
        <p:spPr>
          <a:xfrm>
            <a:off x="1060566" y="2759886"/>
            <a:ext cx="2292350" cy="369332"/>
          </a:xfrm>
          <a:prstGeom prst="rect">
            <a:avLst/>
          </a:prstGeom>
          <a:noFill/>
        </p:spPr>
        <p:txBody>
          <a:bodyPr wrap="square" rtlCol="0">
            <a:spAutoFit/>
          </a:bodyPr>
          <a:lstStyle/>
          <a:p>
            <a:r>
              <a:rPr lang="en-US" dirty="0" smtClean="0"/>
              <a:t>Is the </a:t>
            </a:r>
            <a:r>
              <a:rPr lang="en-US" b="1" dirty="0" smtClean="0"/>
              <a:t>ID</a:t>
            </a:r>
            <a:r>
              <a:rPr lang="en-US" dirty="0" smtClean="0"/>
              <a:t> work done?</a:t>
            </a:r>
            <a:endParaRPr lang="en-US" dirty="0"/>
          </a:p>
        </p:txBody>
      </p:sp>
      <p:cxnSp>
        <p:nvCxnSpPr>
          <p:cNvPr id="7" name="Straight Arrow Connector 6"/>
          <p:cNvCxnSpPr>
            <a:stCxn id="30" idx="3"/>
          </p:cNvCxnSpPr>
          <p:nvPr/>
        </p:nvCxnSpPr>
        <p:spPr>
          <a:xfrm>
            <a:off x="3352916" y="2944552"/>
            <a:ext cx="1720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47017" y="3299165"/>
            <a:ext cx="2653266" cy="646331"/>
          </a:xfrm>
          <a:prstGeom prst="rect">
            <a:avLst/>
          </a:prstGeom>
          <a:noFill/>
        </p:spPr>
        <p:txBody>
          <a:bodyPr wrap="square" rtlCol="0">
            <a:spAutoFit/>
          </a:bodyPr>
          <a:lstStyle/>
          <a:p>
            <a:r>
              <a:rPr lang="en-US" dirty="0" smtClean="0">
                <a:solidFill>
                  <a:srgbClr val="024C90"/>
                </a:solidFill>
              </a:rPr>
              <a:t>The output is </a:t>
            </a:r>
            <a:br>
              <a:rPr lang="en-US" dirty="0" smtClean="0">
                <a:solidFill>
                  <a:srgbClr val="024C90"/>
                </a:solidFill>
              </a:rPr>
            </a:br>
            <a:r>
              <a:rPr lang="en-US" dirty="0" smtClean="0">
                <a:solidFill>
                  <a:srgbClr val="024C90"/>
                </a:solidFill>
              </a:rPr>
              <a:t>now ready!</a:t>
            </a:r>
            <a:endParaRPr lang="en-US" sz="1600" dirty="0">
              <a:solidFill>
                <a:srgbClr val="024C90"/>
              </a:solidFill>
            </a:endParaRPr>
          </a:p>
        </p:txBody>
      </p:sp>
      <p:cxnSp>
        <p:nvCxnSpPr>
          <p:cNvPr id="11" name="Straight Arrow Connector 10"/>
          <p:cNvCxnSpPr>
            <a:stCxn id="31" idx="1"/>
          </p:cNvCxnSpPr>
          <p:nvPr/>
        </p:nvCxnSpPr>
        <p:spPr>
          <a:xfrm flipH="1">
            <a:off x="1341783" y="3622331"/>
            <a:ext cx="2405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rotWithShape="1">
          <a:blip r:embed="rId3"/>
          <a:srcRect t="1" r="75407" b="3160"/>
          <a:stretch/>
        </p:blipFill>
        <p:spPr>
          <a:xfrm>
            <a:off x="1488415" y="4112455"/>
            <a:ext cx="476332" cy="432675"/>
          </a:xfrm>
          <a:prstGeom prst="rect">
            <a:avLst/>
          </a:prstGeom>
        </p:spPr>
      </p:pic>
      <p:pic>
        <p:nvPicPr>
          <p:cNvPr id="56" name="Picture 55"/>
          <p:cNvPicPr>
            <a:picLocks noChangeAspect="1"/>
          </p:cNvPicPr>
          <p:nvPr/>
        </p:nvPicPr>
        <p:blipFill rotWithShape="1">
          <a:blip r:embed="rId3"/>
          <a:srcRect l="25577" t="-4165" r="50489" b="-3847"/>
          <a:stretch/>
        </p:blipFill>
        <p:spPr>
          <a:xfrm>
            <a:off x="2566132" y="3856283"/>
            <a:ext cx="463550" cy="482600"/>
          </a:xfrm>
          <a:prstGeom prst="rect">
            <a:avLst/>
          </a:prstGeom>
        </p:spPr>
      </p:pic>
      <p:pic>
        <p:nvPicPr>
          <p:cNvPr id="57" name="Picture 56"/>
          <p:cNvPicPr>
            <a:picLocks noChangeAspect="1"/>
          </p:cNvPicPr>
          <p:nvPr/>
        </p:nvPicPr>
        <p:blipFill rotWithShape="1">
          <a:blip r:embed="rId3"/>
          <a:srcRect l="50822" t="-6799" r="24589" b="-2634"/>
          <a:stretch/>
        </p:blipFill>
        <p:spPr>
          <a:xfrm>
            <a:off x="2034849" y="4633943"/>
            <a:ext cx="476250" cy="488949"/>
          </a:xfrm>
          <a:prstGeom prst="rect">
            <a:avLst/>
          </a:prstGeom>
        </p:spPr>
      </p:pic>
      <p:pic>
        <p:nvPicPr>
          <p:cNvPr id="58" name="Picture 57"/>
          <p:cNvPicPr>
            <a:picLocks noChangeAspect="1"/>
          </p:cNvPicPr>
          <p:nvPr/>
        </p:nvPicPr>
        <p:blipFill rotWithShape="1">
          <a:blip r:embed="rId3"/>
          <a:srcRect l="76395" t="-6396" b="-1"/>
          <a:stretch/>
        </p:blipFill>
        <p:spPr>
          <a:xfrm>
            <a:off x="975063" y="4079901"/>
            <a:ext cx="457200" cy="475375"/>
          </a:xfrm>
          <a:prstGeom prst="rect">
            <a:avLst/>
          </a:prstGeom>
        </p:spPr>
      </p:pic>
      <p:pic>
        <p:nvPicPr>
          <p:cNvPr id="59" name="Picture 58"/>
          <p:cNvPicPr>
            <a:picLocks noChangeAspect="1"/>
          </p:cNvPicPr>
          <p:nvPr/>
        </p:nvPicPr>
        <p:blipFill rotWithShape="1">
          <a:blip r:embed="rId3">
            <a:clrChange>
              <a:clrFrom>
                <a:srgbClr val="FFFFFF"/>
              </a:clrFrom>
              <a:clrTo>
                <a:srgbClr val="FFFFFF">
                  <a:alpha val="0"/>
                </a:srgbClr>
              </a:clrTo>
            </a:clrChange>
          </a:blip>
          <a:srcRect t="1" r="75407" b="3160"/>
          <a:stretch/>
        </p:blipFill>
        <p:spPr>
          <a:xfrm>
            <a:off x="2031381" y="4112455"/>
            <a:ext cx="476332" cy="432675"/>
          </a:xfrm>
          <a:prstGeom prst="rect">
            <a:avLst/>
          </a:prstGeom>
        </p:spPr>
      </p:pic>
      <p:pic>
        <p:nvPicPr>
          <p:cNvPr id="60" name="Picture 59"/>
          <p:cNvPicPr>
            <a:picLocks noChangeAspect="1"/>
          </p:cNvPicPr>
          <p:nvPr/>
        </p:nvPicPr>
        <p:blipFill rotWithShape="1">
          <a:blip r:embed="rId3"/>
          <a:srcRect t="1" r="75407" b="3160"/>
          <a:stretch/>
        </p:blipFill>
        <p:spPr>
          <a:xfrm>
            <a:off x="3629679" y="4109971"/>
            <a:ext cx="476332" cy="432675"/>
          </a:xfrm>
          <a:prstGeom prst="rect">
            <a:avLst/>
          </a:prstGeom>
        </p:spPr>
      </p:pic>
      <p:sp>
        <p:nvSpPr>
          <p:cNvPr id="61" name="Rectangle 60"/>
          <p:cNvSpPr/>
          <p:nvPr/>
        </p:nvSpPr>
        <p:spPr>
          <a:xfrm>
            <a:off x="31327" y="4392882"/>
            <a:ext cx="854721" cy="246221"/>
          </a:xfrm>
          <a:prstGeom prst="rect">
            <a:avLst/>
          </a:prstGeom>
        </p:spPr>
        <p:txBody>
          <a:bodyPr wrap="none">
            <a:spAutoFit/>
          </a:bodyPr>
          <a:lstStyle/>
          <a:p>
            <a:r>
              <a:rPr lang="en-US" sz="1000" dirty="0"/>
              <a:t>10.1.15.117</a:t>
            </a:r>
          </a:p>
        </p:txBody>
      </p:sp>
      <p:sp>
        <p:nvSpPr>
          <p:cNvPr id="62" name="Rectangle 61"/>
          <p:cNvSpPr/>
          <p:nvPr/>
        </p:nvSpPr>
        <p:spPr>
          <a:xfrm>
            <a:off x="4090635" y="4394726"/>
            <a:ext cx="784189" cy="246221"/>
          </a:xfrm>
          <a:prstGeom prst="rect">
            <a:avLst/>
          </a:prstGeom>
        </p:spPr>
        <p:txBody>
          <a:bodyPr wrap="none">
            <a:spAutoFit/>
          </a:bodyPr>
          <a:lstStyle/>
          <a:p>
            <a:r>
              <a:rPr lang="en-US" sz="1000" dirty="0"/>
              <a:t>10.1.12.20</a:t>
            </a:r>
          </a:p>
        </p:txBody>
      </p:sp>
      <p:cxnSp>
        <p:nvCxnSpPr>
          <p:cNvPr id="63" name="Straight Arrow Connector 62"/>
          <p:cNvCxnSpPr/>
          <p:nvPr/>
        </p:nvCxnSpPr>
        <p:spPr>
          <a:xfrm>
            <a:off x="836667" y="4344587"/>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912459" y="4354600"/>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453268" y="4231329"/>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506668" y="4344693"/>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062611" y="4343043"/>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9423" y="1404813"/>
            <a:ext cx="409265" cy="369332"/>
          </a:xfrm>
          <a:prstGeom prst="rect">
            <a:avLst/>
          </a:prstGeom>
          <a:noFill/>
        </p:spPr>
        <p:txBody>
          <a:bodyPr wrap="square" rtlCol="0">
            <a:spAutoFit/>
          </a:bodyPr>
          <a:lstStyle/>
          <a:p>
            <a:r>
              <a:rPr lang="en-US" dirty="0" smtClean="0"/>
              <a:t>1.</a:t>
            </a:r>
            <a:endParaRPr lang="en-US" dirty="0"/>
          </a:p>
        </p:txBody>
      </p:sp>
      <p:sp>
        <p:nvSpPr>
          <p:cNvPr id="71" name="TextBox 70"/>
          <p:cNvSpPr txBox="1"/>
          <p:nvPr/>
        </p:nvSpPr>
        <p:spPr>
          <a:xfrm>
            <a:off x="49423" y="2082106"/>
            <a:ext cx="409265" cy="369332"/>
          </a:xfrm>
          <a:prstGeom prst="rect">
            <a:avLst/>
          </a:prstGeom>
          <a:noFill/>
        </p:spPr>
        <p:txBody>
          <a:bodyPr wrap="square" rtlCol="0">
            <a:spAutoFit/>
          </a:bodyPr>
          <a:lstStyle/>
          <a:p>
            <a:r>
              <a:rPr lang="en-US" dirty="0" smtClean="0"/>
              <a:t>2.</a:t>
            </a:r>
            <a:endParaRPr lang="en-US" dirty="0"/>
          </a:p>
        </p:txBody>
      </p:sp>
      <p:sp>
        <p:nvSpPr>
          <p:cNvPr id="72" name="TextBox 71"/>
          <p:cNvSpPr txBox="1"/>
          <p:nvPr/>
        </p:nvSpPr>
        <p:spPr>
          <a:xfrm>
            <a:off x="49423" y="2759399"/>
            <a:ext cx="409265" cy="369332"/>
          </a:xfrm>
          <a:prstGeom prst="rect">
            <a:avLst/>
          </a:prstGeom>
          <a:noFill/>
        </p:spPr>
        <p:txBody>
          <a:bodyPr wrap="square" rtlCol="0">
            <a:spAutoFit/>
          </a:bodyPr>
          <a:lstStyle/>
          <a:p>
            <a:r>
              <a:rPr lang="en-US" dirty="0" smtClean="0"/>
              <a:t>3.</a:t>
            </a:r>
            <a:endParaRPr lang="en-US" dirty="0"/>
          </a:p>
        </p:txBody>
      </p:sp>
      <p:sp>
        <p:nvSpPr>
          <p:cNvPr id="73" name="TextBox 72"/>
          <p:cNvSpPr txBox="1"/>
          <p:nvPr/>
        </p:nvSpPr>
        <p:spPr>
          <a:xfrm>
            <a:off x="49423" y="3437664"/>
            <a:ext cx="409265" cy="369332"/>
          </a:xfrm>
          <a:prstGeom prst="rect">
            <a:avLst/>
          </a:prstGeom>
          <a:noFill/>
        </p:spPr>
        <p:txBody>
          <a:bodyPr wrap="square" rtlCol="0">
            <a:spAutoFit/>
          </a:bodyPr>
          <a:lstStyle/>
          <a:p>
            <a:r>
              <a:rPr lang="en-US" dirty="0" smtClean="0"/>
              <a:t>4.</a:t>
            </a:r>
            <a:endParaRPr lang="en-US" dirty="0"/>
          </a:p>
        </p:txBody>
      </p:sp>
      <p:sp>
        <p:nvSpPr>
          <p:cNvPr id="75" name="TextBox 74"/>
          <p:cNvSpPr txBox="1"/>
          <p:nvPr/>
        </p:nvSpPr>
        <p:spPr>
          <a:xfrm>
            <a:off x="416252" y="3437664"/>
            <a:ext cx="1040209" cy="369332"/>
          </a:xfrm>
          <a:prstGeom prst="rect">
            <a:avLst/>
          </a:prstGeom>
          <a:noFill/>
        </p:spPr>
        <p:txBody>
          <a:bodyPr wrap="square" rtlCol="0">
            <a:spAutoFit/>
          </a:bodyPr>
          <a:lstStyle/>
          <a:p>
            <a:r>
              <a:rPr lang="en-US" dirty="0" smtClean="0"/>
              <a:t>{</a:t>
            </a:r>
            <a:r>
              <a:rPr lang="en-US" dirty="0" smtClean="0">
                <a:solidFill>
                  <a:srgbClr val="024C90"/>
                </a:solidFill>
              </a:rPr>
              <a:t>JSON</a:t>
            </a:r>
            <a:r>
              <a:rPr lang="en-US" dirty="0" smtClean="0"/>
              <a:t>}</a:t>
            </a:r>
            <a:endParaRPr lang="en-US" dirty="0"/>
          </a:p>
        </p:txBody>
      </p:sp>
      <p:pic>
        <p:nvPicPr>
          <p:cNvPr id="79" name="Picture 78"/>
          <p:cNvPicPr>
            <a:picLocks noChangeAspect="1"/>
          </p:cNvPicPr>
          <p:nvPr/>
        </p:nvPicPr>
        <p:blipFill>
          <a:blip r:embed="rId4"/>
          <a:stretch>
            <a:fillRect/>
          </a:stretch>
        </p:blipFill>
        <p:spPr>
          <a:xfrm>
            <a:off x="540749" y="4185049"/>
            <a:ext cx="283217" cy="222271"/>
          </a:xfrm>
          <a:prstGeom prst="rect">
            <a:avLst/>
          </a:prstGeom>
        </p:spPr>
      </p:pic>
      <p:pic>
        <p:nvPicPr>
          <p:cNvPr id="80" name="Picture 79"/>
          <p:cNvPicPr>
            <a:picLocks noChangeAspect="1"/>
          </p:cNvPicPr>
          <p:nvPr/>
        </p:nvPicPr>
        <p:blipFill>
          <a:blip r:embed="rId5"/>
          <a:stretch>
            <a:fillRect/>
          </a:stretch>
        </p:blipFill>
        <p:spPr>
          <a:xfrm>
            <a:off x="4202821" y="4213457"/>
            <a:ext cx="288146" cy="217096"/>
          </a:xfrm>
          <a:prstGeom prst="rect">
            <a:avLst/>
          </a:prstGeom>
        </p:spPr>
      </p:pic>
      <p:cxnSp>
        <p:nvCxnSpPr>
          <p:cNvPr id="81" name="Straight Arrow Connector 80"/>
          <p:cNvCxnSpPr/>
          <p:nvPr/>
        </p:nvCxnSpPr>
        <p:spPr>
          <a:xfrm flipH="1">
            <a:off x="2198982" y="4545131"/>
            <a:ext cx="781" cy="13469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2361356" y="4545130"/>
            <a:ext cx="781" cy="13469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rotWithShape="1">
          <a:blip r:embed="rId3"/>
          <a:srcRect l="25577" t="-4165" r="50489" b="-3847"/>
          <a:stretch/>
        </p:blipFill>
        <p:spPr>
          <a:xfrm>
            <a:off x="2568769" y="4301238"/>
            <a:ext cx="463550" cy="482600"/>
          </a:xfrm>
          <a:prstGeom prst="rect">
            <a:avLst/>
          </a:prstGeom>
        </p:spPr>
      </p:pic>
      <p:pic>
        <p:nvPicPr>
          <p:cNvPr id="87" name="Picture 86"/>
          <p:cNvPicPr>
            <a:picLocks noChangeAspect="1"/>
          </p:cNvPicPr>
          <p:nvPr/>
        </p:nvPicPr>
        <p:blipFill rotWithShape="1">
          <a:blip r:embed="rId3">
            <a:clrChange>
              <a:clrFrom>
                <a:srgbClr val="FFFFFF"/>
              </a:clrFrom>
              <a:clrTo>
                <a:srgbClr val="FFFFFF">
                  <a:alpha val="0"/>
                </a:srgbClr>
              </a:clrTo>
            </a:clrChange>
          </a:blip>
          <a:srcRect t="1" r="75407" b="3160"/>
          <a:stretch/>
        </p:blipFill>
        <p:spPr>
          <a:xfrm>
            <a:off x="3090374" y="4122545"/>
            <a:ext cx="476332" cy="432675"/>
          </a:xfrm>
          <a:prstGeom prst="rect">
            <a:avLst/>
          </a:prstGeom>
        </p:spPr>
      </p:pic>
      <p:cxnSp>
        <p:nvCxnSpPr>
          <p:cNvPr id="90" name="Straight Arrow Connector 89"/>
          <p:cNvCxnSpPr/>
          <p:nvPr/>
        </p:nvCxnSpPr>
        <p:spPr>
          <a:xfrm>
            <a:off x="1364375" y="4346643"/>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963731" y="4213894"/>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2447455" y="4426469"/>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2963731" y="4487196"/>
            <a:ext cx="14352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70856"/>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4146" y="1062495"/>
            <a:ext cx="8537985" cy="3168210"/>
          </a:xfrm>
        </p:spPr>
        <p:txBody>
          <a:bodyPr/>
          <a:lstStyle/>
          <a:p>
            <a:pPr marL="514336" indent="-457200">
              <a:buFont typeface="Arial" panose="020B0604020202020204" pitchFamily="34" charset="0"/>
              <a:buChar char="•"/>
            </a:pPr>
            <a:r>
              <a:rPr lang="en-US" sz="2400" dirty="0">
                <a:solidFill>
                  <a:schemeClr val="tx1">
                    <a:lumMod val="50000"/>
                  </a:schemeClr>
                </a:solidFill>
              </a:rPr>
              <a:t>You will work from partially completed code in the </a:t>
            </a:r>
            <a:r>
              <a:rPr lang="en-US" sz="2400" b="1" dirty="0">
                <a:solidFill>
                  <a:schemeClr val="tx1">
                    <a:lumMod val="50000"/>
                  </a:schemeClr>
                </a:solidFill>
              </a:rPr>
              <a:t>04_path_trace.py</a:t>
            </a:r>
            <a:r>
              <a:rPr lang="en-US" sz="2400" dirty="0">
                <a:solidFill>
                  <a:schemeClr val="tx1">
                    <a:lumMod val="50000"/>
                  </a:schemeClr>
                </a:solidFill>
              </a:rPr>
              <a:t> file.</a:t>
            </a:r>
          </a:p>
          <a:p>
            <a:pPr marL="514336" indent="-457200">
              <a:buFont typeface="Arial" panose="020B0604020202020204" pitchFamily="34" charset="0"/>
              <a:buChar char="•"/>
            </a:pPr>
            <a:r>
              <a:rPr lang="en-US" sz="2400" dirty="0">
                <a:solidFill>
                  <a:schemeClr val="tx1">
                    <a:lumMod val="50000"/>
                  </a:schemeClr>
                </a:solidFill>
              </a:rPr>
              <a:t>Copy and paste from what you have already completed.</a:t>
            </a:r>
          </a:p>
          <a:p>
            <a:pPr marL="514336" indent="-457200">
              <a:buFont typeface="Arial" panose="020B0604020202020204" pitchFamily="34" charset="0"/>
              <a:buChar char="•"/>
            </a:pPr>
            <a:r>
              <a:rPr lang="en-US" sz="2400" dirty="0">
                <a:solidFill>
                  <a:schemeClr val="tx1">
                    <a:lumMod val="50000"/>
                  </a:schemeClr>
                </a:solidFill>
              </a:rPr>
              <a:t>Consult the solution files.</a:t>
            </a:r>
          </a:p>
          <a:p>
            <a:pPr marL="514336" indent="-457200">
              <a:buFont typeface="Arial" panose="020B0604020202020204" pitchFamily="34" charset="0"/>
              <a:buChar char="•"/>
            </a:pPr>
            <a:r>
              <a:rPr lang="en-US" sz="2400" dirty="0">
                <a:solidFill>
                  <a:schemeClr val="tx1">
                    <a:lumMod val="50000"/>
                  </a:schemeClr>
                </a:solidFill>
              </a:rPr>
              <a:t>Seek assistance from the workshop community if you are stuck.</a:t>
            </a:r>
          </a:p>
          <a:p>
            <a:pPr marL="514336" indent="-457200">
              <a:buFont typeface="Arial" panose="020B0604020202020204" pitchFamily="34" charset="0"/>
              <a:buChar char="•"/>
            </a:pPr>
            <a:r>
              <a:rPr lang="en-US" sz="2400" dirty="0">
                <a:solidFill>
                  <a:schemeClr val="tx1">
                    <a:lumMod val="50000"/>
                  </a:schemeClr>
                </a:solidFill>
              </a:rPr>
              <a:t>Coders collaborate, so should you!</a:t>
            </a:r>
          </a:p>
        </p:txBody>
      </p:sp>
      <p:sp>
        <p:nvSpPr>
          <p:cNvPr id="5" name="Title 4"/>
          <p:cNvSpPr>
            <a:spLocks noGrp="1"/>
          </p:cNvSpPr>
          <p:nvPr>
            <p:ph type="title"/>
          </p:nvPr>
        </p:nvSpPr>
        <p:spPr>
          <a:xfrm>
            <a:off x="284146" y="194055"/>
            <a:ext cx="8345488" cy="731837"/>
          </a:xfrm>
        </p:spPr>
        <p:txBody>
          <a:bodyPr/>
          <a:lstStyle/>
          <a:p>
            <a:r>
              <a:rPr lang="en-US" sz="2800" dirty="0"/>
              <a:t>Lab: Using the APIC-EM Path Trace API: Process</a:t>
            </a:r>
          </a:p>
        </p:txBody>
      </p:sp>
    </p:spTree>
    <p:extLst>
      <p:ext uri="{BB962C8B-B14F-4D97-AF65-F5344CB8AC3E}">
        <p14:creationId xmlns:p14="http://schemas.microsoft.com/office/powerpoint/2010/main" val="3372690447"/>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105" y="261763"/>
            <a:ext cx="8345488" cy="731837"/>
          </a:xfrm>
        </p:spPr>
        <p:txBody>
          <a:bodyPr/>
          <a:lstStyle/>
          <a:p>
            <a:r>
              <a:rPr lang="en-US" dirty="0"/>
              <a:t>Lab: Using the APIC-EM Path Trace API: About the working code file</a:t>
            </a:r>
          </a:p>
        </p:txBody>
      </p:sp>
      <p:sp>
        <p:nvSpPr>
          <p:cNvPr id="5" name="TextBox 4"/>
          <p:cNvSpPr txBox="1"/>
          <p:nvPr/>
        </p:nvSpPr>
        <p:spPr>
          <a:xfrm>
            <a:off x="441993" y="1232452"/>
            <a:ext cx="82296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Open the </a:t>
            </a:r>
            <a:r>
              <a:rPr lang="en-US" sz="2000" b="1" dirty="0"/>
              <a:t>04_path_trace.py</a:t>
            </a:r>
            <a:r>
              <a:rPr lang="en-US" sz="2000" dirty="0"/>
              <a:t> work file in IDLE.</a:t>
            </a:r>
          </a:p>
          <a:p>
            <a:pPr marL="285750" indent="-285750">
              <a:buFont typeface="Arial" panose="020B0604020202020204" pitchFamily="34" charset="0"/>
              <a:buChar char="•"/>
            </a:pPr>
            <a:r>
              <a:rPr lang="en-US" sz="2000" dirty="0"/>
              <a:t>The code is divided into six sections. The lab references each section.</a:t>
            </a:r>
          </a:p>
          <a:p>
            <a:pPr marL="285750" indent="-285750">
              <a:buFont typeface="Arial" panose="020B0604020202020204" pitchFamily="34" charset="0"/>
              <a:buChar char="•"/>
            </a:pPr>
            <a:r>
              <a:rPr lang="en-US" sz="2000" dirty="0"/>
              <a:t>You are directed to complete or supply statements in the code.</a:t>
            </a:r>
          </a:p>
          <a:p>
            <a:pPr marL="285750" indent="-285750">
              <a:buFont typeface="Arial" panose="020B0604020202020204" pitchFamily="34" charset="0"/>
              <a:buChar char="•"/>
            </a:pPr>
            <a:r>
              <a:rPr lang="en-US" sz="2000" dirty="0"/>
              <a:t>Some material is new. The lab document provides information regarding what is required.</a:t>
            </a:r>
          </a:p>
          <a:p>
            <a:pPr marL="285750" indent="-285750">
              <a:buFont typeface="Arial" panose="020B0604020202020204" pitchFamily="34" charset="0"/>
              <a:buChar char="•"/>
            </a:pPr>
            <a:r>
              <a:rPr lang="en-US" sz="2000" dirty="0"/>
              <a:t>You are working on a functioning application. Sometimes it is necessary to use code that is more advanced than your current skill level. You are not expected to understand that code, although it can be explained at a later time if you wish.</a:t>
            </a:r>
          </a:p>
        </p:txBody>
      </p:sp>
    </p:spTree>
    <p:extLst>
      <p:ext uri="{BB962C8B-B14F-4D97-AF65-F5344CB8AC3E}">
        <p14:creationId xmlns:p14="http://schemas.microsoft.com/office/powerpoint/2010/main" val="1351784796"/>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14336" indent="-457200">
              <a:buFont typeface="Arial" panose="020B0604020202020204" pitchFamily="34" charset="0"/>
              <a:buChar char="•"/>
            </a:pPr>
            <a:r>
              <a:rPr lang="en-US" sz="2800" dirty="0">
                <a:solidFill>
                  <a:schemeClr val="tx1">
                    <a:lumMod val="50000"/>
                  </a:schemeClr>
                </a:solidFill>
              </a:rPr>
              <a:t>In IDLE, create a new Python file called </a:t>
            </a:r>
            <a:r>
              <a:rPr lang="en-US" sz="2800" b="1" dirty="0">
                <a:solidFill>
                  <a:schemeClr val="tx1">
                    <a:lumMod val="50000"/>
                  </a:schemeClr>
                </a:solidFill>
              </a:rPr>
              <a:t>test.py</a:t>
            </a:r>
            <a:r>
              <a:rPr lang="en-US" sz="2800" dirty="0">
                <a:solidFill>
                  <a:schemeClr val="tx1">
                    <a:lumMod val="50000"/>
                  </a:schemeClr>
                </a:solidFill>
              </a:rPr>
              <a:t>.</a:t>
            </a:r>
          </a:p>
          <a:p>
            <a:pPr marL="514336" indent="-457200">
              <a:buFont typeface="Arial" panose="020B0604020202020204" pitchFamily="34" charset="0"/>
              <a:buChar char="•"/>
            </a:pPr>
            <a:r>
              <a:rPr lang="en-US" sz="2800" dirty="0">
                <a:solidFill>
                  <a:schemeClr val="tx1">
                    <a:lumMod val="50000"/>
                  </a:schemeClr>
                </a:solidFill>
              </a:rPr>
              <a:t>Save it in the same folder as your other lab files.</a:t>
            </a:r>
          </a:p>
          <a:p>
            <a:pPr marL="514336" indent="-457200">
              <a:buFont typeface="Arial" panose="020B0604020202020204" pitchFamily="34" charset="0"/>
              <a:buChar char="•"/>
            </a:pPr>
            <a:r>
              <a:rPr lang="en-US" sz="2800" dirty="0">
                <a:solidFill>
                  <a:schemeClr val="tx1">
                    <a:lumMod val="50000"/>
                  </a:schemeClr>
                </a:solidFill>
              </a:rPr>
              <a:t>As you complete a section of code, copy and paste it into this file, save, and run it.</a:t>
            </a:r>
          </a:p>
        </p:txBody>
      </p:sp>
      <p:sp>
        <p:nvSpPr>
          <p:cNvPr id="3" name="Title 2"/>
          <p:cNvSpPr>
            <a:spLocks noGrp="1"/>
          </p:cNvSpPr>
          <p:nvPr>
            <p:ph type="title"/>
          </p:nvPr>
        </p:nvSpPr>
        <p:spPr/>
        <p:txBody>
          <a:bodyPr/>
          <a:lstStyle/>
          <a:p>
            <a:r>
              <a:rPr lang="en-US" dirty="0"/>
              <a:t>Lab: Using the APIC-EM Path Trace API: Testing your code…</a:t>
            </a:r>
          </a:p>
        </p:txBody>
      </p:sp>
    </p:spTree>
    <p:extLst>
      <p:ext uri="{BB962C8B-B14F-4D97-AF65-F5344CB8AC3E}">
        <p14:creationId xmlns:p14="http://schemas.microsoft.com/office/powerpoint/2010/main" val="309135000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693" y="1093773"/>
            <a:ext cx="8345488" cy="3269825"/>
          </a:xfrm>
        </p:spPr>
        <p:txBody>
          <a:bodyPr>
            <a:normAutofit/>
          </a:bodyPr>
          <a:lstStyle/>
          <a:p>
            <a:r>
              <a:rPr lang="en-US" sz="2800" dirty="0">
                <a:solidFill>
                  <a:schemeClr val="tx1">
                    <a:lumMod val="50000"/>
                  </a:schemeClr>
                </a:solidFill>
              </a:rPr>
              <a:t>Python and IDLE</a:t>
            </a:r>
          </a:p>
          <a:p>
            <a:r>
              <a:rPr lang="en-US" sz="2800" dirty="0">
                <a:solidFill>
                  <a:schemeClr val="tx1">
                    <a:lumMod val="50000"/>
                  </a:schemeClr>
                </a:solidFill>
              </a:rPr>
              <a:t>Installed Python Modules:</a:t>
            </a:r>
          </a:p>
          <a:p>
            <a:pPr lvl="1"/>
            <a:r>
              <a:rPr lang="en-US" dirty="0">
                <a:solidFill>
                  <a:schemeClr val="tx1">
                    <a:lumMod val="50000"/>
                  </a:schemeClr>
                </a:solidFill>
              </a:rPr>
              <a:t>requests</a:t>
            </a:r>
          </a:p>
          <a:p>
            <a:pPr lvl="1"/>
            <a:r>
              <a:rPr lang="en-US" dirty="0">
                <a:solidFill>
                  <a:schemeClr val="tx1">
                    <a:lumMod val="50000"/>
                  </a:schemeClr>
                </a:solidFill>
              </a:rPr>
              <a:t>tabulate</a:t>
            </a:r>
          </a:p>
          <a:p>
            <a:r>
              <a:rPr lang="en-US" sz="2800" dirty="0">
                <a:solidFill>
                  <a:schemeClr val="tx1">
                    <a:lumMod val="50000"/>
                  </a:schemeClr>
                </a:solidFill>
              </a:rPr>
              <a:t>The Postman application</a:t>
            </a:r>
          </a:p>
        </p:txBody>
      </p:sp>
      <p:sp>
        <p:nvSpPr>
          <p:cNvPr id="3" name="Title 2"/>
          <p:cNvSpPr>
            <a:spLocks noGrp="1"/>
          </p:cNvSpPr>
          <p:nvPr>
            <p:ph type="title"/>
          </p:nvPr>
        </p:nvSpPr>
        <p:spPr>
          <a:xfrm>
            <a:off x="368493" y="175058"/>
            <a:ext cx="8345488" cy="731837"/>
          </a:xfrm>
        </p:spPr>
        <p:txBody>
          <a:bodyPr/>
          <a:lstStyle/>
          <a:p>
            <a:r>
              <a:rPr lang="en-US" dirty="0"/>
              <a:t>Computer Requirements</a:t>
            </a:r>
          </a:p>
        </p:txBody>
      </p:sp>
    </p:spTree>
    <p:extLst>
      <p:ext uri="{BB962C8B-B14F-4D97-AF65-F5344CB8AC3E}">
        <p14:creationId xmlns:p14="http://schemas.microsoft.com/office/powerpoint/2010/main" val="1294753261"/>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9418" y="216954"/>
            <a:ext cx="8345488" cy="731837"/>
          </a:xfrm>
        </p:spPr>
        <p:txBody>
          <a:bodyPr/>
          <a:lstStyle/>
          <a:p>
            <a:r>
              <a:rPr lang="en-US" dirty="0"/>
              <a:t>Lab: Using the APIC-EM Path Trace API: Section 1: Setup the Environment</a:t>
            </a:r>
          </a:p>
        </p:txBody>
      </p:sp>
      <p:sp>
        <p:nvSpPr>
          <p:cNvPr id="5" name="Rectangle 4"/>
          <p:cNvSpPr/>
          <p:nvPr/>
        </p:nvSpPr>
        <p:spPr>
          <a:xfrm>
            <a:off x="267005" y="1012856"/>
            <a:ext cx="6345936" cy="3785652"/>
          </a:xfrm>
          <a:prstGeom prst="rect">
            <a:avLst/>
          </a:prstGeom>
          <a:ln>
            <a:solidFill>
              <a:schemeClr val="tx1">
                <a:lumMod val="50000"/>
              </a:schemeClr>
            </a:solidFill>
          </a:ln>
        </p:spPr>
        <p:txBody>
          <a:bodyPr wrap="square">
            <a:spAutoFit/>
          </a:bodyPr>
          <a:lstStyle/>
          <a:p>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 Section 1. Setup the environment and variables required </a:t>
            </a:r>
          </a:p>
          <a:p>
            <a:r>
              <a:rPr lang="en-US" sz="1200" b="1" dirty="0">
                <a:solidFill>
                  <a:srgbClr val="FF0000"/>
                </a:solidFill>
                <a:latin typeface="Courier New" panose="02070309020205020404" pitchFamily="49" charset="0"/>
                <a:cs typeface="Courier New" panose="02070309020205020404" pitchFamily="49" charset="0"/>
              </a:rPr>
              <a:t>to interact with the APIC-EM</a:t>
            </a:r>
          </a:p>
          <a:p>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#+++++++++++Add Values+++++++++++++++</a:t>
            </a:r>
          </a:p>
          <a:p>
            <a:r>
              <a:rPr lang="en-US" sz="1200" b="1" dirty="0">
                <a:solidFill>
                  <a:srgbClr val="FF0000"/>
                </a:solidFill>
                <a:latin typeface="Courier New" panose="02070309020205020404" pitchFamily="49" charset="0"/>
                <a:cs typeface="Courier New" panose="02070309020205020404" pitchFamily="49" charset="0"/>
              </a:rPr>
              <a:t>#import modules</a:t>
            </a:r>
          </a:p>
          <a:p>
            <a:endParaRPr lang="en-US" sz="1200" b="1" dirty="0">
              <a:solidFill>
                <a:srgbClr val="FF0000"/>
              </a:solidFill>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#disable SSL certificate warnings</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#+++++++++++Add Values+++++++++++++++</a:t>
            </a:r>
          </a:p>
          <a:p>
            <a:r>
              <a:rPr lang="en-US" sz="1200" b="1" dirty="0">
                <a:solidFill>
                  <a:srgbClr val="FF0000"/>
                </a:solidFill>
                <a:latin typeface="Courier New" panose="02070309020205020404" pitchFamily="49" charset="0"/>
                <a:cs typeface="Courier New" panose="02070309020205020404" pitchFamily="49" charset="0"/>
              </a:rPr>
              <a:t># Path Trace API URL for </a:t>
            </a:r>
            <a:r>
              <a:rPr lang="en-US" sz="1200" b="1" dirty="0" err="1">
                <a:solidFill>
                  <a:srgbClr val="FF0000"/>
                </a:solidFill>
                <a:latin typeface="Courier New" panose="02070309020205020404" pitchFamily="49" charset="0"/>
                <a:cs typeface="Courier New" panose="02070309020205020404" pitchFamily="49" charset="0"/>
              </a:rPr>
              <a:t>flow_analysis</a:t>
            </a:r>
            <a:r>
              <a:rPr lang="en-US" sz="1200" b="1" dirty="0">
                <a:solidFill>
                  <a:srgbClr val="FF0000"/>
                </a:solidFill>
                <a:latin typeface="Courier New" panose="02070309020205020404" pitchFamily="49" charset="0"/>
                <a:cs typeface="Courier New" panose="02070309020205020404" pitchFamily="49" charset="0"/>
              </a:rPr>
              <a:t> endpoint</a:t>
            </a:r>
          </a:p>
          <a:p>
            <a:r>
              <a:rPr lang="en-US" sz="1200" b="1" dirty="0" err="1" smtClean="0">
                <a:latin typeface="Courier New" panose="02070309020205020404" pitchFamily="49" charset="0"/>
                <a:cs typeface="Courier New" panose="02070309020205020404" pitchFamily="49" charset="0"/>
              </a:rPr>
              <a:t>api_url</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#URL of API endpoint</a:t>
            </a:r>
          </a:p>
          <a:p>
            <a:r>
              <a:rPr lang="en-US" sz="1200" b="1" dirty="0">
                <a:solidFill>
                  <a:srgbClr val="FF0000"/>
                </a:solidFill>
                <a:latin typeface="Courier New" panose="02070309020205020404" pitchFamily="49" charset="0"/>
                <a:cs typeface="Courier New" panose="02070309020205020404" pitchFamily="49" charset="0"/>
              </a:rPr>
              <a:t># Get service ticket number using imported function</a:t>
            </a:r>
          </a:p>
          <a:p>
            <a:r>
              <a:rPr lang="en-US" sz="1200" b="1" dirty="0">
                <a:latin typeface="Courier New" panose="02070309020205020404" pitchFamily="49" charset="0"/>
                <a:cs typeface="Courier New" panose="02070309020205020404" pitchFamily="49" charset="0"/>
              </a:rPr>
              <a:t>ticket =                </a:t>
            </a:r>
            <a:r>
              <a:rPr lang="en-US" sz="1200" b="1" dirty="0">
                <a:solidFill>
                  <a:srgbClr val="FF0000"/>
                </a:solidFill>
                <a:latin typeface="Courier New" panose="02070309020205020404" pitchFamily="49" charset="0"/>
                <a:cs typeface="Courier New" panose="02070309020205020404" pitchFamily="49" charset="0"/>
              </a:rPr>
              <a:t># Add function to get service ticket</a:t>
            </a:r>
          </a:p>
          <a:p>
            <a:r>
              <a:rPr lang="en-US" sz="1200" b="1" dirty="0">
                <a:solidFill>
                  <a:srgbClr val="FF0000"/>
                </a:solidFill>
                <a:latin typeface="Courier New" panose="02070309020205020404" pitchFamily="49" charset="0"/>
                <a:cs typeface="Courier New" panose="02070309020205020404" pitchFamily="49" charset="0"/>
              </a:rPr>
              <a:t># Create headers for requests to the API</a:t>
            </a:r>
          </a:p>
          <a:p>
            <a:r>
              <a:rPr lang="en-US" sz="1200" b="1" dirty="0">
                <a:latin typeface="Courier New" panose="02070309020205020404" pitchFamily="49" charset="0"/>
                <a:cs typeface="Courier New" panose="02070309020205020404" pitchFamily="49" charset="0"/>
              </a:rPr>
              <a:t>headers =               </a:t>
            </a:r>
            <a:r>
              <a:rPr lang="en-US" sz="1200" b="1" dirty="0">
                <a:solidFill>
                  <a:srgbClr val="FF0000"/>
                </a:solidFill>
                <a:latin typeface="Courier New" panose="02070309020205020404" pitchFamily="49" charset="0"/>
                <a:cs typeface="Courier New" panose="02070309020205020404" pitchFamily="49" charset="0"/>
              </a:rPr>
              <a:t># Create dictionary containing headers for the request</a:t>
            </a:r>
          </a:p>
          <a:p>
            <a:r>
              <a:rPr lang="en-US" sz="1200" b="1" dirty="0">
                <a:solidFill>
                  <a:srgbClr val="FF0000"/>
                </a:solidFill>
                <a:latin typeface="Courier New" panose="02070309020205020404" pitchFamily="49" charset="0"/>
                <a:cs typeface="Courier New" panose="02070309020205020404" pitchFamily="49" charset="0"/>
              </a:rPr>
              <a:t>#++++++++++++++++++++++++++++++++++++</a:t>
            </a:r>
          </a:p>
        </p:txBody>
      </p:sp>
      <p:sp>
        <p:nvSpPr>
          <p:cNvPr id="6" name="Rectangle 5"/>
          <p:cNvSpPr/>
          <p:nvPr/>
        </p:nvSpPr>
        <p:spPr>
          <a:xfrm>
            <a:off x="395022" y="2150669"/>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95021" y="2523744"/>
            <a:ext cx="290413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330147" y="3429609"/>
            <a:ext cx="116433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161897" y="3780739"/>
            <a:ext cx="1391108"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216761" y="4168444"/>
            <a:ext cx="133624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693406" y="1364946"/>
            <a:ext cx="2450594" cy="1323439"/>
          </a:xfrm>
          <a:prstGeom prst="rect">
            <a:avLst/>
          </a:prstGeom>
          <a:noFill/>
        </p:spPr>
        <p:txBody>
          <a:bodyPr wrap="square" rtlCol="0">
            <a:spAutoFit/>
          </a:bodyPr>
          <a:lstStyle/>
          <a:p>
            <a:r>
              <a:rPr lang="en-US" sz="1600" dirty="0"/>
              <a:t>Add code where indicated to setup the code environment and build the request components.</a:t>
            </a:r>
          </a:p>
        </p:txBody>
      </p:sp>
    </p:spTree>
    <p:extLst>
      <p:ext uri="{BB962C8B-B14F-4D97-AF65-F5344CB8AC3E}">
        <p14:creationId xmlns:p14="http://schemas.microsoft.com/office/powerpoint/2010/main" val="280930538"/>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22977" y="1749287"/>
            <a:ext cx="3408882" cy="1257261"/>
          </a:xfrm>
        </p:spPr>
        <p:txBody>
          <a:bodyPr/>
          <a:lstStyle/>
          <a:p>
            <a:r>
              <a:rPr lang="en-US" sz="2400" dirty="0">
                <a:solidFill>
                  <a:schemeClr val="tx1">
                    <a:lumMod val="50000"/>
                  </a:schemeClr>
                </a:solidFill>
              </a:rPr>
              <a:t>Use your </a:t>
            </a:r>
            <a:r>
              <a:rPr lang="en-US" sz="2400" b="1" dirty="0" err="1" smtClean="0">
                <a:solidFill>
                  <a:schemeClr val="tx1">
                    <a:lumMod val="50000"/>
                  </a:schemeClr>
                </a:solidFill>
              </a:rPr>
              <a:t>print</a:t>
            </a:r>
            <a:r>
              <a:rPr lang="en-US" sz="2400" b="1" dirty="0" err="1" smtClean="0">
                <a:solidFill>
                  <a:schemeClr val="tx1">
                    <a:lumMod val="50000"/>
                  </a:schemeClr>
                </a:solidFill>
              </a:rPr>
              <a:t>_hosts</a:t>
            </a:r>
            <a:r>
              <a:rPr lang="en-US" sz="2400" b="1" dirty="0" smtClean="0">
                <a:solidFill>
                  <a:schemeClr val="tx1">
                    <a:lumMod val="50000"/>
                  </a:schemeClr>
                </a:solidFill>
              </a:rPr>
              <a:t>()</a:t>
            </a:r>
            <a:r>
              <a:rPr lang="en-US" sz="2400" dirty="0" smtClean="0">
                <a:solidFill>
                  <a:schemeClr val="tx1">
                    <a:lumMod val="50000"/>
                  </a:schemeClr>
                </a:solidFill>
              </a:rPr>
              <a:t> </a:t>
            </a:r>
            <a:r>
              <a:rPr lang="en-US" sz="2400" dirty="0">
                <a:solidFill>
                  <a:schemeClr val="tx1">
                    <a:lumMod val="50000"/>
                  </a:schemeClr>
                </a:solidFill>
              </a:rPr>
              <a:t>and </a:t>
            </a:r>
            <a:r>
              <a:rPr lang="en-US" sz="2400" b="1" dirty="0" err="1" smtClean="0">
                <a:solidFill>
                  <a:schemeClr val="tx1">
                    <a:lumMod val="50000"/>
                  </a:schemeClr>
                </a:solidFill>
              </a:rPr>
              <a:t>print</a:t>
            </a:r>
            <a:r>
              <a:rPr lang="en-US" sz="2400" b="1" dirty="0" err="1" smtClean="0">
                <a:solidFill>
                  <a:schemeClr val="tx1">
                    <a:lumMod val="50000"/>
                  </a:schemeClr>
                </a:solidFill>
              </a:rPr>
              <a:t>_devices</a:t>
            </a:r>
            <a:r>
              <a:rPr lang="en-US" sz="2400" b="1" dirty="0">
                <a:solidFill>
                  <a:schemeClr val="tx1">
                    <a:lumMod val="50000"/>
                  </a:schemeClr>
                </a:solidFill>
              </a:rPr>
              <a:t>() </a:t>
            </a:r>
            <a:r>
              <a:rPr lang="en-US" sz="2400" dirty="0">
                <a:solidFill>
                  <a:schemeClr val="tx1">
                    <a:lumMod val="50000"/>
                  </a:schemeClr>
                </a:solidFill>
              </a:rPr>
              <a:t>functions here.</a:t>
            </a:r>
          </a:p>
        </p:txBody>
      </p:sp>
      <p:sp>
        <p:nvSpPr>
          <p:cNvPr id="3" name="Title 2"/>
          <p:cNvSpPr>
            <a:spLocks noGrp="1"/>
          </p:cNvSpPr>
          <p:nvPr>
            <p:ph type="title"/>
          </p:nvPr>
        </p:nvSpPr>
        <p:spPr>
          <a:xfrm>
            <a:off x="219458" y="276854"/>
            <a:ext cx="8345488" cy="731837"/>
          </a:xfrm>
        </p:spPr>
        <p:txBody>
          <a:bodyPr/>
          <a:lstStyle/>
          <a:p>
            <a:r>
              <a:rPr lang="en-US" sz="2800" dirty="0">
                <a:solidFill>
                  <a:srgbClr val="31808B"/>
                </a:solidFill>
              </a:rPr>
              <a:t>Lab: </a:t>
            </a:r>
            <a:r>
              <a:rPr lang="en-US" sz="2800" dirty="0"/>
              <a:t>Using the APIC-EM Path Trace API</a:t>
            </a:r>
            <a:r>
              <a:rPr lang="en-US" sz="2800" dirty="0">
                <a:solidFill>
                  <a:srgbClr val="31808B"/>
                </a:solidFill>
              </a:rPr>
              <a:t> </a:t>
            </a:r>
            <a:br>
              <a:rPr lang="en-US" sz="2800" dirty="0">
                <a:solidFill>
                  <a:srgbClr val="31808B"/>
                </a:solidFill>
              </a:rPr>
            </a:br>
            <a:r>
              <a:rPr lang="en-US" sz="2800" dirty="0">
                <a:solidFill>
                  <a:srgbClr val="31808B"/>
                </a:solidFill>
              </a:rPr>
              <a:t>Code Section 2: Display list of hosts and devices</a:t>
            </a:r>
          </a:p>
        </p:txBody>
      </p:sp>
      <p:sp>
        <p:nvSpPr>
          <p:cNvPr id="4" name="Rectangle 3"/>
          <p:cNvSpPr/>
          <p:nvPr/>
        </p:nvSpPr>
        <p:spPr>
          <a:xfrm>
            <a:off x="131675" y="1486849"/>
            <a:ext cx="5376672" cy="2492990"/>
          </a:xfrm>
          <a:prstGeom prst="rect">
            <a:avLst/>
          </a:prstGeom>
          <a:ln>
            <a:solidFill>
              <a:schemeClr val="tx1">
                <a:lumMod val="50000"/>
              </a:schemeClr>
            </a:solidFill>
          </a:ln>
        </p:spPr>
        <p:txBody>
          <a:bodyPr wrap="square">
            <a:spAutoFit/>
          </a:bodyPr>
          <a:lstStyle/>
          <a:p>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 Section 2. Display list of devices and IPs by calling </a:t>
            </a:r>
            <a:r>
              <a:rPr lang="en-US" sz="1200" b="1" dirty="0" err="1" smtClean="0">
                <a:solidFill>
                  <a:srgbClr val="FF0000"/>
                </a:solidFill>
                <a:latin typeface="Courier New" panose="02070309020205020404" pitchFamily="49" charset="0"/>
                <a:cs typeface="Courier New" panose="02070309020205020404" pitchFamily="49" charset="0"/>
              </a:rPr>
              <a:t>print</a:t>
            </a:r>
            <a:r>
              <a:rPr lang="en-US" sz="1200" b="1" dirty="0" err="1" smtClean="0">
                <a:solidFill>
                  <a:srgbClr val="FF0000"/>
                </a:solidFill>
                <a:latin typeface="Courier New" panose="02070309020205020404" pitchFamily="49" charset="0"/>
                <a:cs typeface="Courier New" panose="02070309020205020404" pitchFamily="49" charset="0"/>
              </a:rPr>
              <a:t>_hosts</a:t>
            </a:r>
            <a:r>
              <a:rPr lang="en-US" sz="1200" b="1" dirty="0" smtClean="0">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and </a:t>
            </a:r>
            <a:r>
              <a:rPr lang="en-US" sz="1200" b="1" dirty="0" err="1" smtClean="0">
                <a:solidFill>
                  <a:srgbClr val="FF0000"/>
                </a:solidFill>
                <a:latin typeface="Courier New" panose="02070309020205020404" pitchFamily="49" charset="0"/>
                <a:cs typeface="Courier New" panose="02070309020205020404" pitchFamily="49" charset="0"/>
              </a:rPr>
              <a:t>print</a:t>
            </a:r>
            <a:r>
              <a:rPr lang="en-US" sz="1200" b="1" dirty="0" err="1" smtClean="0">
                <a:solidFill>
                  <a:srgbClr val="FF0000"/>
                </a:solidFill>
                <a:latin typeface="Courier New" panose="02070309020205020404" pitchFamily="49" charset="0"/>
                <a:cs typeface="Courier New" panose="02070309020205020404" pitchFamily="49" charset="0"/>
              </a:rPr>
              <a:t>_devices</a:t>
            </a:r>
            <a:r>
              <a:rPr lang="en-US" sz="1200" b="1" dirty="0">
                <a:solidFill>
                  <a:srgbClr val="FF0000"/>
                </a:solidFill>
                <a:latin typeface="Courier New" panose="02070309020205020404" pitchFamily="49" charset="0"/>
                <a:cs typeface="Courier New" panose="02070309020205020404" pitchFamily="49" charset="0"/>
              </a:rPr>
              <a:t>()</a:t>
            </a:r>
          </a:p>
          <a:p>
            <a:r>
              <a:rPr lang="en-US" sz="1200" b="1" dirty="0">
                <a:solidFill>
                  <a:srgbClr val="FF0000"/>
                </a:solidFill>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#+++++++++++Add Values+++++++++++++++</a:t>
            </a:r>
          </a:p>
          <a:p>
            <a:r>
              <a:rPr lang="en-US" sz="1200" b="1" dirty="0">
                <a:latin typeface="Courier New" panose="02070309020205020404" pitchFamily="49" charset="0"/>
                <a:cs typeface="Courier New" panose="02070309020205020404" pitchFamily="49" charset="0"/>
              </a:rPr>
              <a:t>print('List of hosts on the network: ')</a:t>
            </a:r>
          </a:p>
          <a:p>
            <a:r>
              <a:rPr lang="en-US" sz="1200" b="1" dirty="0">
                <a:solidFill>
                  <a:srgbClr val="FF0000"/>
                </a:solidFill>
                <a:latin typeface="Courier New" panose="02070309020205020404" pitchFamily="49" charset="0"/>
                <a:cs typeface="Courier New" panose="02070309020205020404" pitchFamily="49" charset="0"/>
              </a:rPr>
              <a:t># Add function to display hosts</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print('List of devices on the network: ')</a:t>
            </a:r>
          </a:p>
          <a:p>
            <a:r>
              <a:rPr lang="en-US" sz="1200" b="1" dirty="0">
                <a:solidFill>
                  <a:srgbClr val="FF0000"/>
                </a:solidFill>
                <a:latin typeface="Courier New" panose="02070309020205020404" pitchFamily="49" charset="0"/>
                <a:cs typeface="Courier New" panose="02070309020205020404" pitchFamily="49" charset="0"/>
              </a:rPr>
              <a:t># Add function to display network devices</a:t>
            </a:r>
          </a:p>
          <a:p>
            <a:endParaRPr lang="en-US" sz="1200" b="1" dirty="0">
              <a:latin typeface="Courier New" panose="02070309020205020404" pitchFamily="49" charset="0"/>
              <a:cs typeface="Courier New" panose="02070309020205020404" pitchFamily="49" charset="0"/>
            </a:endParaRPr>
          </a:p>
          <a:p>
            <a:r>
              <a:rPr lang="en-US" sz="1200" b="1" dirty="0">
                <a:solidFill>
                  <a:srgbClr val="FF0000"/>
                </a:solidFill>
                <a:latin typeface="Courier New" panose="02070309020205020404" pitchFamily="49" charset="0"/>
                <a:cs typeface="Courier New" panose="02070309020205020404" pitchFamily="49" charset="0"/>
              </a:rPr>
              <a:t>#++++++++++++++++++++++++++++++++++++</a:t>
            </a:r>
          </a:p>
        </p:txBody>
      </p:sp>
      <p:sp>
        <p:nvSpPr>
          <p:cNvPr id="5" name="Rectangle 4"/>
          <p:cNvSpPr/>
          <p:nvPr/>
        </p:nvSpPr>
        <p:spPr>
          <a:xfrm>
            <a:off x="219458" y="3006548"/>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19458" y="3547873"/>
            <a:ext cx="2904134"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3735467"/>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955" y="157244"/>
            <a:ext cx="8345488" cy="731837"/>
          </a:xfrm>
        </p:spPr>
        <p:txBody>
          <a:bodyPr/>
          <a:lstStyle/>
          <a:p>
            <a:r>
              <a:rPr lang="en-US" sz="2000" dirty="0">
                <a:solidFill>
                  <a:srgbClr val="31808B"/>
                </a:solidFill>
              </a:rPr>
              <a:t>Lab: Using the APIC-EM Path Trace API</a:t>
            </a:r>
            <a:br>
              <a:rPr lang="en-US" sz="2000" dirty="0">
                <a:solidFill>
                  <a:srgbClr val="31808B"/>
                </a:solidFill>
              </a:rPr>
            </a:br>
            <a:r>
              <a:rPr lang="en-US" sz="2000" dirty="0">
                <a:solidFill>
                  <a:srgbClr val="31808B"/>
                </a:solidFill>
              </a:rPr>
              <a:t>Code Section 3: Get Source and Destination IP Addresses from User</a:t>
            </a:r>
          </a:p>
        </p:txBody>
      </p:sp>
      <p:sp>
        <p:nvSpPr>
          <p:cNvPr id="4" name="Rectangle 3"/>
          <p:cNvSpPr/>
          <p:nvPr/>
        </p:nvSpPr>
        <p:spPr>
          <a:xfrm>
            <a:off x="563270" y="1155590"/>
            <a:ext cx="7461504" cy="2800767"/>
          </a:xfrm>
          <a:prstGeom prst="rect">
            <a:avLst/>
          </a:prstGeom>
          <a:ln>
            <a:solidFill>
              <a:schemeClr val="tx1">
                <a:lumMod val="50000"/>
              </a:schemeClr>
            </a:solidFill>
          </a:ln>
        </p:spPr>
        <p:txBody>
          <a:bodyPr wrap="square">
            <a:spAutoFit/>
          </a:bodyPr>
          <a:lstStyle/>
          <a:p>
            <a:r>
              <a:rPr lang="en-US" sz="1100" b="1" dirty="0">
                <a:solidFill>
                  <a:schemeClr val="tx1">
                    <a:lumMod val="50000"/>
                  </a:schemeClr>
                </a:solidFill>
                <a:latin typeface="Courier New" panose="02070309020205020404" pitchFamily="49" charset="0"/>
                <a:cs typeface="Courier New" panose="02070309020205020404" pitchFamily="49" charset="0"/>
              </a:rPr>
              <a:t>while True:</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#+++++++++++Add Values+++++++++++++++</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s_ip</a:t>
            </a:r>
            <a:r>
              <a:rPr lang="en-US" sz="1100" b="1" dirty="0">
                <a:solidFill>
                  <a:schemeClr val="tx1">
                    <a:lumMod val="50000"/>
                  </a:schemeClr>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 Request user input for source IP address</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d_ip</a:t>
            </a:r>
            <a:r>
              <a:rPr lang="en-US" sz="1100" b="1" dirty="0">
                <a:solidFill>
                  <a:schemeClr val="tx1">
                    <a:lumMod val="50000"/>
                  </a:schemeClr>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 Request user input for destination IP address</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#Various error traps should be completed here - POSSIBLE CHALLENGE</a:t>
            </a:r>
          </a:p>
          <a:p>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100" b="1" dirty="0">
                <a:solidFill>
                  <a:schemeClr val="tx1">
                    <a:lumMod val="50000"/>
                  </a:schemeClr>
                </a:solidFill>
                <a:latin typeface="Courier New" panose="02070309020205020404" pitchFamily="49" charset="0"/>
                <a:cs typeface="Courier New" panose="02070309020205020404" pitchFamily="49" charset="0"/>
              </a:rPr>
              <a:t>	if </a:t>
            </a:r>
            <a:r>
              <a:rPr lang="en-US" sz="1100" b="1" dirty="0" err="1">
                <a:solidFill>
                  <a:schemeClr val="tx1">
                    <a:lumMod val="50000"/>
                  </a:schemeClr>
                </a:solidFill>
                <a:latin typeface="Courier New" panose="02070309020205020404" pitchFamily="49" charset="0"/>
                <a:cs typeface="Courier New" panose="02070309020205020404" pitchFamily="49" charset="0"/>
              </a:rPr>
              <a:t>s_ip</a:t>
            </a:r>
            <a:r>
              <a:rPr lang="en-US" sz="1100" b="1" dirty="0">
                <a:solidFill>
                  <a:schemeClr val="tx1">
                    <a:lumMod val="50000"/>
                  </a:schemeClr>
                </a:solidFill>
                <a:latin typeface="Courier New" panose="02070309020205020404" pitchFamily="49" charset="0"/>
                <a:cs typeface="Courier New" panose="02070309020205020404" pitchFamily="49" charset="0"/>
              </a:rPr>
              <a:t> != '' or </a:t>
            </a:r>
            <a:r>
              <a:rPr lang="en-US" sz="1100" b="1" dirty="0" err="1">
                <a:solidFill>
                  <a:schemeClr val="tx1">
                    <a:lumMod val="50000"/>
                  </a:schemeClr>
                </a:solidFill>
                <a:latin typeface="Courier New" panose="02070309020205020404" pitchFamily="49" charset="0"/>
                <a:cs typeface="Courier New" panose="02070309020205020404" pitchFamily="49" charset="0"/>
              </a:rPr>
              <a:t>d_ip</a:t>
            </a:r>
            <a:r>
              <a:rPr lang="en-US" sz="1100" b="1" dirty="0">
                <a:solidFill>
                  <a:schemeClr val="tx1">
                    <a:lumMod val="50000"/>
                  </a:schemeClr>
                </a:solidFill>
                <a:latin typeface="Courier New" panose="02070309020205020404" pitchFamily="49" charset="0"/>
                <a:cs typeface="Courier New" panose="02070309020205020404" pitchFamily="49" charset="0"/>
              </a:rPr>
              <a:t> != '':</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path_data</a:t>
            </a:r>
            <a:r>
              <a:rPr lang="en-US" sz="1100" b="1" dirty="0">
                <a:solidFill>
                  <a:schemeClr val="tx1">
                    <a:lumMod val="50000"/>
                  </a:schemeClr>
                </a:solidFill>
                <a:latin typeface="Courier New" panose="02070309020205020404" pitchFamily="49" charset="0"/>
                <a:cs typeface="Courier New" panose="02070309020205020404" pitchFamily="49" charset="0"/>
              </a:rPr>
              <a:t> = {</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sourceIP</a:t>
            </a:r>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s_ip</a:t>
            </a:r>
            <a:r>
              <a:rPr lang="en-US" sz="1100" b="1" dirty="0">
                <a:solidFill>
                  <a:schemeClr val="tx1">
                    <a:lumMod val="50000"/>
                  </a:schemeClr>
                </a:solidFill>
                <a:latin typeface="Courier New" panose="02070309020205020404" pitchFamily="49" charset="0"/>
                <a:cs typeface="Courier New" panose="02070309020205020404" pitchFamily="49" charset="0"/>
              </a:rPr>
              <a:t>, </a:t>
            </a:r>
          </a:p>
          <a:p>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destIP</a:t>
            </a:r>
            <a:r>
              <a:rPr lang="en-US" sz="1100" b="1" dirty="0">
                <a:solidFill>
                  <a:schemeClr val="tx1">
                    <a:lumMod val="50000"/>
                  </a:schemeClr>
                </a:solidFill>
                <a:latin typeface="Courier New" panose="02070309020205020404" pitchFamily="49" charset="0"/>
                <a:cs typeface="Courier New" panose="02070309020205020404" pitchFamily="49" charset="0"/>
              </a:rPr>
              <a:t>": </a:t>
            </a:r>
            <a:r>
              <a:rPr lang="en-US" sz="1100" b="1" dirty="0" err="1">
                <a:solidFill>
                  <a:schemeClr val="tx1">
                    <a:lumMod val="50000"/>
                  </a:schemeClr>
                </a:solidFill>
                <a:latin typeface="Courier New" panose="02070309020205020404" pitchFamily="49" charset="0"/>
                <a:cs typeface="Courier New" panose="02070309020205020404" pitchFamily="49" charset="0"/>
              </a:rPr>
              <a:t>d_ip</a:t>
            </a:r>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100" b="1" dirty="0">
                <a:solidFill>
                  <a:schemeClr val="tx1">
                    <a:lumMod val="50000"/>
                  </a:schemeClr>
                </a:solidFill>
                <a:latin typeface="Courier New" panose="02070309020205020404" pitchFamily="49" charset="0"/>
                <a:cs typeface="Courier New" panose="02070309020205020404" pitchFamily="49" charset="0"/>
              </a:rPr>
              <a:t>				  }</a:t>
            </a:r>
          </a:p>
          <a:p>
            <a:r>
              <a:rPr lang="en-US" sz="1100" b="1" dirty="0">
                <a:solidFill>
                  <a:schemeClr val="tx1">
                    <a:lumMod val="50000"/>
                  </a:schemeClr>
                </a:solidFill>
                <a:latin typeface="Courier New" panose="02070309020205020404" pitchFamily="49" charset="0"/>
                <a:cs typeface="Courier New" panose="02070309020205020404" pitchFamily="49" charset="0"/>
              </a:rPr>
              <a:t>		break  </a:t>
            </a:r>
            <a:r>
              <a:rPr lang="en-US" sz="1100" b="1" dirty="0">
                <a:solidFill>
                  <a:srgbClr val="FF0000"/>
                </a:solidFill>
                <a:latin typeface="Courier New" panose="02070309020205020404" pitchFamily="49" charset="0"/>
                <a:cs typeface="Courier New" panose="02070309020205020404" pitchFamily="49" charset="0"/>
              </a:rPr>
              <a:t>#Exit loop if values supplied</a:t>
            </a:r>
          </a:p>
          <a:p>
            <a:r>
              <a:rPr lang="en-US" sz="1100" b="1" dirty="0">
                <a:solidFill>
                  <a:schemeClr val="tx1">
                    <a:lumMod val="50000"/>
                  </a:schemeClr>
                </a:solidFill>
                <a:latin typeface="Courier New" panose="02070309020205020404" pitchFamily="49" charset="0"/>
                <a:cs typeface="Courier New" panose="02070309020205020404" pitchFamily="49" charset="0"/>
              </a:rPr>
              <a:t>	else:</a:t>
            </a:r>
          </a:p>
          <a:p>
            <a:r>
              <a:rPr lang="en-US" sz="1100" b="1" dirty="0">
                <a:solidFill>
                  <a:schemeClr val="tx1">
                    <a:lumMod val="50000"/>
                  </a:schemeClr>
                </a:solidFill>
                <a:latin typeface="Courier New" panose="02070309020205020404" pitchFamily="49" charset="0"/>
                <a:cs typeface="Courier New" panose="02070309020205020404" pitchFamily="49" charset="0"/>
              </a:rPr>
              <a:t>		print(</a:t>
            </a:r>
            <a:r>
              <a:rPr lang="en-US" sz="1100" b="1" dirty="0">
                <a:solidFill>
                  <a:srgbClr val="00B050"/>
                </a:solidFill>
                <a:latin typeface="Courier New" panose="02070309020205020404" pitchFamily="49" charset="0"/>
                <a:cs typeface="Courier New" panose="02070309020205020404" pitchFamily="49" charset="0"/>
              </a:rPr>
              <a:t>"\n\</a:t>
            </a:r>
            <a:r>
              <a:rPr lang="en-US" sz="1100" b="1" dirty="0" err="1">
                <a:solidFill>
                  <a:srgbClr val="00B050"/>
                </a:solidFill>
                <a:latin typeface="Courier New" panose="02070309020205020404" pitchFamily="49" charset="0"/>
                <a:cs typeface="Courier New" panose="02070309020205020404" pitchFamily="49" charset="0"/>
              </a:rPr>
              <a:t>nYOU</a:t>
            </a:r>
            <a:r>
              <a:rPr lang="en-US" sz="1100" b="1" dirty="0">
                <a:solidFill>
                  <a:srgbClr val="00B050"/>
                </a:solidFill>
                <a:latin typeface="Courier New" panose="02070309020205020404" pitchFamily="49" charset="0"/>
                <a:cs typeface="Courier New" panose="02070309020205020404" pitchFamily="49" charset="0"/>
              </a:rPr>
              <a:t> MUST ENTER IP ADDRESSES TO CONTINUE.\</a:t>
            </a:r>
            <a:r>
              <a:rPr lang="en-US" sz="1100" b="1" dirty="0" err="1">
                <a:solidFill>
                  <a:srgbClr val="00B050"/>
                </a:solidFill>
                <a:latin typeface="Courier New" panose="02070309020205020404" pitchFamily="49" charset="0"/>
                <a:cs typeface="Courier New" panose="02070309020205020404" pitchFamily="49" charset="0"/>
              </a:rPr>
              <a:t>nUSE</a:t>
            </a:r>
            <a:r>
              <a:rPr lang="en-US" sz="1100" b="1" dirty="0">
                <a:solidFill>
                  <a:srgbClr val="00B050"/>
                </a:solidFill>
                <a:latin typeface="Courier New" panose="02070309020205020404" pitchFamily="49" charset="0"/>
                <a:cs typeface="Courier New" panose="02070309020205020404" pitchFamily="49" charset="0"/>
              </a:rPr>
              <a:t> CTRL-C TO QUIT\n"</a:t>
            </a:r>
            <a:r>
              <a:rPr lang="en-US" sz="1100" b="1" dirty="0">
                <a:solidFill>
                  <a:schemeClr val="tx1">
                    <a:lumMod val="50000"/>
                  </a:schemeClr>
                </a:solidFill>
                <a:latin typeface="Courier New" panose="02070309020205020404" pitchFamily="49" charset="0"/>
                <a:cs typeface="Courier New" panose="02070309020205020404" pitchFamily="49" charset="0"/>
              </a:rPr>
              <a:t>)</a:t>
            </a:r>
          </a:p>
          <a:p>
            <a:r>
              <a:rPr lang="en-US" sz="1100" b="1" dirty="0">
                <a:solidFill>
                  <a:schemeClr val="tx1">
                    <a:lumMod val="50000"/>
                  </a:schemeClr>
                </a:solidFill>
                <a:latin typeface="Courier New" panose="02070309020205020404" pitchFamily="49" charset="0"/>
                <a:cs typeface="Courier New" panose="02070309020205020404" pitchFamily="49" charset="0"/>
              </a:rPr>
              <a:t>		continue  </a:t>
            </a:r>
            <a:r>
              <a:rPr lang="en-US" sz="1100" b="1" dirty="0">
                <a:solidFill>
                  <a:srgbClr val="FF0000"/>
                </a:solidFill>
                <a:latin typeface="Courier New" panose="02070309020205020404" pitchFamily="49" charset="0"/>
                <a:cs typeface="Courier New" panose="02070309020205020404" pitchFamily="49" charset="0"/>
              </a:rPr>
              <a:t>#Return to beginning of loop and repe</a:t>
            </a:r>
            <a:r>
              <a:rPr lang="en-US" sz="1100" b="1" dirty="0">
                <a:solidFill>
                  <a:schemeClr val="tx1">
                    <a:lumMod val="50000"/>
                  </a:schemeClr>
                </a:solidFill>
                <a:latin typeface="Courier New" panose="02070309020205020404" pitchFamily="49" charset="0"/>
                <a:cs typeface="Courier New" panose="02070309020205020404" pitchFamily="49" charset="0"/>
              </a:rPr>
              <a:t>at</a:t>
            </a:r>
          </a:p>
        </p:txBody>
      </p:sp>
      <p:sp>
        <p:nvSpPr>
          <p:cNvPr id="6" name="Rectangle 5"/>
          <p:cNvSpPr/>
          <p:nvPr/>
        </p:nvSpPr>
        <p:spPr>
          <a:xfrm>
            <a:off x="1667867" y="1514142"/>
            <a:ext cx="157276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67867" y="1733597"/>
            <a:ext cx="1572766" cy="182880"/>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747991" y="4084076"/>
            <a:ext cx="5530681" cy="461665"/>
          </a:xfrm>
          <a:prstGeom prst="rect">
            <a:avLst/>
          </a:prstGeom>
          <a:noFill/>
        </p:spPr>
        <p:txBody>
          <a:bodyPr wrap="none" rtlCol="0">
            <a:spAutoFit/>
          </a:bodyPr>
          <a:lstStyle/>
          <a:p>
            <a:r>
              <a:rPr lang="en-US" sz="2400" i="1" dirty="0">
                <a:solidFill>
                  <a:schemeClr val="tx1">
                    <a:lumMod val="50000"/>
                  </a:schemeClr>
                </a:solidFill>
                <a:latin typeface="Courier New" panose="02070309020205020404" pitchFamily="49" charset="0"/>
                <a:cs typeface="Courier New" panose="02070309020205020404" pitchFamily="49" charset="0"/>
              </a:rPr>
              <a:t>variable</a:t>
            </a:r>
            <a:r>
              <a:rPr lang="en-US" sz="2400" dirty="0">
                <a:solidFill>
                  <a:schemeClr val="tx1">
                    <a:lumMod val="50000"/>
                  </a:schemeClr>
                </a:solidFill>
                <a:latin typeface="Courier New" panose="02070309020205020404" pitchFamily="49" charset="0"/>
                <a:cs typeface="Courier New" panose="02070309020205020404" pitchFamily="49" charset="0"/>
              </a:rPr>
              <a:t> = </a:t>
            </a:r>
            <a:r>
              <a:rPr lang="en-US" sz="2400" b="1" dirty="0">
                <a:solidFill>
                  <a:schemeClr val="tx1">
                    <a:lumMod val="50000"/>
                  </a:schemeClr>
                </a:solidFill>
                <a:latin typeface="Courier New" panose="02070309020205020404" pitchFamily="49" charset="0"/>
                <a:cs typeface="Courier New" panose="02070309020205020404" pitchFamily="49" charset="0"/>
              </a:rPr>
              <a:t>input(</a:t>
            </a:r>
            <a:r>
              <a:rPr lang="en-US" sz="2400" dirty="0">
                <a:solidFill>
                  <a:schemeClr val="tx1">
                    <a:lumMod val="50000"/>
                  </a:schemeClr>
                </a:solidFill>
                <a:latin typeface="Courier New" panose="02070309020205020404" pitchFamily="49" charset="0"/>
                <a:cs typeface="Courier New" panose="02070309020205020404" pitchFamily="49" charset="0"/>
              </a:rPr>
              <a:t>"</a:t>
            </a:r>
            <a:r>
              <a:rPr lang="en-US" sz="2400" i="1" dirty="0">
                <a:solidFill>
                  <a:schemeClr val="tx1">
                    <a:lumMod val="50000"/>
                  </a:schemeClr>
                </a:solidFill>
                <a:latin typeface="Courier New" panose="02070309020205020404" pitchFamily="49" charset="0"/>
                <a:cs typeface="Courier New" panose="02070309020205020404" pitchFamily="49" charset="0"/>
              </a:rPr>
              <a:t>prompt:  </a:t>
            </a:r>
            <a:r>
              <a:rPr lang="en-US" sz="2400" dirty="0">
                <a:solidFill>
                  <a:schemeClr val="tx1">
                    <a:lumMod val="50000"/>
                  </a:schemeClr>
                </a:solidFill>
                <a:latin typeface="Courier New" panose="02070309020205020404" pitchFamily="49" charset="0"/>
                <a:cs typeface="Courier New" panose="02070309020205020404" pitchFamily="49" charset="0"/>
              </a:rPr>
              <a:t>"</a:t>
            </a:r>
            <a:r>
              <a:rPr lang="en-US" sz="2400" b="1" dirty="0">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58200965"/>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040" y="227830"/>
            <a:ext cx="8626028" cy="731837"/>
          </a:xfrm>
        </p:spPr>
        <p:txBody>
          <a:bodyPr/>
          <a:lstStyle/>
          <a:p>
            <a:r>
              <a:rPr lang="en-US" sz="2400" dirty="0">
                <a:solidFill>
                  <a:srgbClr val="31808B"/>
                </a:solidFill>
              </a:rPr>
              <a:t>Lab: Using the APIC-EM Path Trace API </a:t>
            </a:r>
            <a:br>
              <a:rPr lang="en-US" sz="2400" dirty="0">
                <a:solidFill>
                  <a:srgbClr val="31808B"/>
                </a:solidFill>
              </a:rPr>
            </a:br>
            <a:r>
              <a:rPr lang="en-US" sz="2400" dirty="0">
                <a:solidFill>
                  <a:srgbClr val="31808B"/>
                </a:solidFill>
              </a:rPr>
              <a:t>Code Section 4: Initiate the Path Trace and get the Flow Analysis ID</a:t>
            </a:r>
          </a:p>
        </p:txBody>
      </p:sp>
      <p:sp>
        <p:nvSpPr>
          <p:cNvPr id="4" name="Rectangle 3"/>
          <p:cNvSpPr/>
          <p:nvPr/>
        </p:nvSpPr>
        <p:spPr>
          <a:xfrm>
            <a:off x="228040" y="1185404"/>
            <a:ext cx="8841996" cy="3108543"/>
          </a:xfrm>
          <a:prstGeom prst="rect">
            <a:avLst/>
          </a:prstGeom>
          <a:ln>
            <a:solidFill>
              <a:schemeClr val="accent1"/>
            </a:solidFill>
          </a:ln>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a:t>
            </a:r>
          </a:p>
          <a:p>
            <a:r>
              <a:rPr lang="en-US" sz="1400" b="1" dirty="0">
                <a:solidFill>
                  <a:srgbClr val="FF0000"/>
                </a:solidFill>
                <a:latin typeface="Courier New" panose="02070309020205020404" pitchFamily="49" charset="0"/>
                <a:cs typeface="Courier New" panose="02070309020205020404" pitchFamily="49" charset="0"/>
              </a:rPr>
              <a:t># Section 4. Initiate the Path Trace and get the </a:t>
            </a:r>
            <a:r>
              <a:rPr lang="en-US" sz="1400" b="1" dirty="0" err="1">
                <a:solidFill>
                  <a:srgbClr val="FF0000"/>
                </a:solidFill>
                <a:latin typeface="Courier New" panose="02070309020205020404" pitchFamily="49" charset="0"/>
                <a:cs typeface="Courier New" panose="02070309020205020404" pitchFamily="49" charset="0"/>
              </a:rPr>
              <a:t>flowAnalysisId</a:t>
            </a:r>
            <a:endParaRPr lang="en-US" sz="1400" b="1" dirty="0">
              <a:solidFill>
                <a:srgbClr val="FF0000"/>
              </a:solidFill>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#+++++++++++Add Values+++++++++++++++	</a:t>
            </a:r>
          </a:p>
          <a:p>
            <a:r>
              <a:rPr lang="en-US" sz="1400" b="1" dirty="0">
                <a:solidFill>
                  <a:srgbClr val="FF0000"/>
                </a:solidFill>
                <a:latin typeface="Courier New" panose="02070309020205020404" pitchFamily="49" charset="0"/>
                <a:cs typeface="Courier New" panose="02070309020205020404" pitchFamily="49" charset="0"/>
              </a:rPr>
              <a:t># Post request to initiate Path Trace</a:t>
            </a:r>
          </a:p>
          <a:p>
            <a:r>
              <a:rPr lang="en-US" sz="1400" b="1" dirty="0" smtClean="0">
                <a:solidFill>
                  <a:srgbClr val="FF0000"/>
                </a:solidFill>
                <a:latin typeface="Courier New" panose="02070309020205020404" pitchFamily="49" charset="0"/>
                <a:cs typeface="Courier New" panose="02070309020205020404" pitchFamily="49" charset="0"/>
              </a:rPr>
              <a:t># </a:t>
            </a:r>
            <a:r>
              <a:rPr lang="en-US" sz="1200" b="1" dirty="0" smtClean="0">
                <a:solidFill>
                  <a:srgbClr val="FF0000"/>
                </a:solidFill>
                <a:latin typeface="Courier New" panose="02070309020205020404" pitchFamily="49" charset="0"/>
                <a:cs typeface="Courier New" panose="02070309020205020404" pitchFamily="49" charset="0"/>
              </a:rPr>
              <a:t>Make </a:t>
            </a:r>
            <a:r>
              <a:rPr lang="en-US" sz="1200" b="1" dirty="0">
                <a:solidFill>
                  <a:srgbClr val="FF0000"/>
                </a:solidFill>
                <a:latin typeface="Courier New" panose="02070309020205020404" pitchFamily="49" charset="0"/>
                <a:cs typeface="Courier New" panose="02070309020205020404" pitchFamily="49" charset="0"/>
              </a:rPr>
              <a:t>the request. Construct the POST request with the </a:t>
            </a:r>
            <a:r>
              <a:rPr lang="en-US" sz="1200" b="1" dirty="0" err="1">
                <a:solidFill>
                  <a:srgbClr val="FF0000"/>
                </a:solidFill>
                <a:latin typeface="Courier New" panose="02070309020205020404" pitchFamily="49" charset="0"/>
                <a:cs typeface="Courier New" panose="02070309020205020404" pitchFamily="49" charset="0"/>
              </a:rPr>
              <a:t>json</a:t>
            </a:r>
            <a:r>
              <a:rPr lang="en-US" sz="1200" b="1" dirty="0">
                <a:solidFill>
                  <a:srgbClr val="FF0000"/>
                </a:solidFill>
                <a:latin typeface="Courier New" panose="02070309020205020404" pitchFamily="49" charset="0"/>
                <a:cs typeface="Courier New" panose="02070309020205020404" pitchFamily="49" charset="0"/>
              </a:rPr>
              <a:t> formatted </a:t>
            </a:r>
            <a:r>
              <a:rPr lang="en-US" sz="1200" b="1" dirty="0" err="1">
                <a:solidFill>
                  <a:srgbClr val="FF0000"/>
                </a:solidFill>
                <a:latin typeface="Courier New" panose="02070309020205020404" pitchFamily="49" charset="0"/>
                <a:cs typeface="Courier New" panose="02070309020205020404" pitchFamily="49" charset="0"/>
              </a:rPr>
              <a:t>path_data</a:t>
            </a:r>
            <a:r>
              <a:rPr lang="en-US" sz="1200" b="1" dirty="0">
                <a:solidFill>
                  <a:srgbClr val="FF0000"/>
                </a:solidFill>
                <a:latin typeface="Courier New" panose="02070309020205020404" pitchFamily="49" charset="0"/>
                <a:cs typeface="Courier New" panose="02070309020205020404" pitchFamily="49" charset="0"/>
              </a:rPr>
              <a:t> to the </a:t>
            </a:r>
            <a:r>
              <a:rPr lang="en-US" sz="1200" b="1" dirty="0" smtClean="0">
                <a:solidFill>
                  <a:srgbClr val="FF0000"/>
                </a:solidFill>
                <a:latin typeface="Courier New" panose="02070309020205020404" pitchFamily="49" charset="0"/>
                <a:cs typeface="Courier New" panose="02070309020205020404" pitchFamily="49" charset="0"/>
              </a:rPr>
              <a:t>API</a:t>
            </a:r>
            <a:endParaRPr lang="en-US" sz="1200" b="1" dirty="0" smtClean="0">
              <a:solidFill>
                <a:srgbClr val="000000"/>
              </a:solidFill>
              <a:latin typeface="Courier New" panose="02070309020205020404" pitchFamily="49" charset="0"/>
              <a:cs typeface="Courier New" panose="02070309020205020404" pitchFamily="49" charset="0"/>
            </a:endParaRPr>
          </a:p>
          <a:p>
            <a:r>
              <a:rPr lang="en-US" sz="1400" b="1" dirty="0" err="1" smtClean="0">
                <a:solidFill>
                  <a:srgbClr val="000000"/>
                </a:solidFill>
                <a:latin typeface="Courier New" panose="02070309020205020404" pitchFamily="49" charset="0"/>
                <a:cs typeface="Courier New" panose="02070309020205020404" pitchFamily="49" charset="0"/>
              </a:rPr>
              <a:t>resp</a:t>
            </a:r>
            <a:r>
              <a:rPr lang="en-US" sz="1400" b="1" dirty="0" smtClean="0">
                <a:solidFill>
                  <a:srgbClr val="000000"/>
                </a:solidFill>
                <a:latin typeface="Courier New" panose="02070309020205020404" pitchFamily="49" charset="0"/>
                <a:cs typeface="Courier New" panose="02070309020205020404" pitchFamily="49" charset="0"/>
              </a:rPr>
              <a:t> =</a:t>
            </a:r>
            <a:endParaRPr lang="en-US" sz="1400" b="1" dirty="0">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 Inspect the return, get the Flow Analysis ID, put it into a variable</a:t>
            </a:r>
          </a:p>
          <a:p>
            <a:r>
              <a:rPr lang="en-US" sz="1400" b="1" dirty="0" err="1">
                <a:solidFill>
                  <a:srgbClr val="000000"/>
                </a:solidFill>
                <a:latin typeface="Courier New" panose="02070309020205020404" pitchFamily="49" charset="0"/>
                <a:cs typeface="Courier New" panose="02070309020205020404" pitchFamily="49" charset="0"/>
              </a:rPr>
              <a:t>resp_json</a:t>
            </a:r>
            <a:r>
              <a:rPr lang="en-US" sz="1400" b="1" dirty="0">
                <a:solidFill>
                  <a:srgbClr val="000000"/>
                </a:solidFill>
                <a:latin typeface="Courier New" panose="02070309020205020404" pitchFamily="49" charset="0"/>
                <a:cs typeface="Courier New" panose="02070309020205020404" pitchFamily="49" charset="0"/>
              </a:rPr>
              <a:t> = </a:t>
            </a:r>
            <a:r>
              <a:rPr lang="en-US" sz="1400" b="1" dirty="0" err="1">
                <a:solidFill>
                  <a:srgbClr val="000000"/>
                </a:solidFill>
                <a:latin typeface="Courier New" panose="02070309020205020404" pitchFamily="49" charset="0"/>
                <a:cs typeface="Courier New" panose="02070309020205020404" pitchFamily="49" charset="0"/>
              </a:rPr>
              <a:t>resp.json</a:t>
            </a:r>
            <a:r>
              <a:rPr lang="en-US" sz="1400" b="1" dirty="0">
                <a:solidFill>
                  <a:srgbClr val="000000"/>
                </a:solidFill>
                <a:latin typeface="Courier New" panose="02070309020205020404" pitchFamily="49" charset="0"/>
                <a:cs typeface="Courier New" panose="02070309020205020404" pitchFamily="49" charset="0"/>
              </a:rPr>
              <a:t>()</a:t>
            </a:r>
          </a:p>
          <a:p>
            <a:r>
              <a:rPr lang="en-US" sz="1400" b="1" dirty="0" err="1">
                <a:solidFill>
                  <a:srgbClr val="000000"/>
                </a:solidFill>
                <a:latin typeface="Courier New" panose="02070309020205020404" pitchFamily="49" charset="0"/>
                <a:cs typeface="Courier New" panose="02070309020205020404" pitchFamily="49" charset="0"/>
              </a:rPr>
              <a:t>flowAnalysisId</a:t>
            </a:r>
            <a:r>
              <a:rPr lang="en-US" sz="1400" b="1" dirty="0">
                <a:solidFill>
                  <a:srgbClr val="000000"/>
                </a:solidFill>
                <a:latin typeface="Courier New" panose="02070309020205020404" pitchFamily="49" charset="0"/>
                <a:cs typeface="Courier New" panose="02070309020205020404" pitchFamily="49" charset="0"/>
              </a:rPr>
              <a:t> =       </a:t>
            </a:r>
            <a:r>
              <a:rPr lang="en-US" sz="1400" b="1" dirty="0">
                <a:solidFill>
                  <a:srgbClr val="FF0000"/>
                </a:solidFill>
                <a:latin typeface="Courier New" panose="02070309020205020404" pitchFamily="49" charset="0"/>
                <a:cs typeface="Courier New" panose="02070309020205020404" pitchFamily="49" charset="0"/>
              </a:rPr>
              <a:t># Assign the value of the </a:t>
            </a:r>
            <a:r>
              <a:rPr lang="en-US" sz="1400" b="1" dirty="0" err="1">
                <a:solidFill>
                  <a:srgbClr val="FF0000"/>
                </a:solidFill>
                <a:latin typeface="Courier New" panose="02070309020205020404" pitchFamily="49" charset="0"/>
                <a:cs typeface="Courier New" panose="02070309020205020404" pitchFamily="49" charset="0"/>
              </a:rPr>
              <a:t>flowAnalysisID</a:t>
            </a:r>
            <a:r>
              <a:rPr lang="en-US" sz="1400" b="1" dirty="0">
                <a:solidFill>
                  <a:srgbClr val="FF0000"/>
                </a:solidFill>
                <a:latin typeface="Courier New" panose="02070309020205020404" pitchFamily="49" charset="0"/>
                <a:cs typeface="Courier New" panose="02070309020205020404" pitchFamily="49" charset="0"/>
              </a:rPr>
              <a:t> key of </a:t>
            </a:r>
            <a:r>
              <a:rPr lang="en-US" sz="1400" b="1" dirty="0" err="1">
                <a:solidFill>
                  <a:srgbClr val="FF0000"/>
                </a:solidFill>
                <a:latin typeface="Courier New" panose="02070309020205020404" pitchFamily="49" charset="0"/>
                <a:cs typeface="Courier New" panose="02070309020205020404" pitchFamily="49" charset="0"/>
              </a:rPr>
              <a:t>resp_json</a:t>
            </a:r>
            <a:r>
              <a:rPr lang="en-US" sz="1400" b="1" dirty="0">
                <a:solidFill>
                  <a:srgbClr val="FF000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print(</a:t>
            </a:r>
            <a:r>
              <a:rPr lang="en-US" sz="1400" b="1" dirty="0">
                <a:solidFill>
                  <a:srgbClr val="00B050"/>
                </a:solidFill>
                <a:latin typeface="Courier New" panose="02070309020205020404" pitchFamily="49" charset="0"/>
                <a:cs typeface="Courier New" panose="02070309020205020404" pitchFamily="49" charset="0"/>
              </a:rPr>
              <a:t>'FLOW ANALYSIS ID: </a:t>
            </a:r>
            <a:r>
              <a:rPr lang="en-US" sz="1400" b="1" dirty="0" smtClean="0">
                <a:solidFill>
                  <a:srgbClr val="00B050"/>
                </a:solidFill>
                <a:latin typeface="Courier New" panose="02070309020205020404" pitchFamily="49" charset="0"/>
                <a:cs typeface="Courier New" panose="02070309020205020404" pitchFamily="49" charset="0"/>
              </a:rPr>
              <a:t>‘, </a:t>
            </a:r>
            <a:r>
              <a:rPr lang="en-US" sz="1400" b="1" dirty="0" err="1" smtClean="0">
                <a:solidFill>
                  <a:srgbClr val="000000"/>
                </a:solidFill>
                <a:latin typeface="Courier New" panose="02070309020205020404" pitchFamily="49" charset="0"/>
                <a:cs typeface="Courier New" panose="02070309020205020404" pitchFamily="49" charset="0"/>
              </a:rPr>
              <a:t>flowAnalysisId</a:t>
            </a:r>
            <a:r>
              <a:rPr lang="en-US" sz="1400" b="1" dirty="0">
                <a:solidFill>
                  <a:srgbClr val="000000"/>
                </a:solidFill>
                <a:latin typeface="Courier New" panose="02070309020205020404" pitchFamily="49" charset="0"/>
                <a:cs typeface="Courier New" panose="02070309020205020404" pitchFamily="49" charset="0"/>
              </a:rPr>
              <a:t>)</a:t>
            </a:r>
          </a:p>
        </p:txBody>
      </p:sp>
      <p:sp>
        <p:nvSpPr>
          <p:cNvPr id="6" name="Rectangle 5"/>
          <p:cNvSpPr/>
          <p:nvPr/>
        </p:nvSpPr>
        <p:spPr>
          <a:xfrm>
            <a:off x="2086934" y="3369660"/>
            <a:ext cx="873997" cy="187004"/>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062017" y="2739675"/>
            <a:ext cx="873997" cy="187004"/>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774573"/>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8255" y="188913"/>
            <a:ext cx="8345488" cy="731837"/>
          </a:xfrm>
        </p:spPr>
        <p:txBody>
          <a:bodyPr/>
          <a:lstStyle/>
          <a:p>
            <a:r>
              <a:rPr lang="en-US" sz="2000" dirty="0">
                <a:solidFill>
                  <a:srgbClr val="31808B"/>
                </a:solidFill>
              </a:rPr>
              <a:t>Lab: Using the APIC-EM Path Trace API </a:t>
            </a:r>
            <a:br>
              <a:rPr lang="en-US" sz="2000" dirty="0">
                <a:solidFill>
                  <a:srgbClr val="31808B"/>
                </a:solidFill>
              </a:rPr>
            </a:br>
            <a:r>
              <a:rPr lang="en-US" sz="2000" dirty="0">
                <a:solidFill>
                  <a:srgbClr val="31808B"/>
                </a:solidFill>
              </a:rPr>
              <a:t>Code Section 5: Check status of Path Trace request - 1</a:t>
            </a:r>
          </a:p>
        </p:txBody>
      </p:sp>
      <p:sp>
        <p:nvSpPr>
          <p:cNvPr id="4" name="Rectangle 3"/>
          <p:cNvSpPr/>
          <p:nvPr/>
        </p:nvSpPr>
        <p:spPr>
          <a:xfrm>
            <a:off x="437765" y="1073150"/>
            <a:ext cx="8470707" cy="2031325"/>
          </a:xfrm>
          <a:prstGeom prst="rect">
            <a:avLst/>
          </a:prstGeom>
          <a:ln>
            <a:solidFill>
              <a:schemeClr val="accent1"/>
            </a:solidFill>
          </a:ln>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a:t>
            </a:r>
          </a:p>
          <a:p>
            <a:r>
              <a:rPr lang="en-US" sz="1400" b="1" dirty="0">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Section 5. Check status of Path Trace request, output results when COMPLETED</a:t>
            </a:r>
          </a:p>
          <a:p>
            <a:r>
              <a:rPr lang="en-US" sz="1400" b="1" dirty="0">
                <a:solidFill>
                  <a:srgbClr val="FF0000"/>
                </a:solidFill>
                <a:latin typeface="Courier New" panose="02070309020205020404" pitchFamily="49" charset="0"/>
                <a:cs typeface="Courier New" panose="02070309020205020404" pitchFamily="49" charset="0"/>
              </a:rPr>
              <a:t>#============================</a:t>
            </a:r>
          </a:p>
          <a:p>
            <a:endParaRPr lang="en-US" sz="1400" b="1" dirty="0">
              <a:solidFill>
                <a:schemeClr val="tx1">
                  <a:lumMod val="50000"/>
                </a:schemeClr>
              </a:solidFill>
              <a:latin typeface="Courier New" panose="02070309020205020404" pitchFamily="49" charset="0"/>
              <a:cs typeface="Courier New" panose="02070309020205020404" pitchFamily="49" charset="0"/>
            </a:endParaRPr>
          </a:p>
          <a:p>
            <a:r>
              <a:rPr lang="en-US" sz="1400" b="1" dirty="0" smtClean="0">
                <a:solidFill>
                  <a:schemeClr val="tx1">
                    <a:lumMod val="50000"/>
                  </a:schemeClr>
                </a:solidFill>
                <a:latin typeface="Courier New" panose="02070309020205020404" pitchFamily="49" charset="0"/>
                <a:cs typeface="Courier New" panose="02070309020205020404" pitchFamily="49" charset="0"/>
              </a:rPr>
              <a:t>#+++++++++++</a:t>
            </a:r>
            <a:r>
              <a:rPr lang="en-US" sz="1400" b="1" dirty="0">
                <a:solidFill>
                  <a:schemeClr val="tx1">
                    <a:lumMod val="50000"/>
                  </a:schemeClr>
                </a:solidFill>
                <a:latin typeface="Courier New" panose="02070309020205020404" pitchFamily="49" charset="0"/>
                <a:cs typeface="Courier New" panose="02070309020205020404" pitchFamily="49" charset="0"/>
              </a:rPr>
              <a:t>Add Values+++++++++++++++</a:t>
            </a:r>
          </a:p>
          <a:p>
            <a:r>
              <a:rPr lang="en-US" sz="1400" b="1" dirty="0" smtClean="0">
                <a:solidFill>
                  <a:schemeClr val="tx1">
                    <a:lumMod val="50000"/>
                  </a:schemeClr>
                </a:solidFill>
                <a:latin typeface="Courier New" panose="02070309020205020404" pitchFamily="49" charset="0"/>
                <a:cs typeface="Courier New" panose="02070309020205020404" pitchFamily="49" charset="0"/>
              </a:rPr>
              <a:t># </a:t>
            </a:r>
            <a:r>
              <a:rPr lang="en-US" sz="1200" b="1" dirty="0" smtClean="0">
                <a:solidFill>
                  <a:schemeClr val="tx1">
                    <a:lumMod val="50000"/>
                  </a:schemeClr>
                </a:solidFill>
                <a:latin typeface="Courier New" panose="02070309020205020404" pitchFamily="49" charset="0"/>
                <a:cs typeface="Courier New" panose="02070309020205020404" pitchFamily="49" charset="0"/>
              </a:rPr>
              <a:t>Add </a:t>
            </a:r>
            <a:r>
              <a:rPr lang="en-US" sz="1200" b="1" dirty="0">
                <a:solidFill>
                  <a:schemeClr val="tx1">
                    <a:lumMod val="50000"/>
                  </a:schemeClr>
                </a:solidFill>
                <a:latin typeface="Courier New" panose="02070309020205020404" pitchFamily="49" charset="0"/>
                <a:cs typeface="Courier New" panose="02070309020205020404" pitchFamily="49" charset="0"/>
              </a:rPr>
              <a:t>Flow Analysis ID to URL in order to check the status of this specific path trace</a:t>
            </a:r>
            <a:endParaRPr lang="en-US" sz="1100" b="1" dirty="0">
              <a:solidFill>
                <a:schemeClr val="tx1">
                  <a:lumMod val="50000"/>
                </a:schemeClr>
              </a:solidFill>
              <a:latin typeface="Courier New" panose="02070309020205020404" pitchFamily="49" charset="0"/>
              <a:cs typeface="Courier New" panose="02070309020205020404" pitchFamily="49" charset="0"/>
            </a:endParaRPr>
          </a:p>
          <a:p>
            <a:r>
              <a:rPr lang="en-US" sz="1400" b="1" dirty="0" err="1">
                <a:solidFill>
                  <a:schemeClr val="tx1">
                    <a:lumMod val="50000"/>
                  </a:schemeClr>
                </a:solidFill>
                <a:latin typeface="Courier New" panose="02070309020205020404" pitchFamily="49" charset="0"/>
                <a:cs typeface="Courier New" panose="02070309020205020404" pitchFamily="49" charset="0"/>
              </a:rPr>
              <a:t>check_url</a:t>
            </a:r>
            <a:r>
              <a:rPr lang="en-US" sz="1400" b="1" dirty="0">
                <a:solidFill>
                  <a:schemeClr val="tx1">
                    <a:lumMod val="50000"/>
                  </a:schemeClr>
                </a:solidFill>
                <a:latin typeface="Courier New" panose="02070309020205020404" pitchFamily="49" charset="0"/>
                <a:cs typeface="Courier New" panose="02070309020205020404" pitchFamily="49" charset="0"/>
              </a:rPr>
              <a:t> =           </a:t>
            </a:r>
            <a:r>
              <a:rPr lang="en-US" sz="1400" b="1" dirty="0" smtClean="0">
                <a:solidFill>
                  <a:srgbClr val="FF0000"/>
                </a:solidFill>
                <a:latin typeface="Courier New" panose="02070309020205020404" pitchFamily="49" charset="0"/>
                <a:cs typeface="Courier New" panose="02070309020205020404" pitchFamily="49" charset="0"/>
              </a:rPr>
              <a:t># Append </a:t>
            </a:r>
            <a:r>
              <a:rPr lang="en-US" sz="1400" b="1" dirty="0">
                <a:solidFill>
                  <a:srgbClr val="FF0000"/>
                </a:solidFill>
                <a:latin typeface="Courier New" panose="02070309020205020404" pitchFamily="49" charset="0"/>
                <a:cs typeface="Courier New" panose="02070309020205020404" pitchFamily="49" charset="0"/>
              </a:rPr>
              <a:t>the </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flowAnalyisId</a:t>
            </a:r>
            <a:r>
              <a:rPr lang="en-US" sz="1400" b="1" dirty="0">
                <a:latin typeface="Courier New" panose="02070309020205020404" pitchFamily="49" charset="0"/>
                <a:cs typeface="Courier New" panose="02070309020205020404" pitchFamily="49" charset="0"/>
              </a:rPr>
              <a:t> </a:t>
            </a:r>
            <a:r>
              <a:rPr lang="en-US" sz="1400" b="1" dirty="0">
                <a:solidFill>
                  <a:srgbClr val="FF0000"/>
                </a:solidFill>
                <a:latin typeface="Courier New" panose="02070309020205020404" pitchFamily="49" charset="0"/>
                <a:cs typeface="Courier New" panose="02070309020205020404" pitchFamily="49" charset="0"/>
              </a:rPr>
              <a:t>to the flow analysis end point </a:t>
            </a:r>
            <a:r>
              <a:rPr lang="en-US" sz="1400" b="1" dirty="0" smtClean="0">
                <a:solidFill>
                  <a:srgbClr val="FF0000"/>
                </a:solidFill>
                <a:latin typeface="Courier New" panose="02070309020205020404" pitchFamily="49" charset="0"/>
                <a:cs typeface="Courier New" panose="02070309020205020404" pitchFamily="49" charset="0"/>
              </a:rPr>
              <a:t>API URL </a:t>
            </a:r>
            <a:r>
              <a:rPr lang="en-US" sz="1400" b="1" dirty="0">
                <a:solidFill>
                  <a:srgbClr val="FF0000"/>
                </a:solidFill>
                <a:latin typeface="Courier New" panose="02070309020205020404" pitchFamily="49" charset="0"/>
                <a:cs typeface="Courier New" panose="02070309020205020404" pitchFamily="49" charset="0"/>
              </a:rPr>
              <a:t>that was created in Section 1</a:t>
            </a:r>
          </a:p>
          <a:p>
            <a:r>
              <a:rPr lang="en-US" sz="1400" b="1" dirty="0">
                <a:solidFill>
                  <a:schemeClr val="tx1">
                    <a:lumMod val="50000"/>
                  </a:schemeClr>
                </a:solidFill>
                <a:latin typeface="Courier New" panose="02070309020205020404" pitchFamily="49" charset="0"/>
                <a:cs typeface="Courier New" panose="02070309020205020404" pitchFamily="49" charset="0"/>
              </a:rPr>
              <a:t>#++++++++++++++++++++++++++++++++++++</a:t>
            </a:r>
          </a:p>
        </p:txBody>
      </p:sp>
      <p:sp>
        <p:nvSpPr>
          <p:cNvPr id="5" name="Rectangle 4"/>
          <p:cNvSpPr/>
          <p:nvPr/>
        </p:nvSpPr>
        <p:spPr>
          <a:xfrm>
            <a:off x="1786301" y="2400906"/>
            <a:ext cx="1074919" cy="187004"/>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9703198"/>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600" y="1604949"/>
            <a:ext cx="5009400" cy="203069"/>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220134" y="172685"/>
            <a:ext cx="8345488" cy="731837"/>
          </a:xfrm>
        </p:spPr>
        <p:txBody>
          <a:bodyPr/>
          <a:lstStyle/>
          <a:p>
            <a:r>
              <a:rPr lang="en-US" sz="2000" dirty="0">
                <a:solidFill>
                  <a:srgbClr val="31808B"/>
                </a:solidFill>
              </a:rPr>
              <a:t>Lab: Using the APIC-EM Path Trace API </a:t>
            </a:r>
            <a:br>
              <a:rPr lang="en-US" sz="2000" dirty="0">
                <a:solidFill>
                  <a:srgbClr val="31808B"/>
                </a:solidFill>
              </a:rPr>
            </a:br>
            <a:r>
              <a:rPr lang="en-US" sz="2000" dirty="0">
                <a:solidFill>
                  <a:srgbClr val="31808B"/>
                </a:solidFill>
              </a:rPr>
              <a:t>Code Section 5: Check status of Path Trace request - 2</a:t>
            </a:r>
          </a:p>
        </p:txBody>
      </p:sp>
      <p:sp>
        <p:nvSpPr>
          <p:cNvPr id="4" name="Rectangle 3"/>
          <p:cNvSpPr/>
          <p:nvPr/>
        </p:nvSpPr>
        <p:spPr>
          <a:xfrm>
            <a:off x="220134" y="904522"/>
            <a:ext cx="8844845" cy="3308598"/>
          </a:xfrm>
          <a:prstGeom prst="rect">
            <a:avLst/>
          </a:prstGeom>
          <a:ln>
            <a:solidFill>
              <a:schemeClr val="accent1"/>
            </a:solidFill>
          </a:ln>
        </p:spPr>
        <p:txBody>
          <a:bodyPr wrap="square">
            <a:spAutoFit/>
          </a:bodyPr>
          <a:lstStyle/>
          <a:p>
            <a:r>
              <a:rPr lang="en-US" sz="1100" b="1" dirty="0">
                <a:solidFill>
                  <a:srgbClr val="000000"/>
                </a:solidFill>
                <a:latin typeface="Courier New" panose="02070309020205020404" pitchFamily="49" charset="0"/>
                <a:cs typeface="Courier New" panose="02070309020205020404" pitchFamily="49" charset="0"/>
              </a:rPr>
              <a:t>status = ""</a:t>
            </a:r>
          </a:p>
          <a:p>
            <a:r>
              <a:rPr lang="en-US" sz="1100" b="1" dirty="0" smtClean="0">
                <a:solidFill>
                  <a:srgbClr val="000000"/>
                </a:solidFill>
                <a:latin typeface="Courier New" panose="02070309020205020404" pitchFamily="49" charset="0"/>
                <a:cs typeface="Courier New" panose="02070309020205020404" pitchFamily="49" charset="0"/>
              </a:rPr>
              <a:t>checks </a:t>
            </a:r>
            <a:r>
              <a:rPr lang="en-US" sz="1100" b="1" dirty="0">
                <a:solidFill>
                  <a:srgbClr val="000000"/>
                </a:solidFill>
                <a:latin typeface="Courier New" panose="02070309020205020404" pitchFamily="49" charset="0"/>
                <a:cs typeface="Courier New" panose="02070309020205020404" pitchFamily="49" charset="0"/>
              </a:rPr>
              <a:t>= 0 </a:t>
            </a:r>
            <a:r>
              <a:rPr lang="en-US" sz="1050" b="1" dirty="0">
                <a:solidFill>
                  <a:srgbClr val="FF0000"/>
                </a:solidFill>
                <a:latin typeface="Courier New" panose="02070309020205020404" pitchFamily="49" charset="0"/>
                <a:cs typeface="Courier New" panose="02070309020205020404" pitchFamily="49" charset="0"/>
              </a:rPr>
              <a:t>#variable to increment within the while loop. Will trigger exit from loop after x </a:t>
            </a:r>
            <a:r>
              <a:rPr lang="en-US" sz="1050" b="1" dirty="0" smtClean="0">
                <a:solidFill>
                  <a:srgbClr val="FF0000"/>
                </a:solidFill>
                <a:latin typeface="Courier New" panose="02070309020205020404" pitchFamily="49" charset="0"/>
                <a:cs typeface="Courier New" panose="02070309020205020404" pitchFamily="49" charset="0"/>
              </a:rPr>
              <a:t>iterations</a:t>
            </a:r>
            <a:endParaRPr lang="en-US" sz="1050" b="1" dirty="0">
              <a:solidFill>
                <a:srgbClr val="00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while status != </a:t>
            </a:r>
            <a:r>
              <a:rPr lang="en-US" sz="1100" b="1" dirty="0">
                <a:solidFill>
                  <a:srgbClr val="00B050"/>
                </a:solidFill>
                <a:latin typeface="Courier New" panose="02070309020205020404" pitchFamily="49" charset="0"/>
                <a:cs typeface="Courier New" panose="02070309020205020404" pitchFamily="49" charset="0"/>
              </a:rPr>
              <a:t>'COMPLETED':</a:t>
            </a:r>
          </a:p>
          <a:p>
            <a:r>
              <a:rPr lang="en-US" sz="1100" b="1" dirty="0">
                <a:solidFill>
                  <a:srgbClr val="000000"/>
                </a:solidFill>
                <a:latin typeface="Courier New" panose="02070309020205020404" pitchFamily="49" charset="0"/>
                <a:cs typeface="Courier New" panose="02070309020205020404" pitchFamily="49" charset="0"/>
              </a:rPr>
              <a:t>	checks += 1</a:t>
            </a:r>
          </a:p>
          <a:p>
            <a:r>
              <a:rPr lang="en-US" sz="1100" b="1" dirty="0">
                <a:solidFill>
                  <a:srgbClr val="000000"/>
                </a:solidFill>
                <a:latin typeface="Courier New" panose="02070309020205020404" pitchFamily="49" charset="0"/>
                <a:cs typeface="Courier New" panose="02070309020205020404" pitchFamily="49" charset="0"/>
              </a:rPr>
              <a:t>	r = </a:t>
            </a:r>
            <a:r>
              <a:rPr lang="en-US" sz="1100" b="1" dirty="0" err="1">
                <a:solidFill>
                  <a:srgbClr val="000000"/>
                </a:solidFill>
                <a:latin typeface="Courier New" panose="02070309020205020404" pitchFamily="49" charset="0"/>
                <a:cs typeface="Courier New" panose="02070309020205020404" pitchFamily="49" charset="0"/>
              </a:rPr>
              <a:t>requests.get</a:t>
            </a:r>
            <a:r>
              <a:rPr lang="en-US" sz="1100" b="1" dirty="0">
                <a:solidFill>
                  <a:srgbClr val="000000"/>
                </a:solidFill>
                <a:latin typeface="Courier New" panose="02070309020205020404" pitchFamily="49" charset="0"/>
                <a:cs typeface="Courier New" panose="02070309020205020404" pitchFamily="49" charset="0"/>
              </a:rPr>
              <a:t>(</a:t>
            </a:r>
            <a:r>
              <a:rPr lang="en-US" sz="1100" b="1" dirty="0" err="1">
                <a:solidFill>
                  <a:srgbClr val="000000"/>
                </a:solidFill>
                <a:latin typeface="Courier New" panose="02070309020205020404" pitchFamily="49" charset="0"/>
                <a:cs typeface="Courier New" panose="02070309020205020404" pitchFamily="49" charset="0"/>
              </a:rPr>
              <a:t>check_url</a:t>
            </a:r>
            <a:r>
              <a:rPr lang="en-US" sz="1100" b="1" dirty="0" smtClean="0">
                <a:solidFill>
                  <a:srgbClr val="000000"/>
                </a:solidFill>
                <a:latin typeface="Courier New" panose="02070309020205020404" pitchFamily="49" charset="0"/>
                <a:cs typeface="Courier New" panose="02070309020205020404" pitchFamily="49" charset="0"/>
              </a:rPr>
              <a:t>, headers=headers, verify=False</a:t>
            </a:r>
            <a:r>
              <a:rPr lang="en-US" sz="1100" b="1" dirty="0">
                <a:solidFill>
                  <a:srgbClr val="000000"/>
                </a:solidFill>
                <a:latin typeface="Courier New" panose="02070309020205020404" pitchFamily="49" charset="0"/>
                <a:cs typeface="Courier New" panose="02070309020205020404" pitchFamily="49" charset="0"/>
              </a:rPr>
              <a:t>)</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err="1">
                <a:solidFill>
                  <a:srgbClr val="000000"/>
                </a:solidFill>
                <a:latin typeface="Courier New" panose="02070309020205020404" pitchFamily="49" charset="0"/>
                <a:cs typeface="Courier New" panose="02070309020205020404" pitchFamily="49" charset="0"/>
              </a:rPr>
              <a:t>response_json</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err="1">
                <a:solidFill>
                  <a:srgbClr val="000000"/>
                </a:solidFill>
                <a:latin typeface="Courier New" panose="02070309020205020404" pitchFamily="49" charset="0"/>
                <a:cs typeface="Courier New" panose="02070309020205020404" pitchFamily="49" charset="0"/>
              </a:rPr>
              <a:t>r.json</a:t>
            </a:r>
            <a:r>
              <a:rPr lang="en-US" sz="1100" b="1" dirty="0">
                <a:solidFill>
                  <a:srgbClr val="000000"/>
                </a:solidFill>
                <a:latin typeface="Courier New" panose="02070309020205020404" pitchFamily="49" charset="0"/>
                <a:cs typeface="Courier New" panose="02070309020205020404" pitchFamily="49" charset="0"/>
              </a:rPr>
              <a:t>()</a:t>
            </a:r>
          </a:p>
          <a:p>
            <a:r>
              <a:rPr lang="en-US" sz="1100" b="1" dirty="0">
                <a:solidFill>
                  <a:srgbClr val="FF0000"/>
                </a:solidFill>
                <a:latin typeface="Courier New" panose="02070309020205020404" pitchFamily="49" charset="0"/>
                <a:cs typeface="Courier New" panose="02070309020205020404" pitchFamily="49" charset="0"/>
              </a:rPr>
              <a:t>	#+++++++++++Add Values+++++++++++++++</a:t>
            </a:r>
          </a:p>
          <a:p>
            <a:r>
              <a:rPr lang="en-US" sz="1100" b="1" dirty="0">
                <a:solidFill>
                  <a:srgbClr val="000000"/>
                </a:solidFill>
                <a:latin typeface="Courier New" panose="02070309020205020404" pitchFamily="49" charset="0"/>
                <a:cs typeface="Courier New" panose="02070309020205020404" pitchFamily="49" charset="0"/>
              </a:rPr>
              <a:t>	status =            </a:t>
            </a:r>
            <a:r>
              <a:rPr lang="en-US" sz="1100" b="1" dirty="0">
                <a:solidFill>
                  <a:srgbClr val="FF0000"/>
                </a:solidFill>
                <a:latin typeface="Courier New" panose="02070309020205020404" pitchFamily="49" charset="0"/>
                <a:cs typeface="Courier New" panose="02070309020205020404" pitchFamily="49" charset="0"/>
              </a:rPr>
              <a:t># Assign the value of the status of the path trace request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a:t>
            </a:r>
          </a:p>
          <a:p>
            <a:r>
              <a:rPr lang="en-US" sz="1100" b="1" dirty="0">
                <a:solidFill>
                  <a:srgbClr val="000000"/>
                </a:solidFill>
                <a:latin typeface="Courier New" panose="02070309020205020404" pitchFamily="49" charset="0"/>
                <a:cs typeface="Courier New" panose="02070309020205020404" pitchFamily="49" charset="0"/>
              </a:rPr>
              <a:t>	</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a:solidFill>
                  <a:srgbClr val="FF0000"/>
                </a:solidFill>
                <a:latin typeface="Courier New" panose="02070309020205020404" pitchFamily="49" charset="0"/>
                <a:cs typeface="Courier New" panose="02070309020205020404" pitchFamily="49" charset="0"/>
              </a:rPr>
              <a:t>#wait one second before trying again</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err="1">
                <a:solidFill>
                  <a:srgbClr val="000000"/>
                </a:solidFill>
                <a:latin typeface="Courier New" panose="02070309020205020404" pitchFamily="49" charset="0"/>
                <a:cs typeface="Courier New" panose="02070309020205020404" pitchFamily="49" charset="0"/>
              </a:rPr>
              <a:t>time.sleep</a:t>
            </a:r>
            <a:r>
              <a:rPr lang="en-US" sz="1100" b="1" dirty="0">
                <a:solidFill>
                  <a:srgbClr val="000000"/>
                </a:solidFill>
                <a:latin typeface="Courier New" panose="02070309020205020404" pitchFamily="49" charset="0"/>
                <a:cs typeface="Courier New" panose="02070309020205020404" pitchFamily="49" charset="0"/>
              </a:rPr>
              <a:t>(1)</a:t>
            </a:r>
          </a:p>
          <a:p>
            <a:r>
              <a:rPr lang="en-US" sz="1100" b="1" dirty="0">
                <a:solidFill>
                  <a:srgbClr val="000000"/>
                </a:solidFill>
                <a:latin typeface="Courier New" panose="02070309020205020404" pitchFamily="49" charset="0"/>
                <a:cs typeface="Courier New" panose="02070309020205020404" pitchFamily="49" charset="0"/>
              </a:rPr>
              <a:t>	if checks == 15: </a:t>
            </a:r>
            <a:r>
              <a:rPr lang="en-US" sz="1100" b="1" dirty="0">
                <a:solidFill>
                  <a:srgbClr val="FF0000"/>
                </a:solidFill>
                <a:latin typeface="Courier New" panose="02070309020205020404" pitchFamily="49" charset="0"/>
                <a:cs typeface="Courier New" panose="02070309020205020404" pitchFamily="49" charset="0"/>
              </a:rPr>
              <a:t>#number of iterations before exit of loop; change depending on conditions</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smtClean="0">
                <a:solidFill>
                  <a:srgbClr val="000000"/>
                </a:solidFill>
                <a:latin typeface="Courier New" panose="02070309020205020404" pitchFamily="49" charset="0"/>
                <a:cs typeface="Courier New" panose="02070309020205020404" pitchFamily="49" charset="0"/>
              </a:rPr>
              <a:t>raise Exception(</a:t>
            </a:r>
            <a:r>
              <a:rPr lang="en-US" sz="1100" b="1" dirty="0">
                <a:solidFill>
                  <a:srgbClr val="00B050"/>
                </a:solidFill>
                <a:latin typeface="Courier New" panose="02070309020205020404" pitchFamily="49" charset="0"/>
                <a:cs typeface="Courier New" panose="02070309020205020404" pitchFamily="49" charset="0"/>
              </a:rPr>
              <a:t>'Number of status checks exceeds limit. Possible problem with Path Trace.'</a:t>
            </a:r>
            <a:r>
              <a:rPr lang="en-US" sz="1100" b="1" dirty="0">
                <a:solidFill>
                  <a:srgbClr val="000000"/>
                </a:solidFill>
                <a:latin typeface="Courier New" panose="02070309020205020404" pitchFamily="49" charset="0"/>
                <a:cs typeface="Courier New" panose="02070309020205020404" pitchFamily="49" charset="0"/>
              </a:rPr>
              <a:t>)</a:t>
            </a:r>
          </a:p>
          <a:p>
            <a:r>
              <a:rPr lang="en-US" sz="1100" b="1" dirty="0">
                <a:solidFill>
                  <a:srgbClr val="000000"/>
                </a:solidFill>
                <a:latin typeface="Courier New" panose="02070309020205020404" pitchFamily="49" charset="0"/>
                <a:cs typeface="Courier New" panose="02070309020205020404" pitchFamily="49" charset="0"/>
              </a:rPr>
              <a:t>		#break</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err="1">
                <a:solidFill>
                  <a:srgbClr val="000000"/>
                </a:solidFill>
                <a:latin typeface="Courier New" panose="02070309020205020404" pitchFamily="49" charset="0"/>
                <a:cs typeface="Courier New" panose="02070309020205020404" pitchFamily="49" charset="0"/>
              </a:rPr>
              <a:t>elif</a:t>
            </a:r>
            <a:r>
              <a:rPr lang="en-US" sz="1100" b="1" dirty="0">
                <a:solidFill>
                  <a:srgbClr val="000000"/>
                </a:solidFill>
                <a:latin typeface="Courier New" panose="02070309020205020404" pitchFamily="49" charset="0"/>
                <a:cs typeface="Courier New" panose="02070309020205020404" pitchFamily="49" charset="0"/>
              </a:rPr>
              <a:t> status == </a:t>
            </a:r>
            <a:r>
              <a:rPr lang="en-US" sz="1100" b="1" dirty="0">
                <a:solidFill>
                  <a:srgbClr val="00B050"/>
                </a:solidFill>
                <a:latin typeface="Courier New" panose="02070309020205020404" pitchFamily="49" charset="0"/>
                <a:cs typeface="Courier New" panose="02070309020205020404" pitchFamily="49" charset="0"/>
              </a:rPr>
              <a:t>'FAILED'</a:t>
            </a:r>
            <a:r>
              <a:rPr lang="en-US" sz="1100" b="1" dirty="0">
                <a:solidFill>
                  <a:srgbClr val="000000"/>
                </a:solidFill>
                <a:latin typeface="Courier New" panose="02070309020205020404" pitchFamily="49" charset="0"/>
                <a:cs typeface="Courier New" panose="02070309020205020404" pitchFamily="49" charset="0"/>
              </a:rPr>
              <a:t>:</a:t>
            </a:r>
          </a:p>
          <a:p>
            <a:r>
              <a:rPr lang="en-US" sz="1100" b="1" dirty="0">
                <a:solidFill>
                  <a:srgbClr val="000000"/>
                </a:solidFill>
                <a:latin typeface="Courier New" panose="02070309020205020404" pitchFamily="49" charset="0"/>
                <a:cs typeface="Courier New" panose="02070309020205020404" pitchFamily="49" charset="0"/>
              </a:rPr>
              <a:t>		</a:t>
            </a:r>
            <a:r>
              <a:rPr lang="en-US" sz="1100" b="1" dirty="0" smtClean="0">
                <a:solidFill>
                  <a:srgbClr val="000000"/>
                </a:solidFill>
                <a:latin typeface="Courier New" panose="02070309020205020404" pitchFamily="49" charset="0"/>
                <a:cs typeface="Courier New" panose="02070309020205020404" pitchFamily="49" charset="0"/>
              </a:rPr>
              <a:t>raise Exception(</a:t>
            </a:r>
            <a:r>
              <a:rPr lang="en-US" sz="1100" b="1" dirty="0">
                <a:solidFill>
                  <a:srgbClr val="00B050"/>
                </a:solidFill>
                <a:latin typeface="Courier New" panose="02070309020205020404" pitchFamily="49" charset="0"/>
                <a:cs typeface="Courier New" panose="02070309020205020404" pitchFamily="49" charset="0"/>
              </a:rPr>
              <a:t>'Problem with Path Trace'</a:t>
            </a:r>
            <a:r>
              <a:rPr lang="en-US" sz="1100" b="1" dirty="0">
                <a:solidFill>
                  <a:srgbClr val="000000"/>
                </a:solidFill>
                <a:latin typeface="Courier New" panose="02070309020205020404" pitchFamily="49" charset="0"/>
                <a:cs typeface="Courier New" panose="02070309020205020404" pitchFamily="49" charset="0"/>
              </a:rPr>
              <a:t>)</a:t>
            </a:r>
          </a:p>
          <a:p>
            <a:r>
              <a:rPr lang="en-US" sz="1100" b="1" dirty="0">
                <a:solidFill>
                  <a:srgbClr val="000000"/>
                </a:solidFill>
                <a:latin typeface="Courier New" panose="02070309020205020404" pitchFamily="49" charset="0"/>
                <a:cs typeface="Courier New" panose="02070309020205020404" pitchFamily="49" charset="0"/>
              </a:rPr>
              <a:t>		#break</a:t>
            </a:r>
          </a:p>
          <a:p>
            <a:r>
              <a:rPr lang="en-US" sz="1100" b="1" dirty="0">
                <a:solidFill>
                  <a:srgbClr val="000000"/>
                </a:solidFill>
                <a:latin typeface="Courier New" panose="02070309020205020404" pitchFamily="49" charset="0"/>
                <a:cs typeface="Courier New" panose="02070309020205020404" pitchFamily="49" charset="0"/>
              </a:rPr>
              <a:t>	print(</a:t>
            </a:r>
            <a:r>
              <a:rPr lang="en-US" sz="1100" b="1" dirty="0">
                <a:solidFill>
                  <a:srgbClr val="00B050"/>
                </a:solidFill>
                <a:latin typeface="Courier New" panose="02070309020205020404" pitchFamily="49" charset="0"/>
                <a:cs typeface="Courier New" panose="02070309020205020404" pitchFamily="49" charset="0"/>
              </a:rPr>
              <a:t>'REQUEST STATUS: </a:t>
            </a:r>
            <a:r>
              <a:rPr lang="en-US" sz="1100" b="1" dirty="0" smtClean="0">
                <a:solidFill>
                  <a:srgbClr val="00B050"/>
                </a:solidFill>
                <a:latin typeface="Courier New" panose="02070309020205020404" pitchFamily="49" charset="0"/>
                <a:cs typeface="Courier New" panose="02070309020205020404" pitchFamily="49" charset="0"/>
              </a:rPr>
              <a:t>‘</a:t>
            </a:r>
            <a:r>
              <a:rPr lang="en-US" sz="1100" b="1" dirty="0" smtClean="0">
                <a:solidFill>
                  <a:srgbClr val="000000"/>
                </a:solidFill>
                <a:latin typeface="Courier New" panose="02070309020205020404" pitchFamily="49" charset="0"/>
                <a:cs typeface="Courier New" panose="02070309020205020404" pitchFamily="49" charset="0"/>
              </a:rPr>
              <a:t>,</a:t>
            </a:r>
            <a:r>
              <a:rPr lang="en-US" sz="1100" b="1" dirty="0" smtClean="0">
                <a:solidFill>
                  <a:srgbClr val="000000"/>
                </a:solidFill>
                <a:latin typeface="Courier New" panose="02070309020205020404" pitchFamily="49" charset="0"/>
                <a:cs typeface="Courier New" panose="02070309020205020404" pitchFamily="49" charset="0"/>
              </a:rPr>
              <a:t> </a:t>
            </a:r>
            <a:r>
              <a:rPr lang="en-US" sz="1100" b="1" dirty="0">
                <a:solidFill>
                  <a:srgbClr val="000000"/>
                </a:solidFill>
                <a:latin typeface="Courier New" panose="02070309020205020404" pitchFamily="49" charset="0"/>
                <a:cs typeface="Courier New" panose="02070309020205020404" pitchFamily="49" charset="0"/>
              </a:rPr>
              <a:t>status) </a:t>
            </a:r>
            <a:r>
              <a:rPr lang="en-US" sz="1100" b="1" dirty="0">
                <a:solidFill>
                  <a:srgbClr val="FF0000"/>
                </a:solidFill>
                <a:latin typeface="Courier New" panose="02070309020205020404" pitchFamily="49" charset="0"/>
                <a:cs typeface="Courier New" panose="02070309020205020404" pitchFamily="49" charset="0"/>
              </a:rPr>
              <a:t>#Print the status as the loop runs</a:t>
            </a:r>
          </a:p>
        </p:txBody>
      </p:sp>
      <p:sp>
        <p:nvSpPr>
          <p:cNvPr id="6" name="Rectangle 5"/>
          <p:cNvSpPr/>
          <p:nvPr/>
        </p:nvSpPr>
        <p:spPr>
          <a:xfrm>
            <a:off x="1498436" y="2099187"/>
            <a:ext cx="950742" cy="187004"/>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760037"/>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0680" y="248018"/>
            <a:ext cx="8345488" cy="731837"/>
          </a:xfrm>
        </p:spPr>
        <p:txBody>
          <a:bodyPr/>
          <a:lstStyle/>
          <a:p>
            <a:r>
              <a:rPr lang="en-US" sz="2000" dirty="0"/>
              <a:t>Lab: Using the APIC-EM Path Trace API </a:t>
            </a:r>
            <a:br>
              <a:rPr lang="en-US" sz="2000" dirty="0"/>
            </a:br>
            <a:r>
              <a:rPr lang="en-US" sz="2000" dirty="0"/>
              <a:t>Code Section 5: Check status of Path Trace request - 3 </a:t>
            </a:r>
            <a:br>
              <a:rPr lang="en-US" sz="2000" dirty="0"/>
            </a:br>
            <a:r>
              <a:rPr lang="en-US" sz="2000" dirty="0"/>
              <a:t>JSON Status Key</a:t>
            </a:r>
          </a:p>
        </p:txBody>
      </p:sp>
      <p:pic>
        <p:nvPicPr>
          <p:cNvPr id="6" name="Picture 5"/>
          <p:cNvPicPr>
            <a:picLocks noChangeAspect="1"/>
          </p:cNvPicPr>
          <p:nvPr/>
        </p:nvPicPr>
        <p:blipFill>
          <a:blip r:embed="rId3"/>
          <a:stretch>
            <a:fillRect/>
          </a:stretch>
        </p:blipFill>
        <p:spPr>
          <a:xfrm>
            <a:off x="320679" y="1332571"/>
            <a:ext cx="3864941" cy="3009037"/>
          </a:xfrm>
          <a:prstGeom prst="rect">
            <a:avLst/>
          </a:prstGeom>
        </p:spPr>
      </p:pic>
      <p:pic>
        <p:nvPicPr>
          <p:cNvPr id="7" name="Picture 6"/>
          <p:cNvPicPr>
            <a:picLocks noChangeAspect="1"/>
          </p:cNvPicPr>
          <p:nvPr/>
        </p:nvPicPr>
        <p:blipFill>
          <a:blip r:embed="rId4"/>
          <a:stretch>
            <a:fillRect/>
          </a:stretch>
        </p:blipFill>
        <p:spPr>
          <a:xfrm>
            <a:off x="4861930" y="1382751"/>
            <a:ext cx="4048977" cy="3047168"/>
          </a:xfrm>
          <a:prstGeom prst="rect">
            <a:avLst/>
          </a:prstGeom>
        </p:spPr>
      </p:pic>
      <p:sp>
        <p:nvSpPr>
          <p:cNvPr id="8" name="Rectangle 7"/>
          <p:cNvSpPr/>
          <p:nvPr/>
        </p:nvSpPr>
        <p:spPr>
          <a:xfrm>
            <a:off x="1326996" y="2308302"/>
            <a:ext cx="1087244" cy="128239"/>
          </a:xfrm>
          <a:prstGeom prst="rec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p:cNvSpPr/>
          <p:nvPr/>
        </p:nvSpPr>
        <p:spPr>
          <a:xfrm>
            <a:off x="6066264" y="3228278"/>
            <a:ext cx="1087244" cy="156117"/>
          </a:xfrm>
          <a:prstGeom prst="rec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p:cNvCxnSpPr/>
          <p:nvPr/>
        </p:nvCxnSpPr>
        <p:spPr>
          <a:xfrm>
            <a:off x="5715001" y="2369634"/>
            <a:ext cx="7025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48815" y="2548053"/>
            <a:ext cx="7025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p:cNvCxnSpPr>
          <p:nvPr/>
        </p:nvCxnSpPr>
        <p:spPr>
          <a:xfrm>
            <a:off x="2414240" y="2372422"/>
            <a:ext cx="3652024" cy="933914"/>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72020" y="1825082"/>
            <a:ext cx="505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29996" y="1921726"/>
            <a:ext cx="505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414240" y="934476"/>
            <a:ext cx="4354011" cy="338554"/>
          </a:xfrm>
          <a:prstGeom prst="rect">
            <a:avLst/>
          </a:prstGeom>
        </p:spPr>
        <p:txBody>
          <a:bodyPr wrap="square">
            <a:spAutoFit/>
          </a:bodyPr>
          <a:lstStyle/>
          <a:p>
            <a:r>
              <a:rPr lang="en-US" sz="1600" dirty="0" err="1"/>
              <a:t>response_json</a:t>
            </a:r>
            <a:r>
              <a:rPr lang="en-US" sz="1600" dirty="0"/>
              <a:t>["response"]["request"]["status"]</a:t>
            </a:r>
          </a:p>
        </p:txBody>
      </p:sp>
    </p:spTree>
    <p:extLst>
      <p:ext uri="{BB962C8B-B14F-4D97-AF65-F5344CB8AC3E}">
        <p14:creationId xmlns:p14="http://schemas.microsoft.com/office/powerpoint/2010/main" val="3972119154"/>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5002" y="190809"/>
            <a:ext cx="8345488" cy="731837"/>
          </a:xfrm>
        </p:spPr>
        <p:txBody>
          <a:bodyPr/>
          <a:lstStyle/>
          <a:p>
            <a:r>
              <a:rPr lang="en-US" sz="2800" dirty="0">
                <a:solidFill>
                  <a:srgbClr val="31808B"/>
                </a:solidFill>
              </a:rPr>
              <a:t>Lab: Using the APIC-EM Path Trace API </a:t>
            </a:r>
            <a:br>
              <a:rPr lang="en-US" sz="2800" dirty="0">
                <a:solidFill>
                  <a:srgbClr val="31808B"/>
                </a:solidFill>
              </a:rPr>
            </a:br>
            <a:r>
              <a:rPr lang="en-US" sz="2800" dirty="0">
                <a:solidFill>
                  <a:srgbClr val="31808B"/>
                </a:solidFill>
              </a:rPr>
              <a:t>Code Section 6: Display Results</a:t>
            </a:r>
          </a:p>
        </p:txBody>
      </p:sp>
      <p:sp>
        <p:nvSpPr>
          <p:cNvPr id="4" name="Rectangle 3"/>
          <p:cNvSpPr/>
          <p:nvPr/>
        </p:nvSpPr>
        <p:spPr>
          <a:xfrm>
            <a:off x="235002" y="1090937"/>
            <a:ext cx="8844845" cy="1785104"/>
          </a:xfrm>
          <a:prstGeom prst="rect">
            <a:avLst/>
          </a:prstGeom>
          <a:ln>
            <a:solidFill>
              <a:srgbClr val="024C90"/>
            </a:solidFill>
          </a:ln>
        </p:spPr>
        <p:txBody>
          <a:bodyPr wrap="square">
            <a:spAutoFit/>
          </a:bodyPr>
          <a:lstStyle/>
          <a:p>
            <a:r>
              <a:rPr lang="en-US" sz="1100" b="1" dirty="0">
                <a:solidFill>
                  <a:srgbClr val="FF0000"/>
                </a:solidFill>
                <a:latin typeface="Courier New" panose="02070309020205020404" pitchFamily="49" charset="0"/>
                <a:cs typeface="Courier New" panose="02070309020205020404" pitchFamily="49" charset="0"/>
              </a:rPr>
              <a:t>#============================</a:t>
            </a:r>
          </a:p>
          <a:p>
            <a:r>
              <a:rPr lang="en-US" sz="1100" b="1" dirty="0">
                <a:solidFill>
                  <a:srgbClr val="FF0000"/>
                </a:solidFill>
                <a:latin typeface="Courier New" panose="02070309020205020404" pitchFamily="49" charset="0"/>
                <a:cs typeface="Courier New" panose="02070309020205020404" pitchFamily="49" charset="0"/>
              </a:rPr>
              <a:t># Section 6. Display results</a:t>
            </a:r>
          </a:p>
          <a:p>
            <a:r>
              <a:rPr lang="en-US" sz="1100" b="1" dirty="0">
                <a:solidFill>
                  <a:srgbClr val="FF0000"/>
                </a:solidFill>
                <a:latin typeface="Courier New" panose="02070309020205020404" pitchFamily="49" charset="0"/>
                <a:cs typeface="Courier New" panose="02070309020205020404" pitchFamily="49" charset="0"/>
              </a:rPr>
              <a:t>#============================</a:t>
            </a:r>
          </a:p>
          <a:p>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a:solidFill>
                  <a:srgbClr val="FF0000"/>
                </a:solidFill>
                <a:latin typeface="Courier New" panose="02070309020205020404" pitchFamily="49" charset="0"/>
                <a:cs typeface="Courier New" panose="02070309020205020404" pitchFamily="49" charset="0"/>
              </a:rPr>
              <a:t># Create required variables</a:t>
            </a:r>
          </a:p>
          <a:p>
            <a:r>
              <a:rPr lang="en-US" sz="1100" b="1" dirty="0">
                <a:solidFill>
                  <a:srgbClr val="FF0000"/>
                </a:solidFill>
                <a:latin typeface="Courier New" panose="02070309020205020404" pitchFamily="49" charset="0"/>
                <a:cs typeface="Courier New" panose="02070309020205020404" pitchFamily="49" charset="0"/>
              </a:rPr>
              <a:t>#+++++++++++Add Values+++++++++++++++</a:t>
            </a:r>
          </a:p>
          <a:p>
            <a:r>
              <a:rPr lang="en-US" sz="1100" b="1" dirty="0" err="1">
                <a:solidFill>
                  <a:srgbClr val="000000"/>
                </a:solidFill>
                <a:latin typeface="Courier New" panose="02070309020205020404" pitchFamily="49" charset="0"/>
                <a:cs typeface="Courier New" panose="02070309020205020404" pitchFamily="49" charset="0"/>
              </a:rPr>
              <a:t>path_source</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#Assign the source address from the trace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err="1">
                <a:solidFill>
                  <a:srgbClr val="000000"/>
                </a:solidFill>
                <a:latin typeface="Courier New" panose="02070309020205020404" pitchFamily="49" charset="0"/>
                <a:cs typeface="Courier New" panose="02070309020205020404" pitchFamily="49" charset="0"/>
              </a:rPr>
              <a:t>path_dest</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#Assign the destination address from the trace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err="1">
                <a:solidFill>
                  <a:srgbClr val="000000"/>
                </a:solidFill>
                <a:latin typeface="Courier New" panose="02070309020205020404" pitchFamily="49" charset="0"/>
                <a:cs typeface="Courier New" panose="02070309020205020404" pitchFamily="49" charset="0"/>
              </a:rPr>
              <a:t>networkElementsInfo</a:t>
            </a:r>
            <a:r>
              <a:rPr lang="en-US" sz="1100" b="1" dirty="0">
                <a:solidFill>
                  <a:srgbClr val="000000"/>
                </a:solidFill>
                <a:latin typeface="Courier New" panose="02070309020205020404" pitchFamily="49" charset="0"/>
                <a:cs typeface="Courier New" panose="02070309020205020404" pitchFamily="49" charset="0"/>
              </a:rPr>
              <a:t> =          </a:t>
            </a:r>
            <a:r>
              <a:rPr lang="en-US" sz="1100" b="1" dirty="0">
                <a:solidFill>
                  <a:srgbClr val="FF0000"/>
                </a:solidFill>
                <a:latin typeface="Courier New" panose="02070309020205020404" pitchFamily="49" charset="0"/>
                <a:cs typeface="Courier New" panose="02070309020205020404" pitchFamily="49" charset="0"/>
              </a:rPr>
              <a:t>#Assign the list of all network element dictionaries from </a:t>
            </a:r>
            <a:r>
              <a:rPr lang="en-US" sz="1100" b="1" dirty="0" err="1">
                <a:solidFill>
                  <a:srgbClr val="FF0000"/>
                </a:solidFill>
                <a:latin typeface="Courier New" panose="02070309020205020404" pitchFamily="49" charset="0"/>
                <a:cs typeface="Courier New" panose="02070309020205020404" pitchFamily="49" charset="0"/>
              </a:rPr>
              <a:t>response_json</a:t>
            </a:r>
            <a:endParaRPr lang="en-US" sz="1100" b="1" dirty="0">
              <a:solidFill>
                <a:srgbClr val="FF0000"/>
              </a:solidFill>
              <a:latin typeface="Courier New" panose="02070309020205020404" pitchFamily="49" charset="0"/>
              <a:cs typeface="Courier New" panose="02070309020205020404" pitchFamily="49" charset="0"/>
            </a:endParaRPr>
          </a:p>
          <a:p>
            <a:r>
              <a:rPr lang="en-US" sz="1100" b="1" dirty="0">
                <a:solidFill>
                  <a:srgbClr val="FF0000"/>
                </a:solidFill>
                <a:latin typeface="Courier New" panose="02070309020205020404" pitchFamily="49" charset="0"/>
                <a:cs typeface="Courier New" panose="02070309020205020404" pitchFamily="49" charset="0"/>
              </a:rPr>
              <a:t>#+++++++++++++++++++++++++++++++++++++</a:t>
            </a:r>
          </a:p>
        </p:txBody>
      </p:sp>
      <p:sp>
        <p:nvSpPr>
          <p:cNvPr id="7" name="Rectangle 6"/>
          <p:cNvSpPr/>
          <p:nvPr/>
        </p:nvSpPr>
        <p:spPr>
          <a:xfrm>
            <a:off x="2135965" y="2482900"/>
            <a:ext cx="781407" cy="154012"/>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987793" y="3093626"/>
            <a:ext cx="6943880" cy="1200329"/>
          </a:xfrm>
          <a:prstGeom prst="rect">
            <a:avLst/>
          </a:prstGeom>
          <a:noFill/>
        </p:spPr>
        <p:txBody>
          <a:bodyPr wrap="square" rtlCol="0">
            <a:spAutoFit/>
          </a:bodyPr>
          <a:lstStyle/>
          <a:p>
            <a:r>
              <a:rPr lang="en-US" dirty="0">
                <a:solidFill>
                  <a:srgbClr val="000000"/>
                </a:solidFill>
              </a:rPr>
              <a:t>Supplying these values requires parsing the Path Trace JSON that is has been converted to Python objects and is stored in </a:t>
            </a:r>
            <a:r>
              <a:rPr lang="en-US" b="1" dirty="0" err="1">
                <a:solidFill>
                  <a:srgbClr val="000000"/>
                </a:solidFill>
              </a:rPr>
              <a:t>response_json</a:t>
            </a:r>
            <a:r>
              <a:rPr lang="en-US" dirty="0">
                <a:solidFill>
                  <a:srgbClr val="000000"/>
                </a:solidFill>
              </a:rPr>
              <a:t>. We will explore an example of the Path Trace JSON now.</a:t>
            </a:r>
          </a:p>
        </p:txBody>
      </p:sp>
      <p:sp>
        <p:nvSpPr>
          <p:cNvPr id="8" name="Rectangle 7"/>
          <p:cNvSpPr/>
          <p:nvPr/>
        </p:nvSpPr>
        <p:spPr>
          <a:xfrm>
            <a:off x="1308651" y="2329542"/>
            <a:ext cx="1064434" cy="142471"/>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462234" y="2159356"/>
            <a:ext cx="948951" cy="142472"/>
          </a:xfrm>
          <a:prstGeom prst="rect">
            <a:avLst/>
          </a:prstGeom>
          <a:solidFill>
            <a:schemeClr val="accent6">
              <a:lumMod val="20000"/>
              <a:lumOff val="80000"/>
            </a:schemeClr>
          </a:solidFill>
          <a:ln w="1270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4827374"/>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201033"/>
            <a:ext cx="8345488" cy="3168210"/>
          </a:xfrm>
        </p:spPr>
        <p:txBody>
          <a:bodyPr/>
          <a:lstStyle/>
          <a:p>
            <a:pPr marL="514336" indent="-457200">
              <a:buFont typeface="+mj-lt"/>
              <a:buAutoNum type="arabicPeriod"/>
            </a:pPr>
            <a:r>
              <a:rPr lang="en-US" sz="2400" dirty="0">
                <a:solidFill>
                  <a:srgbClr val="000000"/>
                </a:solidFill>
              </a:rPr>
              <a:t>Open the </a:t>
            </a:r>
            <a:r>
              <a:rPr lang="en-US" sz="2400" b="1" dirty="0" err="1">
                <a:solidFill>
                  <a:srgbClr val="000000"/>
                </a:solidFill>
              </a:rPr>
              <a:t>json_data.json</a:t>
            </a:r>
            <a:r>
              <a:rPr lang="en-US" sz="2400" dirty="0">
                <a:solidFill>
                  <a:srgbClr val="000000"/>
                </a:solidFill>
              </a:rPr>
              <a:t> file that is in the folder with the lab Python files.</a:t>
            </a:r>
          </a:p>
          <a:p>
            <a:pPr marL="514336" indent="-457200">
              <a:buFont typeface="+mj-lt"/>
              <a:buAutoNum type="arabicPeriod"/>
            </a:pPr>
            <a:r>
              <a:rPr lang="en-US" sz="2400" dirty="0">
                <a:solidFill>
                  <a:srgbClr val="000000"/>
                </a:solidFill>
              </a:rPr>
              <a:t>Copy the entire contents of the file.</a:t>
            </a:r>
          </a:p>
          <a:p>
            <a:pPr marL="514336" indent="-457200">
              <a:buFont typeface="+mj-lt"/>
              <a:buAutoNum type="arabicPeriod"/>
            </a:pPr>
            <a:r>
              <a:rPr lang="en-US" sz="2400" dirty="0">
                <a:solidFill>
                  <a:srgbClr val="000000"/>
                </a:solidFill>
              </a:rPr>
              <a:t>Open JSON Viewer and paste the JSON in the left-hand pane.</a:t>
            </a:r>
          </a:p>
          <a:p>
            <a:pPr marL="514336" indent="-457200">
              <a:buFont typeface="+mj-lt"/>
              <a:buAutoNum type="arabicPeriod"/>
            </a:pPr>
            <a:r>
              <a:rPr lang="en-US" sz="2400" dirty="0">
                <a:solidFill>
                  <a:srgbClr val="000000"/>
                </a:solidFill>
              </a:rPr>
              <a:t>View as a tree.</a:t>
            </a:r>
          </a:p>
          <a:p>
            <a:pPr marL="514336" indent="-457200">
              <a:buFont typeface="+mj-lt"/>
              <a:buAutoNum type="arabicPeriod"/>
            </a:pPr>
            <a:r>
              <a:rPr lang="en-US" sz="2400" dirty="0">
                <a:solidFill>
                  <a:srgbClr val="000000"/>
                </a:solidFill>
              </a:rPr>
              <a:t>Collapse all levels.</a:t>
            </a:r>
          </a:p>
        </p:txBody>
      </p:sp>
      <p:sp>
        <p:nvSpPr>
          <p:cNvPr id="3" name="Title 2"/>
          <p:cNvSpPr>
            <a:spLocks noGrp="1"/>
          </p:cNvSpPr>
          <p:nvPr>
            <p:ph type="title"/>
          </p:nvPr>
        </p:nvSpPr>
        <p:spPr>
          <a:xfrm>
            <a:off x="437766" y="211713"/>
            <a:ext cx="8345488" cy="731837"/>
          </a:xfrm>
        </p:spPr>
        <p:txBody>
          <a:bodyPr/>
          <a:lstStyle/>
          <a:p>
            <a:r>
              <a:rPr lang="en-US" dirty="0">
                <a:solidFill>
                  <a:srgbClr val="31808B"/>
                </a:solidFill>
              </a:rPr>
              <a:t>Lab: Using the APIC-EM Path Trace API</a:t>
            </a:r>
            <a:br>
              <a:rPr lang="en-US" dirty="0">
                <a:solidFill>
                  <a:srgbClr val="31808B"/>
                </a:solidFill>
              </a:rPr>
            </a:br>
            <a:r>
              <a:rPr lang="en-US" dirty="0">
                <a:solidFill>
                  <a:srgbClr val="31808B"/>
                </a:solidFill>
              </a:rPr>
              <a:t>JSON Practice - View Tree</a:t>
            </a:r>
          </a:p>
        </p:txBody>
      </p:sp>
    </p:spTree>
    <p:extLst>
      <p:ext uri="{BB962C8B-B14F-4D97-AF65-F5344CB8AC3E}">
        <p14:creationId xmlns:p14="http://schemas.microsoft.com/office/powerpoint/2010/main" val="126969664"/>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3954" y="844264"/>
            <a:ext cx="7746835" cy="3700268"/>
          </a:xfrm>
          <a:prstGeom prst="rect">
            <a:avLst/>
          </a:prstGeom>
          <a:ln>
            <a:solidFill>
              <a:schemeClr val="accent1"/>
            </a:solidFill>
          </a:ln>
        </p:spPr>
      </p:pic>
      <p:sp>
        <p:nvSpPr>
          <p:cNvPr id="2" name="Title 1"/>
          <p:cNvSpPr>
            <a:spLocks noGrp="1"/>
          </p:cNvSpPr>
          <p:nvPr>
            <p:ph type="title"/>
          </p:nvPr>
        </p:nvSpPr>
        <p:spPr>
          <a:xfrm>
            <a:off x="394904" y="112427"/>
            <a:ext cx="8345488" cy="731837"/>
          </a:xfrm>
        </p:spPr>
        <p:txBody>
          <a:bodyPr/>
          <a:lstStyle/>
          <a:p>
            <a:r>
              <a:rPr lang="en-US" dirty="0"/>
              <a:t>Lab 4 Using the APIC-EM Path Trace API: JSON Practice - Tree View</a:t>
            </a:r>
          </a:p>
        </p:txBody>
      </p:sp>
    </p:spTree>
    <p:extLst>
      <p:ext uri="{BB962C8B-B14F-4D97-AF65-F5344CB8AC3E}">
        <p14:creationId xmlns:p14="http://schemas.microsoft.com/office/powerpoint/2010/main" val="225658859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sultati immagini per business week data del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31" y="747347"/>
            <a:ext cx="1566839" cy="2064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sultati immagini per business  cover iot harv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44" y="747347"/>
            <a:ext cx="1570952" cy="2064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mmagine correl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1904" y="759994"/>
            <a:ext cx="1585396" cy="20834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0" descr="isultati immagini per ai automation magazine busine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340" y="759994"/>
            <a:ext cx="1561328" cy="2051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isultati immagini per bloomberg magazine softwa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0373" y="747347"/>
            <a:ext cx="1550389" cy="2064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854396" y="2754581"/>
            <a:ext cx="1606365" cy="1595040"/>
            <a:chOff x="412896" y="2058808"/>
            <a:chExt cx="1606365" cy="1595040"/>
          </a:xfrm>
        </p:grpSpPr>
        <p:grpSp>
          <p:nvGrpSpPr>
            <p:cNvPr id="10" name="Group 9"/>
            <p:cNvGrpSpPr>
              <a:grpSpLocks noChangeAspect="1"/>
            </p:cNvGrpSpPr>
            <p:nvPr/>
          </p:nvGrpSpPr>
          <p:grpSpPr>
            <a:xfrm>
              <a:off x="784354" y="2058808"/>
              <a:ext cx="833019" cy="822960"/>
              <a:chOff x="1186968" y="2472480"/>
              <a:chExt cx="869368" cy="858872"/>
            </a:xfrm>
          </p:grpSpPr>
          <p:grpSp>
            <p:nvGrpSpPr>
              <p:cNvPr id="12" name="Group 11"/>
              <p:cNvGrpSpPr/>
              <p:nvPr/>
            </p:nvGrpSpPr>
            <p:grpSpPr>
              <a:xfrm>
                <a:off x="1186968" y="2472480"/>
                <a:ext cx="869368" cy="858872"/>
                <a:chOff x="6171703" y="1491192"/>
                <a:chExt cx="2021401" cy="1996998"/>
              </a:xfrm>
            </p:grpSpPr>
            <p:sp>
              <p:nvSpPr>
                <p:cNvPr id="14" name="Chord 13"/>
                <p:cNvSpPr/>
                <p:nvPr/>
              </p:nvSpPr>
              <p:spPr>
                <a:xfrm>
                  <a:off x="6198398" y="1493484"/>
                  <a:ext cx="1994706" cy="199470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15" name="Chord 14"/>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13" name="Picture 12"/>
              <p:cNvPicPr>
                <a:picLocks noChangeAspect="1"/>
              </p:cNvPicPr>
              <p:nvPr/>
            </p:nvPicPr>
            <p:blipFill>
              <a:blip r:embed="rId8"/>
              <a:stretch>
                <a:fillRect/>
              </a:stretch>
            </p:blipFill>
            <p:spPr>
              <a:xfrm>
                <a:off x="1296375" y="2586713"/>
                <a:ext cx="614043" cy="616629"/>
              </a:xfrm>
              <a:prstGeom prst="rect">
                <a:avLst/>
              </a:prstGeom>
            </p:spPr>
          </p:pic>
        </p:grpSp>
        <p:sp>
          <p:nvSpPr>
            <p:cNvPr id="11" name="Rectangle 10"/>
            <p:cNvSpPr/>
            <p:nvPr/>
          </p:nvSpPr>
          <p:spPr>
            <a:xfrm>
              <a:off x="412896" y="2838240"/>
              <a:ext cx="1606365" cy="815608"/>
            </a:xfrm>
            <a:prstGeom prst="rect">
              <a:avLst/>
            </a:prstGeom>
          </p:spPr>
          <p:txBody>
            <a:bodyPr wrap="square" lIns="45720" tIns="91440" rIns="45720" bIns="91440">
              <a:spAutoFit/>
            </a:bodyPr>
            <a:lstStyle/>
            <a:p>
              <a:pPr algn="ctr" defTabSz="685874">
                <a:spcAft>
                  <a:spcPts val="300"/>
                </a:spcAft>
                <a:buSzPct val="80000"/>
              </a:pPr>
              <a:r>
                <a:rPr lang="en-US" sz="1200" dirty="0">
                  <a:solidFill>
                    <a:srgbClr val="004C69"/>
                  </a:solidFill>
                </a:rPr>
                <a:t>Everything </a:t>
              </a:r>
            </a:p>
            <a:p>
              <a:pPr algn="ctr" defTabSz="685874">
                <a:spcAft>
                  <a:spcPts val="300"/>
                </a:spcAft>
                <a:buSzPct val="80000"/>
              </a:pPr>
              <a:r>
                <a:rPr lang="en-US" sz="1200" dirty="0">
                  <a:solidFill>
                    <a:srgbClr val="004C69"/>
                  </a:solidFill>
                </a:rPr>
                <a:t>becomes </a:t>
              </a:r>
            </a:p>
            <a:p>
              <a:pPr algn="ctr" defTabSz="685874">
                <a:spcAft>
                  <a:spcPts val="300"/>
                </a:spcAft>
                <a:buSzPct val="80000"/>
              </a:pPr>
              <a:r>
                <a:rPr lang="en-US" sz="1200" b="1" dirty="0">
                  <a:solidFill>
                    <a:srgbClr val="004C69"/>
                  </a:solidFill>
                </a:rPr>
                <a:t>software-based</a:t>
              </a:r>
            </a:p>
          </p:txBody>
        </p:sp>
      </p:grpSp>
      <p:grpSp>
        <p:nvGrpSpPr>
          <p:cNvPr id="16" name="Group 15"/>
          <p:cNvGrpSpPr/>
          <p:nvPr/>
        </p:nvGrpSpPr>
        <p:grpSpPr>
          <a:xfrm>
            <a:off x="3645799" y="2775052"/>
            <a:ext cx="1606365" cy="1613512"/>
            <a:chOff x="3726778" y="2040336"/>
            <a:chExt cx="1606365" cy="1613512"/>
          </a:xfrm>
        </p:grpSpPr>
        <p:grpSp>
          <p:nvGrpSpPr>
            <p:cNvPr id="17" name="Group 16"/>
            <p:cNvGrpSpPr>
              <a:grpSpLocks noChangeAspect="1"/>
            </p:cNvGrpSpPr>
            <p:nvPr/>
          </p:nvGrpSpPr>
          <p:grpSpPr>
            <a:xfrm>
              <a:off x="4124656" y="2040336"/>
              <a:ext cx="833019" cy="822960"/>
              <a:chOff x="2831723" y="1795592"/>
              <a:chExt cx="869368" cy="858872"/>
            </a:xfrm>
          </p:grpSpPr>
          <p:grpSp>
            <p:nvGrpSpPr>
              <p:cNvPr id="19" name="Group 18"/>
              <p:cNvGrpSpPr/>
              <p:nvPr/>
            </p:nvGrpSpPr>
            <p:grpSpPr>
              <a:xfrm>
                <a:off x="2831723" y="1795592"/>
                <a:ext cx="869368" cy="858872"/>
                <a:chOff x="6171703" y="1491192"/>
                <a:chExt cx="2021401" cy="1996998"/>
              </a:xfrm>
            </p:grpSpPr>
            <p:sp>
              <p:nvSpPr>
                <p:cNvPr id="21" name="Chord 20"/>
                <p:cNvSpPr/>
                <p:nvPr/>
              </p:nvSpPr>
              <p:spPr>
                <a:xfrm>
                  <a:off x="6198398" y="1493484"/>
                  <a:ext cx="1994706" cy="199470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22" name="Chord 21"/>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20" name="Picture 19"/>
              <p:cNvPicPr>
                <a:picLocks noChangeAspect="1"/>
              </p:cNvPicPr>
              <p:nvPr/>
            </p:nvPicPr>
            <p:blipFill>
              <a:blip r:embed="rId9"/>
              <a:stretch>
                <a:fillRect/>
              </a:stretch>
            </p:blipFill>
            <p:spPr>
              <a:xfrm>
                <a:off x="3030352" y="1962500"/>
                <a:ext cx="487853" cy="487853"/>
              </a:xfrm>
              <a:prstGeom prst="rect">
                <a:avLst/>
              </a:prstGeom>
            </p:spPr>
          </p:pic>
        </p:grpSp>
        <p:sp>
          <p:nvSpPr>
            <p:cNvPr id="18" name="Rectangle 17"/>
            <p:cNvSpPr/>
            <p:nvPr/>
          </p:nvSpPr>
          <p:spPr>
            <a:xfrm>
              <a:off x="3726778" y="2838240"/>
              <a:ext cx="1606365" cy="815608"/>
            </a:xfrm>
            <a:prstGeom prst="rect">
              <a:avLst/>
            </a:prstGeom>
          </p:spPr>
          <p:txBody>
            <a:bodyPr wrap="square" lIns="45720" tIns="91440" rIns="45720" bIns="91440">
              <a:spAutoFit/>
            </a:bodyPr>
            <a:lstStyle/>
            <a:p>
              <a:pPr algn="ctr" defTabSz="685874">
                <a:spcAft>
                  <a:spcPts val="300"/>
                </a:spcAft>
                <a:buSzPct val="80000"/>
              </a:pPr>
              <a:r>
                <a:rPr lang="en-US" sz="1200" dirty="0">
                  <a:solidFill>
                    <a:srgbClr val="004C69"/>
                  </a:solidFill>
                </a:rPr>
                <a:t>Everything </a:t>
              </a:r>
            </a:p>
            <a:p>
              <a:pPr algn="ctr" defTabSz="685874">
                <a:spcAft>
                  <a:spcPts val="300"/>
                </a:spcAft>
                <a:buSzPct val="80000"/>
              </a:pPr>
              <a:r>
                <a:rPr lang="en-US" sz="1200" dirty="0">
                  <a:solidFill>
                    <a:srgbClr val="004C69"/>
                  </a:solidFill>
                </a:rPr>
                <a:t>generates </a:t>
              </a:r>
            </a:p>
            <a:p>
              <a:pPr algn="ctr" defTabSz="685874">
                <a:spcAft>
                  <a:spcPts val="300"/>
                </a:spcAft>
                <a:buSzPct val="80000"/>
              </a:pPr>
              <a:r>
                <a:rPr lang="en-US" sz="1200" b="1" dirty="0">
                  <a:solidFill>
                    <a:srgbClr val="004C69"/>
                  </a:solidFill>
                </a:rPr>
                <a:t>data</a:t>
              </a:r>
            </a:p>
          </p:txBody>
        </p:sp>
      </p:grpSp>
      <p:grpSp>
        <p:nvGrpSpPr>
          <p:cNvPr id="23" name="Group 22"/>
          <p:cNvGrpSpPr/>
          <p:nvPr/>
        </p:nvGrpSpPr>
        <p:grpSpPr>
          <a:xfrm>
            <a:off x="7292830" y="2781687"/>
            <a:ext cx="1606365" cy="1630764"/>
            <a:chOff x="7124740" y="2061556"/>
            <a:chExt cx="1606365" cy="1630764"/>
          </a:xfrm>
        </p:grpSpPr>
        <p:grpSp>
          <p:nvGrpSpPr>
            <p:cNvPr id="24" name="Group 23"/>
            <p:cNvGrpSpPr>
              <a:grpSpLocks noChangeAspect="1"/>
            </p:cNvGrpSpPr>
            <p:nvPr/>
          </p:nvGrpSpPr>
          <p:grpSpPr>
            <a:xfrm>
              <a:off x="7464959" y="2061556"/>
              <a:ext cx="833019" cy="822960"/>
              <a:chOff x="4366164" y="1300155"/>
              <a:chExt cx="869368" cy="858872"/>
            </a:xfrm>
          </p:grpSpPr>
          <p:grpSp>
            <p:nvGrpSpPr>
              <p:cNvPr id="26" name="Group 25"/>
              <p:cNvGrpSpPr/>
              <p:nvPr/>
            </p:nvGrpSpPr>
            <p:grpSpPr>
              <a:xfrm>
                <a:off x="4366164" y="1300155"/>
                <a:ext cx="869368" cy="858872"/>
                <a:chOff x="6171703" y="1491192"/>
                <a:chExt cx="2021401" cy="1996998"/>
              </a:xfrm>
            </p:grpSpPr>
            <p:sp>
              <p:nvSpPr>
                <p:cNvPr id="28" name="Chord 27"/>
                <p:cNvSpPr/>
                <p:nvPr/>
              </p:nvSpPr>
              <p:spPr>
                <a:xfrm>
                  <a:off x="6198398" y="1493484"/>
                  <a:ext cx="1994706" cy="199470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29" name="Chord 28"/>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27" name="Picture 26"/>
              <p:cNvPicPr>
                <a:picLocks noChangeAspect="1"/>
              </p:cNvPicPr>
              <p:nvPr/>
            </p:nvPicPr>
            <p:blipFill>
              <a:blip r:embed="rId10"/>
              <a:stretch>
                <a:fillRect/>
              </a:stretch>
            </p:blipFill>
            <p:spPr>
              <a:xfrm>
                <a:off x="4529884" y="1423379"/>
                <a:ext cx="550653" cy="550653"/>
              </a:xfrm>
              <a:prstGeom prst="rect">
                <a:avLst/>
              </a:prstGeom>
            </p:spPr>
          </p:pic>
        </p:grpSp>
        <p:sp>
          <p:nvSpPr>
            <p:cNvPr id="25" name="Rectangle 24"/>
            <p:cNvSpPr/>
            <p:nvPr/>
          </p:nvSpPr>
          <p:spPr>
            <a:xfrm>
              <a:off x="7124740" y="2876712"/>
              <a:ext cx="1606365" cy="815608"/>
            </a:xfrm>
            <a:prstGeom prst="rect">
              <a:avLst/>
            </a:prstGeom>
          </p:spPr>
          <p:txBody>
            <a:bodyPr wrap="square" lIns="45720" tIns="91440" rIns="45720" bIns="91440">
              <a:spAutoFit/>
            </a:bodyPr>
            <a:lstStyle/>
            <a:p>
              <a:pPr algn="ctr" defTabSz="685874">
                <a:spcAft>
                  <a:spcPts val="300"/>
                </a:spcAft>
                <a:buSzPct val="80000"/>
              </a:pPr>
              <a:r>
                <a:rPr lang="en-GB" sz="1200" dirty="0">
                  <a:solidFill>
                    <a:srgbClr val="004C69"/>
                  </a:solidFill>
                </a:rPr>
                <a:t>Everything </a:t>
              </a:r>
            </a:p>
            <a:p>
              <a:pPr algn="ctr" defTabSz="685874">
                <a:spcAft>
                  <a:spcPts val="300"/>
                </a:spcAft>
                <a:buSzPct val="80000"/>
              </a:pPr>
              <a:r>
                <a:rPr lang="en-GB" sz="1200" dirty="0">
                  <a:solidFill>
                    <a:srgbClr val="004C69"/>
                  </a:solidFill>
                </a:rPr>
                <a:t>needs to be </a:t>
              </a:r>
            </a:p>
            <a:p>
              <a:pPr algn="ctr" defTabSz="457189"/>
              <a:r>
                <a:rPr lang="en-GB" sz="1200" b="1" dirty="0">
                  <a:solidFill>
                    <a:srgbClr val="004C69"/>
                  </a:solidFill>
                </a:rPr>
                <a:t>secured</a:t>
              </a:r>
            </a:p>
          </p:txBody>
        </p:sp>
      </p:grpSp>
      <p:grpSp>
        <p:nvGrpSpPr>
          <p:cNvPr id="30" name="Group 29"/>
          <p:cNvGrpSpPr/>
          <p:nvPr/>
        </p:nvGrpSpPr>
        <p:grpSpPr>
          <a:xfrm>
            <a:off x="5519407" y="2790313"/>
            <a:ext cx="1606365" cy="1613512"/>
            <a:chOff x="5375183" y="2040336"/>
            <a:chExt cx="1606365" cy="1613512"/>
          </a:xfrm>
        </p:grpSpPr>
        <p:grpSp>
          <p:nvGrpSpPr>
            <p:cNvPr id="31" name="Group 30"/>
            <p:cNvGrpSpPr>
              <a:grpSpLocks noChangeAspect="1"/>
            </p:cNvGrpSpPr>
            <p:nvPr/>
          </p:nvGrpSpPr>
          <p:grpSpPr>
            <a:xfrm>
              <a:off x="5794807" y="2040336"/>
              <a:ext cx="833019" cy="822960"/>
              <a:chOff x="4215136" y="2730280"/>
              <a:chExt cx="869368" cy="858872"/>
            </a:xfrm>
          </p:grpSpPr>
          <p:grpSp>
            <p:nvGrpSpPr>
              <p:cNvPr id="33" name="Group 32"/>
              <p:cNvGrpSpPr/>
              <p:nvPr/>
            </p:nvGrpSpPr>
            <p:grpSpPr>
              <a:xfrm>
                <a:off x="4215136" y="2730280"/>
                <a:ext cx="869368" cy="858872"/>
                <a:chOff x="6171703" y="1491192"/>
                <a:chExt cx="2021401" cy="1996998"/>
              </a:xfrm>
            </p:grpSpPr>
            <p:sp>
              <p:nvSpPr>
                <p:cNvPr id="35" name="Chord 34"/>
                <p:cNvSpPr/>
                <p:nvPr/>
              </p:nvSpPr>
              <p:spPr>
                <a:xfrm>
                  <a:off x="6198398" y="1493484"/>
                  <a:ext cx="1994706" cy="199470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36" name="Chord 35"/>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pic>
            <p:nvPicPr>
              <p:cNvPr id="34" name="Picture 33"/>
              <p:cNvPicPr>
                <a:picLocks noChangeAspect="1"/>
              </p:cNvPicPr>
              <p:nvPr/>
            </p:nvPicPr>
            <p:blipFill>
              <a:blip r:embed="rId11"/>
              <a:stretch>
                <a:fillRect/>
              </a:stretch>
            </p:blipFill>
            <p:spPr>
              <a:xfrm>
                <a:off x="4317162" y="2882189"/>
                <a:ext cx="675152" cy="540121"/>
              </a:xfrm>
              <a:prstGeom prst="rect">
                <a:avLst/>
              </a:prstGeom>
            </p:spPr>
          </p:pic>
        </p:grpSp>
        <p:sp>
          <p:nvSpPr>
            <p:cNvPr id="32" name="Rectangle 31"/>
            <p:cNvSpPr/>
            <p:nvPr/>
          </p:nvSpPr>
          <p:spPr>
            <a:xfrm>
              <a:off x="5375183" y="2876712"/>
              <a:ext cx="1606365" cy="777136"/>
            </a:xfrm>
            <a:prstGeom prst="rect">
              <a:avLst/>
            </a:prstGeom>
          </p:spPr>
          <p:txBody>
            <a:bodyPr wrap="square" lIns="45720" tIns="91440" rIns="45720" bIns="91440">
              <a:spAutoFit/>
            </a:bodyPr>
            <a:lstStyle/>
            <a:p>
              <a:pPr algn="ctr" defTabSz="685874">
                <a:spcAft>
                  <a:spcPts val="300"/>
                </a:spcAft>
                <a:buSzPct val="80000"/>
              </a:pPr>
              <a:r>
                <a:rPr lang="en-GB" sz="1200" dirty="0">
                  <a:solidFill>
                    <a:srgbClr val="004C69"/>
                  </a:solidFill>
                </a:rPr>
                <a:t>Everything             can be </a:t>
              </a:r>
            </a:p>
            <a:p>
              <a:pPr algn="ctr" defTabSz="457189"/>
              <a:r>
                <a:rPr lang="en-GB" sz="1200" b="1" dirty="0">
                  <a:solidFill>
                    <a:srgbClr val="004C69"/>
                  </a:solidFill>
                </a:rPr>
                <a:t>automated</a:t>
              </a:r>
            </a:p>
          </p:txBody>
        </p:sp>
      </p:grpSp>
      <p:grpSp>
        <p:nvGrpSpPr>
          <p:cNvPr id="37" name="Group 36"/>
          <p:cNvGrpSpPr/>
          <p:nvPr/>
        </p:nvGrpSpPr>
        <p:grpSpPr>
          <a:xfrm>
            <a:off x="217372" y="2738888"/>
            <a:ext cx="1606365" cy="1613512"/>
            <a:chOff x="2113608" y="2040336"/>
            <a:chExt cx="1606365" cy="1613513"/>
          </a:xfrm>
        </p:grpSpPr>
        <p:grpSp>
          <p:nvGrpSpPr>
            <p:cNvPr id="38" name="Group 37"/>
            <p:cNvGrpSpPr>
              <a:grpSpLocks noChangeAspect="1"/>
            </p:cNvGrpSpPr>
            <p:nvPr/>
          </p:nvGrpSpPr>
          <p:grpSpPr>
            <a:xfrm>
              <a:off x="2454505" y="2040336"/>
              <a:ext cx="833019" cy="822960"/>
              <a:chOff x="2446616" y="3198034"/>
              <a:chExt cx="869368" cy="858872"/>
            </a:xfrm>
          </p:grpSpPr>
          <p:grpSp>
            <p:nvGrpSpPr>
              <p:cNvPr id="40" name="Group 39"/>
              <p:cNvGrpSpPr/>
              <p:nvPr/>
            </p:nvGrpSpPr>
            <p:grpSpPr>
              <a:xfrm>
                <a:off x="2446616" y="3198034"/>
                <a:ext cx="869368" cy="858872"/>
                <a:chOff x="6171703" y="1491192"/>
                <a:chExt cx="2021401" cy="1996998"/>
              </a:xfrm>
            </p:grpSpPr>
            <p:sp>
              <p:nvSpPr>
                <p:cNvPr id="55" name="Chord 54"/>
                <p:cNvSpPr/>
                <p:nvPr/>
              </p:nvSpPr>
              <p:spPr>
                <a:xfrm>
                  <a:off x="6198398" y="1493484"/>
                  <a:ext cx="1994706" cy="199470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56" name="Chord 55"/>
                <p:cNvSpPr/>
                <p:nvPr/>
              </p:nvSpPr>
              <p:spPr>
                <a:xfrm rot="10800000">
                  <a:off x="6171703" y="1491192"/>
                  <a:ext cx="1994706" cy="199470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grpSp>
          <p:sp>
            <p:nvSpPr>
              <p:cNvPr id="41" name="Oval 40"/>
              <p:cNvSpPr/>
              <p:nvPr/>
            </p:nvSpPr>
            <p:spPr>
              <a:xfrm>
                <a:off x="2652508" y="3523883"/>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2" name="Oval 41"/>
              <p:cNvSpPr/>
              <p:nvPr/>
            </p:nvSpPr>
            <p:spPr>
              <a:xfrm>
                <a:off x="2835963" y="3594515"/>
                <a:ext cx="80522" cy="80522"/>
              </a:xfrm>
              <a:prstGeom prst="ellipse">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3" name="Oval 42"/>
              <p:cNvSpPr/>
              <p:nvPr/>
            </p:nvSpPr>
            <p:spPr>
              <a:xfrm>
                <a:off x="2956127" y="3772466"/>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4" name="Oval 43"/>
              <p:cNvSpPr/>
              <p:nvPr/>
            </p:nvSpPr>
            <p:spPr>
              <a:xfrm>
                <a:off x="2724057" y="3755039"/>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5" name="Oval 44"/>
              <p:cNvSpPr/>
              <p:nvPr/>
            </p:nvSpPr>
            <p:spPr>
              <a:xfrm>
                <a:off x="2791934" y="3319331"/>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6" name="Oval 45"/>
              <p:cNvSpPr/>
              <p:nvPr/>
            </p:nvSpPr>
            <p:spPr>
              <a:xfrm>
                <a:off x="2991901" y="3370698"/>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sp>
            <p:nvSpPr>
              <p:cNvPr id="47" name="Oval 46"/>
              <p:cNvSpPr/>
              <p:nvPr/>
            </p:nvSpPr>
            <p:spPr>
              <a:xfrm>
                <a:off x="3037767" y="3548647"/>
                <a:ext cx="80522" cy="80522"/>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FFFFFF"/>
                  </a:solidFill>
                </a:endParaRPr>
              </a:p>
            </p:txBody>
          </p:sp>
          <p:cxnSp>
            <p:nvCxnSpPr>
              <p:cNvPr id="48" name="Straight Connector 47"/>
              <p:cNvCxnSpPr/>
              <p:nvPr/>
            </p:nvCxnSpPr>
            <p:spPr>
              <a:xfrm flipH="1" flipV="1">
                <a:off x="2832195" y="3399852"/>
                <a:ext cx="44029" cy="194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2879785" y="3439427"/>
                <a:ext cx="123908" cy="187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916485" y="3588908"/>
                <a:ext cx="121283" cy="458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904692" y="3663244"/>
                <a:ext cx="63227" cy="121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2733029" y="3564144"/>
                <a:ext cx="102933" cy="706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792787" y="3663244"/>
                <a:ext cx="54969" cy="103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3075535" y="3747958"/>
                <a:ext cx="121283" cy="458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2113608" y="2838240"/>
              <a:ext cx="1606365" cy="815609"/>
            </a:xfrm>
            <a:prstGeom prst="rect">
              <a:avLst/>
            </a:prstGeom>
          </p:spPr>
          <p:txBody>
            <a:bodyPr wrap="square" lIns="45720" tIns="91440" rIns="45720" bIns="91440">
              <a:spAutoFit/>
            </a:bodyPr>
            <a:lstStyle/>
            <a:p>
              <a:pPr algn="ctr" defTabSz="685874">
                <a:spcAft>
                  <a:spcPts val="300"/>
                </a:spcAft>
                <a:buSzPct val="80000"/>
              </a:pPr>
              <a:r>
                <a:rPr lang="en-US" sz="1200" dirty="0">
                  <a:solidFill>
                    <a:srgbClr val="004C69"/>
                  </a:solidFill>
                </a:rPr>
                <a:t>Everything </a:t>
              </a:r>
            </a:p>
            <a:p>
              <a:pPr algn="ctr" defTabSz="685874">
                <a:spcAft>
                  <a:spcPts val="300"/>
                </a:spcAft>
                <a:buSzPct val="80000"/>
              </a:pPr>
              <a:r>
                <a:rPr lang="en-US" sz="1200" dirty="0">
                  <a:solidFill>
                    <a:srgbClr val="004C69"/>
                  </a:solidFill>
                </a:rPr>
                <a:t>becomes </a:t>
              </a:r>
            </a:p>
            <a:p>
              <a:pPr algn="ctr" defTabSz="685874">
                <a:spcAft>
                  <a:spcPts val="300"/>
                </a:spcAft>
                <a:buSzPct val="80000"/>
              </a:pPr>
              <a:r>
                <a:rPr lang="en-US" sz="1200" b="1" dirty="0">
                  <a:solidFill>
                    <a:srgbClr val="004C69"/>
                  </a:solidFill>
                </a:rPr>
                <a:t>connected</a:t>
              </a:r>
            </a:p>
          </p:txBody>
        </p:sp>
      </p:grpSp>
      <p:sp>
        <p:nvSpPr>
          <p:cNvPr id="3" name="Title 2"/>
          <p:cNvSpPr>
            <a:spLocks noGrp="1"/>
          </p:cNvSpPr>
          <p:nvPr>
            <p:ph type="title"/>
          </p:nvPr>
        </p:nvSpPr>
        <p:spPr>
          <a:xfrm>
            <a:off x="210385" y="229943"/>
            <a:ext cx="1895049" cy="273003"/>
          </a:xfrm>
        </p:spPr>
        <p:txBody>
          <a:bodyPr/>
          <a:lstStyle/>
          <a:p>
            <a:r>
              <a:rPr lang="en-US" sz="1600" dirty="0"/>
              <a:t>Why are we here?</a:t>
            </a:r>
          </a:p>
        </p:txBody>
      </p:sp>
    </p:spTree>
    <p:extLst>
      <p:ext uri="{BB962C8B-B14F-4D97-AF65-F5344CB8AC3E}">
        <p14:creationId xmlns:p14="http://schemas.microsoft.com/office/powerpoint/2010/main" val="29099574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4566" y="104247"/>
            <a:ext cx="8345488" cy="731837"/>
          </a:xfrm>
        </p:spPr>
        <p:txBody>
          <a:bodyPr/>
          <a:lstStyle/>
          <a:p>
            <a:r>
              <a:rPr lang="en-US" sz="2800" dirty="0">
                <a:solidFill>
                  <a:schemeClr val="tx1">
                    <a:lumMod val="50000"/>
                  </a:schemeClr>
                </a:solidFill>
              </a:rPr>
              <a:t>Lab: Using the APIC-EM Path Trace API</a:t>
            </a:r>
            <a:br>
              <a:rPr lang="en-US" sz="2800" dirty="0">
                <a:solidFill>
                  <a:schemeClr val="tx1">
                    <a:lumMod val="50000"/>
                  </a:schemeClr>
                </a:solidFill>
              </a:rPr>
            </a:br>
            <a:r>
              <a:rPr lang="en-US" sz="2800" dirty="0">
                <a:solidFill>
                  <a:schemeClr val="tx1">
                    <a:lumMod val="50000"/>
                  </a:schemeClr>
                </a:solidFill>
              </a:rPr>
              <a:t>JSON Practice - Load Variables</a:t>
            </a:r>
          </a:p>
        </p:txBody>
      </p:sp>
      <p:sp>
        <p:nvSpPr>
          <p:cNvPr id="4" name="Rectangle 3"/>
          <p:cNvSpPr/>
          <p:nvPr/>
        </p:nvSpPr>
        <p:spPr>
          <a:xfrm>
            <a:off x="747958" y="2316145"/>
            <a:ext cx="7318703" cy="2062103"/>
          </a:xfrm>
          <a:prstGeom prst="rect">
            <a:avLst/>
          </a:prstGeom>
        </p:spPr>
        <p:txBody>
          <a:bodyPr wrap="square">
            <a:spAutoFit/>
          </a:bodyPr>
          <a:lstStyle/>
          <a:p>
            <a:pPr marL="342900" indent="-342900">
              <a:buFont typeface="+mj-lt"/>
              <a:buAutoNum type="arabicPeriod"/>
            </a:pPr>
            <a:r>
              <a:rPr lang="en-US" sz="1600" dirty="0">
                <a:solidFill>
                  <a:srgbClr val="000000"/>
                </a:solidFill>
              </a:rPr>
              <a:t>Import the </a:t>
            </a:r>
            <a:r>
              <a:rPr lang="en-US" sz="1600" b="1" dirty="0" err="1">
                <a:solidFill>
                  <a:srgbClr val="000000"/>
                </a:solidFill>
              </a:rPr>
              <a:t>json</a:t>
            </a:r>
            <a:r>
              <a:rPr lang="en-US" sz="1600" dirty="0">
                <a:solidFill>
                  <a:srgbClr val="000000"/>
                </a:solidFill>
              </a:rPr>
              <a:t> module.</a:t>
            </a:r>
          </a:p>
          <a:p>
            <a:pPr marL="342900" indent="-342900">
              <a:buFont typeface="+mj-lt"/>
              <a:buAutoNum type="arabicPeriod"/>
            </a:pPr>
            <a:r>
              <a:rPr lang="en-US" sz="1600" dirty="0">
                <a:solidFill>
                  <a:srgbClr val="000000"/>
                </a:solidFill>
              </a:rPr>
              <a:t>Open the </a:t>
            </a:r>
            <a:r>
              <a:rPr lang="en-US" sz="1600" b="1" dirty="0" err="1">
                <a:solidFill>
                  <a:srgbClr val="000000"/>
                </a:solidFill>
              </a:rPr>
              <a:t>path_trace_json.json</a:t>
            </a:r>
            <a:r>
              <a:rPr lang="en-US" sz="1600" dirty="0">
                <a:solidFill>
                  <a:srgbClr val="000000"/>
                </a:solidFill>
              </a:rPr>
              <a:t> file, convert it to Python objects, and assign the result to a variable called </a:t>
            </a:r>
            <a:r>
              <a:rPr lang="en-US" sz="1600" b="1" dirty="0" err="1">
                <a:solidFill>
                  <a:srgbClr val="000000"/>
                </a:solidFill>
              </a:rPr>
              <a:t>json_data</a:t>
            </a:r>
            <a:r>
              <a:rPr lang="en-US" sz="1600" dirty="0">
                <a:solidFill>
                  <a:srgbClr val="000000"/>
                </a:solidFill>
              </a:rPr>
              <a:t> as shown above.</a:t>
            </a:r>
          </a:p>
          <a:p>
            <a:pPr marL="342900" indent="-342900">
              <a:buFont typeface="+mj-lt"/>
              <a:buAutoNum type="arabicPeriod" startAt="3"/>
            </a:pPr>
            <a:r>
              <a:rPr lang="en-US" sz="1600" dirty="0">
                <a:solidFill>
                  <a:srgbClr val="000000"/>
                </a:solidFill>
              </a:rPr>
              <a:t>Save and run the program.</a:t>
            </a:r>
          </a:p>
          <a:p>
            <a:pPr marL="342900" indent="-342900">
              <a:buFont typeface="+mj-lt"/>
              <a:buAutoNum type="arabicPeriod" startAt="3"/>
            </a:pPr>
            <a:r>
              <a:rPr lang="en-US" sz="1600" dirty="0">
                <a:solidFill>
                  <a:srgbClr val="000000"/>
                </a:solidFill>
              </a:rPr>
              <a:t>Display the contents of </a:t>
            </a:r>
            <a:r>
              <a:rPr lang="en-US" sz="1600" b="1" dirty="0" err="1">
                <a:solidFill>
                  <a:srgbClr val="000000"/>
                </a:solidFill>
              </a:rPr>
              <a:t>json_data</a:t>
            </a:r>
            <a:r>
              <a:rPr lang="en-US" sz="1600" dirty="0">
                <a:solidFill>
                  <a:srgbClr val="000000"/>
                </a:solidFill>
              </a:rPr>
              <a:t> in the shell. This is what the imported and converted JSON looks like to Python</a:t>
            </a:r>
          </a:p>
          <a:p>
            <a:pPr marL="342900" indent="-342900">
              <a:buFont typeface="+mj-lt"/>
              <a:buAutoNum type="arabicPeriod" startAt="3"/>
            </a:pPr>
            <a:r>
              <a:rPr lang="en-US" sz="1600" dirty="0">
                <a:solidFill>
                  <a:srgbClr val="000000"/>
                </a:solidFill>
              </a:rPr>
              <a:t>Display the values of different keys in the </a:t>
            </a:r>
            <a:r>
              <a:rPr lang="en-US" sz="1600" dirty="0" err="1">
                <a:solidFill>
                  <a:srgbClr val="000000"/>
                </a:solidFill>
              </a:rPr>
              <a:t>json</a:t>
            </a:r>
            <a:r>
              <a:rPr lang="en-US" sz="1600" dirty="0">
                <a:solidFill>
                  <a:srgbClr val="000000"/>
                </a:solidFill>
              </a:rPr>
              <a:t>. Example:</a:t>
            </a:r>
          </a:p>
          <a:p>
            <a:pPr algn="ctr"/>
            <a:r>
              <a:rPr lang="en-US" sz="1600" b="1" dirty="0">
                <a:solidFill>
                  <a:srgbClr val="000000"/>
                </a:solidFill>
                <a:latin typeface="Courier New" panose="02070309020205020404" pitchFamily="49" charset="0"/>
                <a:cs typeface="Courier New" panose="02070309020205020404" pitchFamily="49" charset="0"/>
              </a:rPr>
              <a:t>print(</a:t>
            </a:r>
            <a:r>
              <a:rPr lang="en-US" sz="1600" b="1" dirty="0" err="1">
                <a:solidFill>
                  <a:srgbClr val="000000"/>
                </a:solidFill>
                <a:latin typeface="Courier New" panose="02070309020205020404" pitchFamily="49" charset="0"/>
                <a:cs typeface="Courier New" panose="02070309020205020404" pitchFamily="49" charset="0"/>
              </a:rPr>
              <a:t>json_data</a:t>
            </a:r>
            <a:r>
              <a:rPr lang="en-US" sz="1600" b="1" dirty="0">
                <a:solidFill>
                  <a:srgbClr val="000000"/>
                </a:solidFill>
                <a:latin typeface="Courier New" panose="02070309020205020404" pitchFamily="49" charset="0"/>
                <a:cs typeface="Courier New" panose="02070309020205020404" pitchFamily="49" charset="0"/>
              </a:rPr>
              <a:t>['response']['request'])</a:t>
            </a:r>
          </a:p>
        </p:txBody>
      </p:sp>
      <p:sp>
        <p:nvSpPr>
          <p:cNvPr id="5" name="TextBox 4"/>
          <p:cNvSpPr txBox="1"/>
          <p:nvPr/>
        </p:nvSpPr>
        <p:spPr>
          <a:xfrm>
            <a:off x="1221539" y="949763"/>
            <a:ext cx="6190303" cy="1077218"/>
          </a:xfrm>
          <a:prstGeom prst="rect">
            <a:avLst/>
          </a:prstGeom>
          <a:noFill/>
          <a:ln>
            <a:solidFill>
              <a:schemeClr val="accent1"/>
            </a:solidFill>
          </a:ln>
        </p:spPr>
        <p:txBody>
          <a:bodyPr wrap="square" rtlCol="0">
            <a:spAutoFit/>
          </a:bodyPr>
          <a:lstStyle/>
          <a:p>
            <a:r>
              <a:rPr lang="en-US" sz="1600" b="1" dirty="0">
                <a:solidFill>
                  <a:schemeClr val="accent6">
                    <a:lumMod val="50000"/>
                  </a:schemeClr>
                </a:solidFill>
                <a:latin typeface="Courier New" panose="02070309020205020404" pitchFamily="49" charset="0"/>
                <a:cs typeface="Courier New" panose="02070309020205020404" pitchFamily="49" charset="0"/>
              </a:rPr>
              <a:t>import</a:t>
            </a:r>
            <a:r>
              <a:rPr lang="en-US" sz="1600" b="1" dirty="0">
                <a:solidFill>
                  <a:srgbClr val="000000"/>
                </a:solidFill>
                <a:latin typeface="Courier New" panose="02070309020205020404" pitchFamily="49" charset="0"/>
                <a:cs typeface="Courier New" panose="02070309020205020404" pitchFamily="49" charset="0"/>
              </a:rPr>
              <a:t> </a:t>
            </a:r>
            <a:r>
              <a:rPr lang="en-US" sz="1600" b="1" dirty="0" err="1">
                <a:solidFill>
                  <a:srgbClr val="000000"/>
                </a:solidFill>
                <a:latin typeface="Courier New" panose="02070309020205020404" pitchFamily="49" charset="0"/>
                <a:cs typeface="Courier New" panose="02070309020205020404" pitchFamily="49" charset="0"/>
              </a:rPr>
              <a:t>json</a:t>
            </a:r>
            <a:endParaRPr lang="en-US" sz="1600" b="1" dirty="0">
              <a:solidFill>
                <a:srgbClr val="000000"/>
              </a:solidFill>
              <a:latin typeface="Courier New" panose="02070309020205020404" pitchFamily="49" charset="0"/>
              <a:cs typeface="Courier New" panose="02070309020205020404" pitchFamily="49" charset="0"/>
            </a:endParaRPr>
          </a:p>
          <a:p>
            <a:r>
              <a:rPr lang="en-US" sz="1600" b="1" dirty="0" err="1">
                <a:solidFill>
                  <a:srgbClr val="000000"/>
                </a:solidFill>
                <a:latin typeface="Courier New" panose="02070309020205020404" pitchFamily="49" charset="0"/>
                <a:cs typeface="Courier New" panose="02070309020205020404" pitchFamily="49" charset="0"/>
              </a:rPr>
              <a:t>json_data</a:t>
            </a:r>
            <a:r>
              <a:rPr lang="en-US" sz="1600" b="1" dirty="0">
                <a:solidFill>
                  <a:srgbClr val="000000"/>
                </a:solidFill>
                <a:latin typeface="Courier New" panose="02070309020205020404" pitchFamily="49" charset="0"/>
                <a:cs typeface="Courier New" panose="02070309020205020404" pitchFamily="49" charset="0"/>
              </a:rPr>
              <a:t>=</a:t>
            </a:r>
            <a:r>
              <a:rPr lang="en-US" sz="1600" b="1" dirty="0" err="1">
                <a:solidFill>
                  <a:srgbClr val="000000"/>
                </a:solidFill>
                <a:latin typeface="Courier New" panose="02070309020205020404" pitchFamily="49" charset="0"/>
                <a:cs typeface="Courier New" panose="02070309020205020404" pitchFamily="49" charset="0"/>
              </a:rPr>
              <a:t>json.load</a:t>
            </a:r>
            <a:r>
              <a:rPr lang="en-US" sz="1600" b="1" dirty="0">
                <a:solidFill>
                  <a:srgbClr val="000000"/>
                </a:solidFill>
                <a:latin typeface="Courier New" panose="02070309020205020404" pitchFamily="49" charset="0"/>
                <a:cs typeface="Courier New" panose="02070309020205020404" pitchFamily="49" charset="0"/>
              </a:rPr>
              <a:t>(</a:t>
            </a:r>
            <a:r>
              <a:rPr lang="en-US" sz="1600" b="1" dirty="0">
                <a:solidFill>
                  <a:srgbClr val="7030A0"/>
                </a:solidFill>
                <a:latin typeface="Courier New" panose="02070309020205020404" pitchFamily="49" charset="0"/>
                <a:cs typeface="Courier New" panose="02070309020205020404" pitchFamily="49" charset="0"/>
              </a:rPr>
              <a:t>open</a:t>
            </a:r>
            <a:r>
              <a:rPr lang="en-US" sz="1600" b="1" dirty="0">
                <a:solidFill>
                  <a:srgbClr val="000000"/>
                </a:solidFill>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path_trace_json.json</a:t>
            </a:r>
            <a:r>
              <a:rPr lang="en-US" sz="1600" b="1" dirty="0">
                <a:solidFill>
                  <a:srgbClr val="00B050"/>
                </a:solidFill>
                <a:latin typeface="Courier New" panose="02070309020205020404" pitchFamily="49" charset="0"/>
                <a:cs typeface="Courier New" panose="02070309020205020404" pitchFamily="49" charset="0"/>
              </a:rPr>
              <a:t>'</a:t>
            </a:r>
            <a:r>
              <a:rPr lang="en-US" sz="1600" b="1" dirty="0">
                <a:solidFill>
                  <a:srgbClr val="000000"/>
                </a:solidFill>
                <a:latin typeface="Courier New" panose="02070309020205020404" pitchFamily="49" charset="0"/>
                <a:cs typeface="Courier New" panose="02070309020205020404" pitchFamily="49" charset="0"/>
              </a:rPr>
              <a:t>))</a:t>
            </a:r>
          </a:p>
          <a:p>
            <a:endParaRPr lang="en-US" sz="1600" b="1" dirty="0">
              <a:solidFill>
                <a:srgbClr val="000000"/>
              </a:solidFill>
              <a:latin typeface="Courier New" panose="02070309020205020404" pitchFamily="49" charset="0"/>
              <a:cs typeface="Courier New" panose="02070309020205020404" pitchFamily="49" charset="0"/>
            </a:endParaRPr>
          </a:p>
          <a:p>
            <a:r>
              <a:rPr lang="en-US" sz="1600" dirty="0">
                <a:solidFill>
                  <a:srgbClr val="000000"/>
                </a:solidFill>
                <a:latin typeface="Courier New" panose="02070309020205020404" pitchFamily="49" charset="0"/>
                <a:cs typeface="Courier New" panose="02070309020205020404" pitchFamily="49" charset="0"/>
              </a:rPr>
              <a:t>&gt;&gt;&gt;</a:t>
            </a:r>
            <a:r>
              <a:rPr lang="en-US" sz="1600" b="1" dirty="0">
                <a:solidFill>
                  <a:srgbClr val="000000"/>
                </a:solidFill>
                <a:latin typeface="Courier New" panose="02070309020205020404" pitchFamily="49" charset="0"/>
                <a:cs typeface="Courier New" panose="02070309020205020404" pitchFamily="49" charset="0"/>
              </a:rPr>
              <a:t> print(</a:t>
            </a:r>
            <a:r>
              <a:rPr lang="en-US" sz="1600" b="1" dirty="0" err="1">
                <a:solidFill>
                  <a:schemeClr val="tx1">
                    <a:lumMod val="50000"/>
                  </a:schemeClr>
                </a:solidFill>
                <a:latin typeface="Courier New" panose="02070309020205020404" pitchFamily="49" charset="0"/>
                <a:cs typeface="Courier New" panose="02070309020205020404" pitchFamily="49" charset="0"/>
              </a:rPr>
              <a:t>json_data</a:t>
            </a:r>
            <a:r>
              <a:rPr lang="en-US" sz="1600" b="1" dirty="0">
                <a:solidFill>
                  <a:schemeClr val="tx1">
                    <a:lumMod val="50000"/>
                  </a:schemeClr>
                </a:solidFill>
                <a:latin typeface="Courier New" panose="02070309020205020404" pitchFamily="49" charset="0"/>
                <a:cs typeface="Courier New" panose="02070309020205020404" pitchFamily="49" charset="0"/>
              </a:rPr>
              <a:t>)</a:t>
            </a:r>
            <a:endParaRPr lang="en-US" sz="1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66225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537" y="155537"/>
            <a:ext cx="8691795" cy="731837"/>
          </a:xfrm>
        </p:spPr>
        <p:txBody>
          <a:bodyPr/>
          <a:lstStyle/>
          <a:p>
            <a:r>
              <a:rPr lang="en-US" sz="2800" dirty="0">
                <a:solidFill>
                  <a:srgbClr val="31808B"/>
                </a:solidFill>
              </a:rPr>
              <a:t>Lab: JSON Practice -  Accessing Data in the Response</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196" y="1033346"/>
            <a:ext cx="3756542" cy="3727308"/>
          </a:xfrm>
          <a:prstGeom prst="rect">
            <a:avLst/>
          </a:prstGeom>
        </p:spPr>
      </p:pic>
      <p:cxnSp>
        <p:nvCxnSpPr>
          <p:cNvPr id="9" name="Straight Arrow Connector 8"/>
          <p:cNvCxnSpPr>
            <a:stCxn id="5" idx="1"/>
          </p:cNvCxnSpPr>
          <p:nvPr/>
        </p:nvCxnSpPr>
        <p:spPr>
          <a:xfrm flipH="1">
            <a:off x="2059260" y="4089913"/>
            <a:ext cx="892260" cy="0"/>
          </a:xfrm>
          <a:prstGeom prst="straightConnector1">
            <a:avLst/>
          </a:prstGeom>
          <a:ln w="28575">
            <a:solidFill>
              <a:srgbClr val="FF000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126112" y="2072507"/>
            <a:ext cx="892260" cy="1"/>
          </a:xfrm>
          <a:prstGeom prst="straightConnector1">
            <a:avLst/>
          </a:prstGeom>
          <a:ln w="28575">
            <a:solidFill>
              <a:srgbClr val="FF000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126112" y="1867713"/>
            <a:ext cx="892260" cy="1"/>
          </a:xfrm>
          <a:prstGeom prst="straightConnector1">
            <a:avLst/>
          </a:prstGeom>
          <a:ln w="28575">
            <a:solidFill>
              <a:srgbClr val="FF000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951520" y="3936024"/>
            <a:ext cx="5872812"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a:spAutoFit/>
          </a:bodyPr>
          <a:lstStyle>
            <a:defPPr>
              <a:defRPr lang="en-US"/>
            </a:defPPr>
            <a:lvl1pPr>
              <a:defRPr sz="1400" b="1">
                <a:latin typeface="Courier New" panose="02070309020205020404" pitchFamily="49" charset="0"/>
                <a:ea typeface="Microsoft Himalaya" panose="01010100010101010101" pitchFamily="2" charset="0"/>
                <a:cs typeface="Courier New" panose="02070309020205020404" pitchFamily="49" charset="0"/>
              </a:defRPr>
            </a:lvl1pPr>
          </a:lstStyle>
          <a:p>
            <a:r>
              <a:rPr lang="en-US" dirty="0" err="1"/>
              <a:t>json_data</a:t>
            </a:r>
            <a:r>
              <a:rPr lang="en-US" dirty="0"/>
              <a:t>['response']['</a:t>
            </a:r>
            <a:r>
              <a:rPr lang="en-US" dirty="0" err="1"/>
              <a:t>networkElementsInfo</a:t>
            </a:r>
            <a:r>
              <a:rPr lang="en-US" dirty="0"/>
              <a:t>'][2]['</a:t>
            </a:r>
            <a:r>
              <a:rPr lang="en-US" dirty="0" err="1"/>
              <a:t>ip</a:t>
            </a:r>
            <a:r>
              <a:rPr lang="en-US" dirty="0"/>
              <a:t>']</a:t>
            </a:r>
          </a:p>
        </p:txBody>
      </p:sp>
      <p:sp>
        <p:nvSpPr>
          <p:cNvPr id="7" name="Rectangle 6"/>
          <p:cNvSpPr/>
          <p:nvPr/>
        </p:nvSpPr>
        <p:spPr>
          <a:xfrm>
            <a:off x="3018372" y="1611247"/>
            <a:ext cx="4906537"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a:spAutoFit/>
          </a:bodyPr>
          <a:lstStyle/>
          <a:p>
            <a:r>
              <a:rPr lang="en-US" sz="1400" b="1" dirty="0" err="1">
                <a:latin typeface="Courier New" panose="02070309020205020404" pitchFamily="49" charset="0"/>
                <a:ea typeface="Microsoft Himalaya" panose="01010100010101010101" pitchFamily="2" charset="0"/>
                <a:cs typeface="Courier New" panose="02070309020205020404" pitchFamily="49" charset="0"/>
              </a:rPr>
              <a:t>json_data</a:t>
            </a:r>
            <a:r>
              <a:rPr lang="en-US" sz="1400" b="1" dirty="0">
                <a:latin typeface="Courier New" panose="02070309020205020404" pitchFamily="49" charset="0"/>
                <a:ea typeface="Microsoft Himalaya" panose="01010100010101010101" pitchFamily="2" charset="0"/>
                <a:cs typeface="Courier New" panose="02070309020205020404" pitchFamily="49" charset="0"/>
              </a:rPr>
              <a:t>['response']['request']['</a:t>
            </a:r>
            <a:r>
              <a:rPr lang="en-US" sz="1400" b="1" dirty="0" err="1">
                <a:latin typeface="Courier New" panose="02070309020205020404" pitchFamily="49" charset="0"/>
                <a:ea typeface="Microsoft Himalaya" panose="01010100010101010101" pitchFamily="2" charset="0"/>
                <a:cs typeface="Courier New" panose="02070309020205020404" pitchFamily="49" charset="0"/>
              </a:rPr>
              <a:t>sourceIP</a:t>
            </a:r>
            <a:r>
              <a:rPr lang="en-US" sz="1400" b="1" dirty="0">
                <a:latin typeface="Courier New" panose="02070309020205020404" pitchFamily="49" charset="0"/>
                <a:ea typeface="Microsoft Himalaya" panose="01010100010101010101" pitchFamily="2" charset="0"/>
                <a:cs typeface="Courier New" panose="02070309020205020404" pitchFamily="49" charset="0"/>
              </a:rPr>
              <a:t>')</a:t>
            </a:r>
          </a:p>
        </p:txBody>
      </p:sp>
      <p:sp>
        <p:nvSpPr>
          <p:cNvPr id="10" name="Rectangle 9"/>
          <p:cNvSpPr/>
          <p:nvPr/>
        </p:nvSpPr>
        <p:spPr>
          <a:xfrm>
            <a:off x="3018372" y="1946277"/>
            <a:ext cx="4906537" cy="307777"/>
          </a:xfrm>
          <a:prstGeom prst="rect">
            <a:avLst/>
          </a:prstGeom>
          <a:solidFill>
            <a:schemeClr val="bg1"/>
          </a:solidFill>
          <a:ln>
            <a:solidFill>
              <a:schemeClr val="tx1">
                <a:lumMod val="50000"/>
              </a:schemeClr>
            </a:solidFill>
          </a:ln>
          <a:effectLst>
            <a:outerShdw blurRad="50800" dist="38100" dir="2700000" algn="tl" rotWithShape="0">
              <a:prstClr val="black">
                <a:alpha val="40000"/>
              </a:prstClr>
            </a:outerShdw>
          </a:effectLst>
        </p:spPr>
        <p:txBody>
          <a:bodyPr wrap="square">
            <a:spAutoFit/>
          </a:bodyPr>
          <a:lstStyle/>
          <a:p>
            <a:r>
              <a:rPr lang="en-US" sz="1400" b="1" dirty="0" err="1">
                <a:latin typeface="Courier New" panose="02070309020205020404" pitchFamily="49" charset="0"/>
                <a:ea typeface="Microsoft Himalaya" panose="01010100010101010101" pitchFamily="2" charset="0"/>
                <a:cs typeface="Courier New" panose="02070309020205020404" pitchFamily="49" charset="0"/>
              </a:rPr>
              <a:t>json_data</a:t>
            </a:r>
            <a:r>
              <a:rPr lang="en-US" sz="1400" b="1" dirty="0">
                <a:latin typeface="Courier New" panose="02070309020205020404" pitchFamily="49" charset="0"/>
                <a:ea typeface="Microsoft Himalaya" panose="01010100010101010101" pitchFamily="2" charset="0"/>
                <a:cs typeface="Courier New" panose="02070309020205020404" pitchFamily="49" charset="0"/>
              </a:rPr>
              <a:t>['response']['request']['</a:t>
            </a:r>
            <a:r>
              <a:rPr lang="en-US" sz="1400" b="1" dirty="0" err="1">
                <a:latin typeface="Courier New" panose="02070309020205020404" pitchFamily="49" charset="0"/>
                <a:ea typeface="Microsoft Himalaya" panose="01010100010101010101" pitchFamily="2" charset="0"/>
                <a:cs typeface="Courier New" panose="02070309020205020404" pitchFamily="49" charset="0"/>
              </a:rPr>
              <a:t>destIP</a:t>
            </a:r>
            <a:r>
              <a:rPr lang="en-US" sz="1400" b="1" dirty="0">
                <a:latin typeface="Courier New" panose="02070309020205020404" pitchFamily="49" charset="0"/>
                <a:ea typeface="Microsoft Himalaya" panose="01010100010101010101" pitchFamily="2" charset="0"/>
                <a:cs typeface="Courier New" panose="02070309020205020404" pitchFamily="49" charset="0"/>
              </a:rPr>
              <a:t>']</a:t>
            </a:r>
          </a:p>
        </p:txBody>
      </p:sp>
      <p:sp>
        <p:nvSpPr>
          <p:cNvPr id="6" name="TextBox 5"/>
          <p:cNvSpPr txBox="1"/>
          <p:nvPr/>
        </p:nvSpPr>
        <p:spPr>
          <a:xfrm>
            <a:off x="4080933" y="2634934"/>
            <a:ext cx="4120445" cy="738664"/>
          </a:xfrm>
          <a:prstGeom prst="rect">
            <a:avLst/>
          </a:prstGeom>
          <a:noFill/>
        </p:spPr>
        <p:txBody>
          <a:bodyPr wrap="square" rtlCol="0">
            <a:spAutoFit/>
          </a:bodyPr>
          <a:lstStyle/>
          <a:p>
            <a:r>
              <a:rPr lang="en-US" sz="1400" b="1" dirty="0" err="1"/>
              <a:t>json_data</a:t>
            </a:r>
            <a:r>
              <a:rPr lang="en-US" sz="1400" dirty="0"/>
              <a:t> holds the converted JSON reply from the Path Trace endpoint that is represented in the JSON Viewer tree.</a:t>
            </a:r>
          </a:p>
        </p:txBody>
      </p:sp>
    </p:spTree>
    <p:extLst>
      <p:ext uri="{BB962C8B-B14F-4D97-AF65-F5344CB8AC3E}">
        <p14:creationId xmlns:p14="http://schemas.microsoft.com/office/powerpoint/2010/main" val="1505548347"/>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summary</a:t>
            </a:r>
            <a:endParaRPr lang="en-US" dirty="0"/>
          </a:p>
        </p:txBody>
      </p:sp>
      <p:pic>
        <p:nvPicPr>
          <p:cNvPr id="4" name="Picture 3"/>
          <p:cNvPicPr>
            <a:picLocks noChangeAspect="1"/>
          </p:cNvPicPr>
          <p:nvPr/>
        </p:nvPicPr>
        <p:blipFill>
          <a:blip r:embed="rId3"/>
          <a:stretch>
            <a:fillRect/>
          </a:stretch>
        </p:blipFill>
        <p:spPr>
          <a:xfrm>
            <a:off x="4658491" y="3405347"/>
            <a:ext cx="1316964" cy="1281245"/>
          </a:xfrm>
          <a:prstGeom prst="rect">
            <a:avLst/>
          </a:prstGeom>
        </p:spPr>
      </p:pic>
      <p:sp>
        <p:nvSpPr>
          <p:cNvPr id="7" name="Rectangle 6"/>
          <p:cNvSpPr/>
          <p:nvPr/>
        </p:nvSpPr>
        <p:spPr>
          <a:xfrm>
            <a:off x="4658491" y="1096796"/>
            <a:ext cx="595745" cy="2249585"/>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Your Python Script</a:t>
            </a:r>
            <a:endParaRPr lang="en-US" dirty="0" smtClean="0"/>
          </a:p>
        </p:txBody>
      </p:sp>
      <p:pic>
        <p:nvPicPr>
          <p:cNvPr id="8" name="Picture 7"/>
          <p:cNvPicPr>
            <a:picLocks noChangeAspect="1"/>
          </p:cNvPicPr>
          <p:nvPr/>
        </p:nvPicPr>
        <p:blipFill>
          <a:blip r:embed="rId4"/>
          <a:stretch>
            <a:fillRect/>
          </a:stretch>
        </p:blipFill>
        <p:spPr>
          <a:xfrm>
            <a:off x="5254236" y="1394876"/>
            <a:ext cx="3380077" cy="1653424"/>
          </a:xfrm>
          <a:prstGeom prst="rect">
            <a:avLst/>
          </a:prstGeom>
        </p:spPr>
      </p:pic>
      <p:pic>
        <p:nvPicPr>
          <p:cNvPr id="9" name="Picture 8" descr="GESTION DE REDES DE DATOS: &lt;strong&gt;HELP DESK&lt;/strong&g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848" y="1502272"/>
            <a:ext cx="1406171" cy="1019474"/>
          </a:xfrm>
          <a:prstGeom prst="rect">
            <a:avLst/>
          </a:prstGeom>
        </p:spPr>
      </p:pic>
      <p:pic>
        <p:nvPicPr>
          <p:cNvPr id="10" name="Picture 9" descr="File:Crystal Clear kdm &lt;strong&gt;user&lt;/strong&gt; female.svg - Wikimedia Common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473" y="3048300"/>
            <a:ext cx="866920" cy="866920"/>
          </a:xfrm>
          <a:prstGeom prst="rect">
            <a:avLst/>
          </a:prstGeom>
        </p:spPr>
      </p:pic>
      <p:pic>
        <p:nvPicPr>
          <p:cNvPr id="11" name="Picture 10" descr="File:&lt;strong&gt;User&lt;/strong&gt; with smile.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766" y="1595990"/>
            <a:ext cx="750545" cy="750545"/>
          </a:xfrm>
          <a:prstGeom prst="rect">
            <a:avLst/>
          </a:prstGeom>
        </p:spPr>
      </p:pic>
      <p:cxnSp>
        <p:nvCxnSpPr>
          <p:cNvPr id="13" name="Straight Arrow Connector 12"/>
          <p:cNvCxnSpPr/>
          <p:nvPr/>
        </p:nvCxnSpPr>
        <p:spPr>
          <a:xfrm flipV="1">
            <a:off x="1142063" y="1651151"/>
            <a:ext cx="986646" cy="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58572" y="1413271"/>
            <a:ext cx="1004955" cy="276999"/>
          </a:xfrm>
          <a:prstGeom prst="rect">
            <a:avLst/>
          </a:prstGeom>
          <a:noFill/>
        </p:spPr>
        <p:txBody>
          <a:bodyPr wrap="none" rtlCol="0">
            <a:spAutoFit/>
          </a:bodyPr>
          <a:lstStyle/>
          <a:p>
            <a:r>
              <a:rPr lang="en-US" sz="1200" dirty="0" smtClean="0"/>
              <a:t>Open Ticket</a:t>
            </a:r>
            <a:endParaRPr lang="en-US" sz="1200" dirty="0"/>
          </a:p>
        </p:txBody>
      </p:sp>
      <p:cxnSp>
        <p:nvCxnSpPr>
          <p:cNvPr id="16" name="Straight Arrow Connector 15"/>
          <p:cNvCxnSpPr/>
          <p:nvPr/>
        </p:nvCxnSpPr>
        <p:spPr>
          <a:xfrm flipV="1">
            <a:off x="3635019" y="1340508"/>
            <a:ext cx="1023472" cy="454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20192380">
            <a:off x="3650626" y="1320088"/>
            <a:ext cx="946093" cy="276999"/>
          </a:xfrm>
          <a:prstGeom prst="rect">
            <a:avLst/>
          </a:prstGeom>
          <a:noFill/>
        </p:spPr>
        <p:txBody>
          <a:bodyPr wrap="none" rtlCol="0">
            <a:spAutoFit/>
          </a:bodyPr>
          <a:lstStyle/>
          <a:p>
            <a:r>
              <a:rPr lang="en-US" sz="1200" dirty="0" smtClean="0"/>
              <a:t>Start Script</a:t>
            </a:r>
            <a:endParaRPr lang="en-US" sz="1200" dirty="0"/>
          </a:p>
        </p:txBody>
      </p:sp>
      <p:cxnSp>
        <p:nvCxnSpPr>
          <p:cNvPr id="19" name="Straight Arrow Connector 18"/>
          <p:cNvCxnSpPr/>
          <p:nvPr/>
        </p:nvCxnSpPr>
        <p:spPr>
          <a:xfrm flipH="1" flipV="1">
            <a:off x="3635019" y="2157926"/>
            <a:ext cx="1023472" cy="727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94306">
            <a:off x="3608738" y="2278724"/>
            <a:ext cx="1123577" cy="276999"/>
          </a:xfrm>
          <a:prstGeom prst="rect">
            <a:avLst/>
          </a:prstGeom>
          <a:noFill/>
        </p:spPr>
        <p:txBody>
          <a:bodyPr wrap="none" rtlCol="0">
            <a:spAutoFit/>
          </a:bodyPr>
          <a:lstStyle/>
          <a:p>
            <a:r>
              <a:rPr lang="en-US" sz="1200" dirty="0" smtClean="0"/>
              <a:t>Update Ticket</a:t>
            </a:r>
            <a:endParaRPr lang="en-US" sz="1200" dirty="0"/>
          </a:p>
        </p:txBody>
      </p:sp>
      <p:cxnSp>
        <p:nvCxnSpPr>
          <p:cNvPr id="23" name="Straight Arrow Connector 22"/>
          <p:cNvCxnSpPr/>
          <p:nvPr/>
        </p:nvCxnSpPr>
        <p:spPr>
          <a:xfrm>
            <a:off x="3106877" y="2573564"/>
            <a:ext cx="6927" cy="37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765698">
            <a:off x="2876988" y="3133306"/>
            <a:ext cx="1753557" cy="276999"/>
          </a:xfrm>
          <a:prstGeom prst="rect">
            <a:avLst/>
          </a:prstGeom>
          <a:noFill/>
        </p:spPr>
        <p:txBody>
          <a:bodyPr wrap="none" rtlCol="0">
            <a:spAutoFit/>
          </a:bodyPr>
          <a:lstStyle/>
          <a:p>
            <a:r>
              <a:rPr lang="en-US" sz="1200" dirty="0" smtClean="0"/>
              <a:t>Review Updated Ticket</a:t>
            </a:r>
            <a:endParaRPr lang="en-US" sz="1200" dirty="0"/>
          </a:p>
        </p:txBody>
      </p:sp>
      <p:cxnSp>
        <p:nvCxnSpPr>
          <p:cNvPr id="26" name="Straight Arrow Connector 25"/>
          <p:cNvCxnSpPr/>
          <p:nvPr/>
        </p:nvCxnSpPr>
        <p:spPr>
          <a:xfrm flipV="1">
            <a:off x="2739732" y="2521608"/>
            <a:ext cx="6927" cy="42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8242798">
            <a:off x="1847274" y="2960641"/>
            <a:ext cx="1081450" cy="276999"/>
          </a:xfrm>
          <a:prstGeom prst="rect">
            <a:avLst/>
          </a:prstGeom>
          <a:noFill/>
        </p:spPr>
        <p:txBody>
          <a:bodyPr wrap="none" rtlCol="0">
            <a:spAutoFit/>
          </a:bodyPr>
          <a:lstStyle/>
          <a:p>
            <a:r>
              <a:rPr lang="en-US" sz="1200" dirty="0" smtClean="0"/>
              <a:t>ACL blocking</a:t>
            </a:r>
            <a:endParaRPr lang="en-US" sz="1200" dirty="0"/>
          </a:p>
        </p:txBody>
      </p:sp>
      <p:sp>
        <p:nvSpPr>
          <p:cNvPr id="30" name="TextBox 29"/>
          <p:cNvSpPr txBox="1"/>
          <p:nvPr/>
        </p:nvSpPr>
        <p:spPr>
          <a:xfrm>
            <a:off x="1297249" y="2109666"/>
            <a:ext cx="822661" cy="276999"/>
          </a:xfrm>
          <a:prstGeom prst="rect">
            <a:avLst/>
          </a:prstGeom>
          <a:noFill/>
        </p:spPr>
        <p:txBody>
          <a:bodyPr wrap="none" rtlCol="0">
            <a:spAutoFit/>
          </a:bodyPr>
          <a:lstStyle/>
          <a:p>
            <a:r>
              <a:rPr lang="en-US" sz="1200" dirty="0" smtClean="0"/>
              <a:t>Resolved</a:t>
            </a:r>
            <a:endParaRPr lang="en-US" sz="1200" dirty="0"/>
          </a:p>
        </p:txBody>
      </p:sp>
      <p:cxnSp>
        <p:nvCxnSpPr>
          <p:cNvPr id="34" name="Straight Arrow Connector 33"/>
          <p:cNvCxnSpPr/>
          <p:nvPr/>
        </p:nvCxnSpPr>
        <p:spPr>
          <a:xfrm flipH="1">
            <a:off x="1142063" y="2417223"/>
            <a:ext cx="1086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1931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7" grpId="0"/>
      <p:bldP spid="21" grpId="0"/>
      <p:bldP spid="24" grpId="0"/>
      <p:bldP spid="27" grpId="0"/>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a:xfrm>
            <a:off x="255587" y="163416"/>
            <a:ext cx="8513763" cy="607862"/>
          </a:xfrm>
        </p:spPr>
        <p:txBody>
          <a:bodyPr/>
          <a:lstStyle/>
          <a:p>
            <a:r>
              <a:rPr dirty="0">
                <a:solidFill>
                  <a:srgbClr val="31808B"/>
                </a:solidFill>
                <a:latin typeface="Arial" charset="0"/>
                <a:ea typeface="Apple LiGothic Medium" charset="0"/>
                <a:cs typeface="Apple LiGothic Medium" charset="0"/>
              </a:rPr>
              <a:t>APIC-EM Tools </a:t>
            </a:r>
            <a:r>
              <a:rPr dirty="0" smtClean="0">
                <a:solidFill>
                  <a:srgbClr val="31808B"/>
                </a:solidFill>
                <a:latin typeface="Arial" charset="0"/>
                <a:ea typeface="Apple LiGothic Medium" charset="0"/>
                <a:cs typeface="Apple LiGothic Medium" charset="0"/>
              </a:rPr>
              <a:t>DevNet GitHub </a:t>
            </a:r>
            <a:r>
              <a:rPr dirty="0">
                <a:solidFill>
                  <a:srgbClr val="31808B"/>
                </a:solidFill>
                <a:latin typeface="Arial" charset="0"/>
                <a:ea typeface="Apple LiGothic Medium" charset="0"/>
                <a:cs typeface="Apple LiGothic Medium" charset="0"/>
              </a:rPr>
              <a:t>Collection</a:t>
            </a:r>
            <a:r>
              <a:rPr sz="1600" dirty="0">
                <a:solidFill>
                  <a:srgbClr val="31808B"/>
                </a:solidFill>
                <a:latin typeface="Arial" charset="0"/>
                <a:ea typeface="Apple LiGothic Medium" charset="0"/>
                <a:cs typeface="Apple LiGothic Medium" charset="0"/>
                <a:hlinkClick r:id="rId3"/>
              </a:rPr>
              <a:t>  </a:t>
            </a:r>
            <a:endParaRPr sz="1600" dirty="0">
              <a:solidFill>
                <a:srgbClr val="31808B"/>
              </a:solidFill>
              <a:latin typeface="Arial" charset="0"/>
              <a:ea typeface="Apple LiGothic Medium" charset="0"/>
              <a:cs typeface="Apple LiGothic Medium" charset="0"/>
            </a:endParaRPr>
          </a:p>
        </p:txBody>
      </p:sp>
      <p:sp>
        <p:nvSpPr>
          <p:cNvPr id="149506" name="Slide Number Placeholder 3"/>
          <p:cNvSpPr>
            <a:spLocks noGrp="1"/>
          </p:cNvSpPr>
          <p:nvPr>
            <p:ph type="sldNum" sz="quarter" idx="4"/>
          </p:nvPr>
        </p:nvSpPr>
        <p:spPr bwMode="auto">
          <a:xfrm>
            <a:off x="8408988" y="4672013"/>
            <a:ext cx="360362"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1FDAD0AB-D226-0F46-B704-D71B5184F7F7}" type="slidenum">
              <a:rPr lang="en-US" sz="600">
                <a:solidFill>
                  <a:srgbClr val="000000"/>
                </a:solidFill>
                <a:ea typeface="Apple LiGothic Medium" charset="0"/>
                <a:cs typeface="Apple LiGothic Medium" charset="0"/>
              </a:rPr>
              <a:pPr/>
              <a:t>83</a:t>
            </a:fld>
            <a:endParaRPr lang="en-US" sz="600">
              <a:solidFill>
                <a:srgbClr val="000000"/>
              </a:solidFill>
              <a:ea typeface="Apple LiGothic Medium" charset="0"/>
              <a:cs typeface="Apple LiGothic Medium" charset="0"/>
            </a:endParaRPr>
          </a:p>
        </p:txBody>
      </p:sp>
      <p:pic>
        <p:nvPicPr>
          <p:cNvPr id="149507" name="Picture 1" descr="Screen Shot 2016-02-15 at 1.47.03 am.png"/>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8491" y="1232449"/>
            <a:ext cx="4994320" cy="308175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947058" y="2528514"/>
            <a:ext cx="2670788" cy="244812"/>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303522" y="1407382"/>
            <a:ext cx="3307742" cy="2554545"/>
          </a:xfrm>
          <a:prstGeom prst="rect">
            <a:avLst/>
          </a:prstGeom>
          <a:noFill/>
        </p:spPr>
        <p:txBody>
          <a:bodyPr wrap="square" rtlCol="0">
            <a:spAutoFit/>
          </a:bodyPr>
          <a:lstStyle/>
          <a:p>
            <a:r>
              <a:rPr lang="en-US" dirty="0"/>
              <a:t>Can be imported into Postman as files, or directly from URLs. See the README.md file for more information.</a:t>
            </a:r>
          </a:p>
          <a:p>
            <a:endParaRPr lang="en-US" dirty="0"/>
          </a:p>
          <a:p>
            <a:r>
              <a:rPr lang="en-US" sz="1400" b="1" dirty="0"/>
              <a:t>Note: </a:t>
            </a:r>
            <a:r>
              <a:rPr lang="en-US" sz="1400" dirty="0"/>
              <a:t>Before posting any code your own repository, remove any confidential information from the code and replace it with comments or descriptive placeholder text.</a:t>
            </a:r>
          </a:p>
        </p:txBody>
      </p:sp>
      <p:sp>
        <p:nvSpPr>
          <p:cNvPr id="9" name="Rectangle 8"/>
          <p:cNvSpPr/>
          <p:nvPr/>
        </p:nvSpPr>
        <p:spPr>
          <a:xfrm>
            <a:off x="1001967" y="760509"/>
            <a:ext cx="7021001" cy="307777"/>
          </a:xfrm>
          <a:prstGeom prst="rect">
            <a:avLst/>
          </a:prstGeom>
        </p:spPr>
        <p:txBody>
          <a:bodyPr wrap="square">
            <a:spAutoFit/>
          </a:bodyPr>
          <a:lstStyle/>
          <a:p>
            <a:r>
              <a:rPr lang="en-US" sz="1400" dirty="0">
                <a:solidFill>
                  <a:srgbClr val="0256A2"/>
                </a:solidFill>
                <a:hlinkClick r:id="rId3"/>
              </a:rPr>
              <a:t>https://github.com/CiscoDevNet/apic-em-samples-aradford/tree/master/tools/postman</a:t>
            </a:r>
            <a:endParaRPr lang="en-US" sz="1400" dirty="0">
              <a:solidFill>
                <a:srgbClr val="0256A2"/>
              </a:solidFill>
            </a:endParaRPr>
          </a:p>
        </p:txBody>
      </p:sp>
    </p:spTree>
    <p:extLst>
      <p:ext uri="{BB962C8B-B14F-4D97-AF65-F5344CB8AC3E}">
        <p14:creationId xmlns:p14="http://schemas.microsoft.com/office/powerpoint/2010/main" val="39682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808B"/>
                </a:solidFill>
              </a:rPr>
              <a:t>Next steps…</a:t>
            </a:r>
          </a:p>
        </p:txBody>
      </p:sp>
      <p:sp>
        <p:nvSpPr>
          <p:cNvPr id="3" name="Content Placeholder 2"/>
          <p:cNvSpPr>
            <a:spLocks noGrp="1"/>
          </p:cNvSpPr>
          <p:nvPr>
            <p:ph sz="quarter" idx="11"/>
          </p:nvPr>
        </p:nvSpPr>
        <p:spPr>
          <a:xfrm>
            <a:off x="352925" y="1077913"/>
            <a:ext cx="8513064" cy="1784233"/>
          </a:xfrm>
        </p:spPr>
        <p:txBody>
          <a:bodyPr/>
          <a:lstStyle/>
          <a:p>
            <a:r>
              <a:rPr lang="en-US" sz="2400" dirty="0">
                <a:solidFill>
                  <a:srgbClr val="31808B"/>
                </a:solidFill>
              </a:rPr>
              <a:t>Go to DevNet and investigate:</a:t>
            </a:r>
          </a:p>
          <a:p>
            <a:pPr lvl="1"/>
            <a:r>
              <a:rPr lang="en-US" sz="2000" dirty="0"/>
              <a:t>The DevNet Cisco Community</a:t>
            </a:r>
          </a:p>
          <a:p>
            <a:pPr lvl="1"/>
            <a:r>
              <a:rPr lang="en-US" sz="2000" dirty="0"/>
              <a:t>The DevNet Introduction to DevNet interactive course track</a:t>
            </a:r>
          </a:p>
          <a:p>
            <a:pPr lvl="1"/>
            <a:r>
              <a:rPr lang="en-US" sz="2000" dirty="0"/>
              <a:t>The APIC-EM Sandbox and Swagger API documentation</a:t>
            </a:r>
          </a:p>
        </p:txBody>
      </p:sp>
    </p:spTree>
    <p:extLst>
      <p:ext uri="{BB962C8B-B14F-4D97-AF65-F5344CB8AC3E}">
        <p14:creationId xmlns:p14="http://schemas.microsoft.com/office/powerpoint/2010/main" val="161279526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p:cNvSpPr/>
          <p:nvPr/>
        </p:nvSpPr>
        <p:spPr>
          <a:xfrm>
            <a:off x="1655627" y="1039953"/>
            <a:ext cx="5601424" cy="2354263"/>
          </a:xfrm>
          <a:prstGeom prst="blockArc">
            <a:avLst>
              <a:gd name="adj1" fmla="val 10710283"/>
              <a:gd name="adj2" fmla="val 153623"/>
              <a:gd name="adj3" fmla="val 25243"/>
            </a:avLst>
          </a:prstGeom>
          <a:gradFill flip="none" rotWithShape="1">
            <a:gsLst>
              <a:gs pos="0">
                <a:schemeClr val="bg1">
                  <a:alpha val="50000"/>
                </a:schemeClr>
              </a:gs>
              <a:gs pos="100000">
                <a:schemeClr val="bg1">
                  <a:alpha val="50000"/>
                </a:schemeClr>
              </a:gs>
              <a:gs pos="38000">
                <a:schemeClr val="tx1">
                  <a:alpha val="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p>
        </p:txBody>
      </p:sp>
      <p:sp>
        <p:nvSpPr>
          <p:cNvPr id="74757" name="Title 1"/>
          <p:cNvSpPr>
            <a:spLocks noGrp="1"/>
          </p:cNvSpPr>
          <p:nvPr>
            <p:ph type="title"/>
          </p:nvPr>
        </p:nvSpPr>
        <p:spPr>
          <a:xfrm>
            <a:off x="172909" y="156904"/>
            <a:ext cx="8472186" cy="434975"/>
          </a:xfrm>
        </p:spPr>
        <p:txBody>
          <a:bodyPr/>
          <a:lstStyle/>
          <a:p>
            <a:r>
              <a:rPr lang="en-US" altLang="en-US" dirty="0">
                <a:cs typeface="CiscoSans" panose="020B0503020201020303" pitchFamily="34" charset="0"/>
              </a:rPr>
              <a:t>Building an Industry Ecosystem with </a:t>
            </a:r>
            <a:r>
              <a:rPr lang="en-US" altLang="en-US" dirty="0" err="1">
                <a:cs typeface="CiscoSans" panose="020B0503020201020303" pitchFamily="34" charset="0"/>
              </a:rPr>
              <a:t>DevNet</a:t>
            </a:r>
            <a:endParaRPr altLang="en-US" dirty="0">
              <a:cs typeface="CiscoSans" panose="020B0503020201020303" pitchFamily="34" charset="0"/>
            </a:endParaRPr>
          </a:p>
        </p:txBody>
      </p:sp>
      <p:sp>
        <p:nvSpPr>
          <p:cNvPr id="74758" name="Rectangle 9"/>
          <p:cNvSpPr>
            <a:spLocks noChangeArrowheads="1"/>
          </p:cNvSpPr>
          <p:nvPr/>
        </p:nvSpPr>
        <p:spPr bwMode="auto">
          <a:xfrm>
            <a:off x="527828" y="1744308"/>
            <a:ext cx="11652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Developer as the customer</a:t>
            </a:r>
          </a:p>
        </p:txBody>
      </p:sp>
      <p:sp>
        <p:nvSpPr>
          <p:cNvPr id="74759" name="TextBox 10"/>
          <p:cNvSpPr txBox="1">
            <a:spLocks noChangeArrowheads="1"/>
          </p:cNvSpPr>
          <p:nvPr/>
        </p:nvSpPr>
        <p:spPr bwMode="auto">
          <a:xfrm>
            <a:off x="7640490" y="1739639"/>
            <a:ext cx="16716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Catalyze &amp; Accelerate Digitization</a:t>
            </a:r>
          </a:p>
        </p:txBody>
      </p:sp>
      <p:sp>
        <p:nvSpPr>
          <p:cNvPr id="74760" name="TextBox 11"/>
          <p:cNvSpPr txBox="1">
            <a:spLocks noChangeArrowheads="1"/>
          </p:cNvSpPr>
          <p:nvPr/>
        </p:nvSpPr>
        <p:spPr bwMode="auto">
          <a:xfrm>
            <a:off x="6131313" y="863486"/>
            <a:ext cx="1635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Vibrant Developer Ecosystem</a:t>
            </a:r>
          </a:p>
        </p:txBody>
      </p:sp>
      <p:grpSp>
        <p:nvGrpSpPr>
          <p:cNvPr id="74761" name="Group 27"/>
          <p:cNvGrpSpPr>
            <a:grpSpLocks/>
          </p:cNvGrpSpPr>
          <p:nvPr/>
        </p:nvGrpSpPr>
        <p:grpSpPr bwMode="auto">
          <a:xfrm>
            <a:off x="1610949" y="1540153"/>
            <a:ext cx="1279525" cy="1279525"/>
            <a:chOff x="2317654" y="1058841"/>
            <a:chExt cx="1279001" cy="1279000"/>
          </a:xfrm>
        </p:grpSpPr>
        <p:sp>
          <p:nvSpPr>
            <p:cNvPr id="13" name="Oval 12"/>
            <p:cNvSpPr>
              <a:spLocks noChangeArrowheads="1"/>
            </p:cNvSpPr>
            <p:nvPr/>
          </p:nvSpPr>
          <p:spPr bwMode="auto">
            <a:xfrm>
              <a:off x="2317654" y="1058841"/>
              <a:ext cx="1279001" cy="1279000"/>
            </a:xfrm>
            <a:prstGeom prst="ellipse">
              <a:avLst/>
            </a:prstGeom>
            <a:solidFill>
              <a:srgbClr val="0070C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74793" name="Group 14"/>
            <p:cNvGrpSpPr>
              <a:grpSpLocks/>
            </p:cNvGrpSpPr>
            <p:nvPr/>
          </p:nvGrpSpPr>
          <p:grpSpPr bwMode="auto">
            <a:xfrm>
              <a:off x="2597763" y="1293014"/>
              <a:ext cx="684339" cy="767359"/>
              <a:chOff x="1595899" y="1998863"/>
              <a:chExt cx="796345" cy="892951"/>
            </a:xfrm>
          </p:grpSpPr>
          <p:grpSp>
            <p:nvGrpSpPr>
              <p:cNvPr id="16" name="Group 15"/>
              <p:cNvGrpSpPr/>
              <p:nvPr/>
            </p:nvGrpSpPr>
            <p:grpSpPr>
              <a:xfrm>
                <a:off x="1595899" y="2284892"/>
                <a:ext cx="752782" cy="606922"/>
                <a:chOff x="938331" y="2568239"/>
                <a:chExt cx="1181100" cy="952500"/>
              </a:xfrm>
              <a:solidFill>
                <a:schemeClr val="bg2"/>
              </a:solidFill>
            </p:grpSpPr>
            <p:sp>
              <p:nvSpPr>
                <p:cNvPr id="24" name="Freeform 30"/>
                <p:cNvSpPr>
                  <a:spLocks noEditPoints="1"/>
                </p:cNvSpPr>
                <p:nvPr/>
              </p:nvSpPr>
              <p:spPr bwMode="auto">
                <a:xfrm>
                  <a:off x="1292343" y="3411202"/>
                  <a:ext cx="750887" cy="82550"/>
                </a:xfrm>
                <a:custGeom>
                  <a:avLst/>
                  <a:gdLst>
                    <a:gd name="T0" fmla="*/ 1373 w 1594"/>
                    <a:gd name="T1" fmla="*/ 0 h 174"/>
                    <a:gd name="T2" fmla="*/ 66 w 1594"/>
                    <a:gd name="T3" fmla="*/ 0 h 174"/>
                    <a:gd name="T4" fmla="*/ 0 w 1594"/>
                    <a:gd name="T5" fmla="*/ 67 h 174"/>
                    <a:gd name="T6" fmla="*/ 0 w 1594"/>
                    <a:gd name="T7" fmla="*/ 108 h 174"/>
                    <a:gd name="T8" fmla="*/ 66 w 1594"/>
                    <a:gd name="T9" fmla="*/ 174 h 174"/>
                    <a:gd name="T10" fmla="*/ 1594 w 1594"/>
                    <a:gd name="T11" fmla="*/ 174 h 174"/>
                    <a:gd name="T12" fmla="*/ 1594 w 1594"/>
                    <a:gd name="T13" fmla="*/ 0 h 174"/>
                    <a:gd name="T14" fmla="*/ 1373 w 1594"/>
                    <a:gd name="T15" fmla="*/ 0 h 174"/>
                    <a:gd name="T16" fmla="*/ 1373 w 1594"/>
                    <a:gd name="T17" fmla="*/ 0 h 174"/>
                    <a:gd name="T18" fmla="*/ 1373 w 1594"/>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4" h="174">
                      <a:moveTo>
                        <a:pt x="1373" y="0"/>
                      </a:moveTo>
                      <a:cubicBezTo>
                        <a:pt x="66" y="0"/>
                        <a:pt x="66" y="0"/>
                        <a:pt x="66" y="0"/>
                      </a:cubicBezTo>
                      <a:cubicBezTo>
                        <a:pt x="30" y="0"/>
                        <a:pt x="0" y="30"/>
                        <a:pt x="0" y="67"/>
                      </a:cubicBezTo>
                      <a:cubicBezTo>
                        <a:pt x="0" y="108"/>
                        <a:pt x="0" y="108"/>
                        <a:pt x="0" y="108"/>
                      </a:cubicBezTo>
                      <a:cubicBezTo>
                        <a:pt x="0" y="145"/>
                        <a:pt x="30" y="174"/>
                        <a:pt x="66" y="174"/>
                      </a:cubicBezTo>
                      <a:cubicBezTo>
                        <a:pt x="1594" y="174"/>
                        <a:pt x="1594" y="174"/>
                        <a:pt x="1594" y="174"/>
                      </a:cubicBezTo>
                      <a:cubicBezTo>
                        <a:pt x="1594" y="0"/>
                        <a:pt x="1594" y="0"/>
                        <a:pt x="1594" y="0"/>
                      </a:cubicBezTo>
                      <a:lnTo>
                        <a:pt x="1373" y="0"/>
                      </a:lnTo>
                      <a:close/>
                      <a:moveTo>
                        <a:pt x="1373" y="0"/>
                      </a:moveTo>
                      <a:cubicBezTo>
                        <a:pt x="1373" y="0"/>
                        <a:pt x="1373" y="0"/>
                        <a:pt x="1373" y="0"/>
                      </a:cubicBezTo>
                    </a:path>
                  </a:pathLst>
                </a:custGeom>
                <a:solidFill>
                  <a:srgbClr val="FFFFFF"/>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5" name="Freeform 31"/>
                <p:cNvSpPr>
                  <a:spLocks noEditPoints="1"/>
                </p:cNvSpPr>
                <p:nvPr/>
              </p:nvSpPr>
              <p:spPr bwMode="auto">
                <a:xfrm>
                  <a:off x="1084381" y="2568239"/>
                  <a:ext cx="347662" cy="347663"/>
                </a:xfrm>
                <a:custGeom>
                  <a:avLst/>
                  <a:gdLst>
                    <a:gd name="T0" fmla="*/ 737 w 737"/>
                    <a:gd name="T1" fmla="*/ 369 h 737"/>
                    <a:gd name="T2" fmla="*/ 369 w 737"/>
                    <a:gd name="T3" fmla="*/ 737 h 737"/>
                    <a:gd name="T4" fmla="*/ 0 w 737"/>
                    <a:gd name="T5" fmla="*/ 369 h 737"/>
                    <a:gd name="T6" fmla="*/ 369 w 737"/>
                    <a:gd name="T7" fmla="*/ 0 h 737"/>
                    <a:gd name="T8" fmla="*/ 737 w 737"/>
                    <a:gd name="T9" fmla="*/ 369 h 737"/>
                    <a:gd name="T10" fmla="*/ 737 w 737"/>
                    <a:gd name="T11" fmla="*/ 369 h 737"/>
                    <a:gd name="T12" fmla="*/ 737 w 737"/>
                    <a:gd name="T13" fmla="*/ 369 h 737"/>
                  </a:gdLst>
                  <a:ahLst/>
                  <a:cxnLst>
                    <a:cxn ang="0">
                      <a:pos x="T0" y="T1"/>
                    </a:cxn>
                    <a:cxn ang="0">
                      <a:pos x="T2" y="T3"/>
                    </a:cxn>
                    <a:cxn ang="0">
                      <a:pos x="T4" y="T5"/>
                    </a:cxn>
                    <a:cxn ang="0">
                      <a:pos x="T6" y="T7"/>
                    </a:cxn>
                    <a:cxn ang="0">
                      <a:pos x="T8" y="T9"/>
                    </a:cxn>
                    <a:cxn ang="0">
                      <a:pos x="T10" y="T11"/>
                    </a:cxn>
                    <a:cxn ang="0">
                      <a:pos x="T12" y="T13"/>
                    </a:cxn>
                  </a:cxnLst>
                  <a:rect l="0" t="0" r="r" b="b"/>
                  <a:pathLst>
                    <a:path w="737" h="737">
                      <a:moveTo>
                        <a:pt x="737" y="369"/>
                      </a:moveTo>
                      <a:cubicBezTo>
                        <a:pt x="737" y="572"/>
                        <a:pt x="572" y="737"/>
                        <a:pt x="369" y="737"/>
                      </a:cubicBezTo>
                      <a:cubicBezTo>
                        <a:pt x="165" y="737"/>
                        <a:pt x="0" y="572"/>
                        <a:pt x="0" y="369"/>
                      </a:cubicBezTo>
                      <a:cubicBezTo>
                        <a:pt x="0" y="165"/>
                        <a:pt x="165" y="0"/>
                        <a:pt x="369" y="0"/>
                      </a:cubicBezTo>
                      <a:cubicBezTo>
                        <a:pt x="572" y="0"/>
                        <a:pt x="737" y="165"/>
                        <a:pt x="737" y="369"/>
                      </a:cubicBezTo>
                      <a:close/>
                      <a:moveTo>
                        <a:pt x="737" y="369"/>
                      </a:moveTo>
                      <a:cubicBezTo>
                        <a:pt x="737" y="369"/>
                        <a:pt x="737" y="369"/>
                        <a:pt x="737" y="369"/>
                      </a:cubicBezTo>
                    </a:path>
                  </a:pathLst>
                </a:custGeom>
                <a:solidFill>
                  <a:schemeClr val="bg1"/>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6" name="Freeform 32"/>
                <p:cNvSpPr>
                  <a:spLocks noEditPoints="1"/>
                </p:cNvSpPr>
                <p:nvPr/>
              </p:nvSpPr>
              <p:spPr bwMode="auto">
                <a:xfrm>
                  <a:off x="938331" y="2915901"/>
                  <a:ext cx="812800" cy="604838"/>
                </a:xfrm>
                <a:custGeom>
                  <a:avLst/>
                  <a:gdLst>
                    <a:gd name="T0" fmla="*/ 1575 w 1722"/>
                    <a:gd name="T1" fmla="*/ 536 h 1280"/>
                    <a:gd name="T2" fmla="*/ 730 w 1722"/>
                    <a:gd name="T3" fmla="*/ 535 h 1280"/>
                    <a:gd name="T4" fmla="*/ 710 w 1722"/>
                    <a:gd name="T5" fmla="*/ 535 h 1280"/>
                    <a:gd name="T6" fmla="*/ 710 w 1722"/>
                    <a:gd name="T7" fmla="*/ 437 h 1280"/>
                    <a:gd name="T8" fmla="*/ 710 w 1722"/>
                    <a:gd name="T9" fmla="*/ 355 h 1280"/>
                    <a:gd name="T10" fmla="*/ 355 w 1722"/>
                    <a:gd name="T11" fmla="*/ 0 h 1280"/>
                    <a:gd name="T12" fmla="*/ 335 w 1722"/>
                    <a:gd name="T13" fmla="*/ 1 h 1280"/>
                    <a:gd name="T14" fmla="*/ 335 w 1722"/>
                    <a:gd name="T15" fmla="*/ 0 h 1280"/>
                    <a:gd name="T16" fmla="*/ 0 w 1722"/>
                    <a:gd name="T17" fmla="*/ 335 h 1280"/>
                    <a:gd name="T18" fmla="*/ 0 w 1722"/>
                    <a:gd name="T19" fmla="*/ 1280 h 1280"/>
                    <a:gd name="T20" fmla="*/ 710 w 1722"/>
                    <a:gd name="T21" fmla="*/ 1280 h 1280"/>
                    <a:gd name="T22" fmla="*/ 710 w 1722"/>
                    <a:gd name="T23" fmla="*/ 877 h 1280"/>
                    <a:gd name="T24" fmla="*/ 701 w 1722"/>
                    <a:gd name="T25" fmla="*/ 876 h 1280"/>
                    <a:gd name="T26" fmla="*/ 700 w 1722"/>
                    <a:gd name="T27" fmla="*/ 876 h 1280"/>
                    <a:gd name="T28" fmla="*/ 573 w 1722"/>
                    <a:gd name="T29" fmla="*/ 821 h 1280"/>
                    <a:gd name="T30" fmla="*/ 285 w 1722"/>
                    <a:gd name="T31" fmla="*/ 506 h 1280"/>
                    <a:gd name="T32" fmla="*/ 286 w 1722"/>
                    <a:gd name="T33" fmla="*/ 471 h 1280"/>
                    <a:gd name="T34" fmla="*/ 321 w 1722"/>
                    <a:gd name="T35" fmla="*/ 473 h 1280"/>
                    <a:gd name="T36" fmla="*/ 610 w 1722"/>
                    <a:gd name="T37" fmla="*/ 788 h 1280"/>
                    <a:gd name="T38" fmla="*/ 701 w 1722"/>
                    <a:gd name="T39" fmla="*/ 829 h 1280"/>
                    <a:gd name="T40" fmla="*/ 735 w 1722"/>
                    <a:gd name="T41" fmla="*/ 830 h 1280"/>
                    <a:gd name="T42" fmla="*/ 1575 w 1722"/>
                    <a:gd name="T43" fmla="*/ 830 h 1280"/>
                    <a:gd name="T44" fmla="*/ 1722 w 1722"/>
                    <a:gd name="T45" fmla="*/ 683 h 1280"/>
                    <a:gd name="T46" fmla="*/ 1575 w 1722"/>
                    <a:gd name="T47" fmla="*/ 536 h 1280"/>
                    <a:gd name="T48" fmla="*/ 1575 w 1722"/>
                    <a:gd name="T49" fmla="*/ 536 h 1280"/>
                    <a:gd name="T50" fmla="*/ 1575 w 1722"/>
                    <a:gd name="T51" fmla="*/ 536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2" h="1280">
                      <a:moveTo>
                        <a:pt x="1575" y="536"/>
                      </a:moveTo>
                      <a:cubicBezTo>
                        <a:pt x="730" y="535"/>
                        <a:pt x="730" y="535"/>
                        <a:pt x="730" y="535"/>
                      </a:cubicBezTo>
                      <a:cubicBezTo>
                        <a:pt x="710" y="535"/>
                        <a:pt x="710" y="535"/>
                        <a:pt x="710" y="535"/>
                      </a:cubicBezTo>
                      <a:cubicBezTo>
                        <a:pt x="710" y="437"/>
                        <a:pt x="710" y="437"/>
                        <a:pt x="710" y="437"/>
                      </a:cubicBezTo>
                      <a:cubicBezTo>
                        <a:pt x="710" y="355"/>
                        <a:pt x="710" y="355"/>
                        <a:pt x="710" y="355"/>
                      </a:cubicBezTo>
                      <a:cubicBezTo>
                        <a:pt x="710" y="159"/>
                        <a:pt x="551" y="0"/>
                        <a:pt x="355" y="0"/>
                      </a:cubicBezTo>
                      <a:cubicBezTo>
                        <a:pt x="348" y="0"/>
                        <a:pt x="342" y="0"/>
                        <a:pt x="335" y="1"/>
                      </a:cubicBezTo>
                      <a:cubicBezTo>
                        <a:pt x="335" y="0"/>
                        <a:pt x="335" y="0"/>
                        <a:pt x="335" y="0"/>
                      </a:cubicBezTo>
                      <a:cubicBezTo>
                        <a:pt x="150" y="0"/>
                        <a:pt x="0" y="150"/>
                        <a:pt x="0" y="335"/>
                      </a:cubicBezTo>
                      <a:cubicBezTo>
                        <a:pt x="0" y="1280"/>
                        <a:pt x="0" y="1280"/>
                        <a:pt x="0" y="1280"/>
                      </a:cubicBezTo>
                      <a:cubicBezTo>
                        <a:pt x="710" y="1280"/>
                        <a:pt x="710" y="1280"/>
                        <a:pt x="710" y="1280"/>
                      </a:cubicBezTo>
                      <a:cubicBezTo>
                        <a:pt x="710" y="877"/>
                        <a:pt x="710" y="877"/>
                        <a:pt x="710" y="877"/>
                      </a:cubicBezTo>
                      <a:cubicBezTo>
                        <a:pt x="701" y="876"/>
                        <a:pt x="701" y="876"/>
                        <a:pt x="701" y="876"/>
                      </a:cubicBezTo>
                      <a:cubicBezTo>
                        <a:pt x="700" y="876"/>
                        <a:pt x="700" y="876"/>
                        <a:pt x="700" y="876"/>
                      </a:cubicBezTo>
                      <a:cubicBezTo>
                        <a:pt x="652" y="876"/>
                        <a:pt x="606" y="856"/>
                        <a:pt x="573" y="821"/>
                      </a:cubicBezTo>
                      <a:cubicBezTo>
                        <a:pt x="285" y="506"/>
                        <a:pt x="285" y="506"/>
                        <a:pt x="285" y="506"/>
                      </a:cubicBezTo>
                      <a:cubicBezTo>
                        <a:pt x="276" y="496"/>
                        <a:pt x="276" y="480"/>
                        <a:pt x="286" y="471"/>
                      </a:cubicBezTo>
                      <a:cubicBezTo>
                        <a:pt x="296" y="462"/>
                        <a:pt x="312" y="463"/>
                        <a:pt x="321" y="473"/>
                      </a:cubicBezTo>
                      <a:cubicBezTo>
                        <a:pt x="610" y="788"/>
                        <a:pt x="610" y="788"/>
                        <a:pt x="610" y="788"/>
                      </a:cubicBezTo>
                      <a:cubicBezTo>
                        <a:pt x="633" y="813"/>
                        <a:pt x="666" y="829"/>
                        <a:pt x="701" y="829"/>
                      </a:cubicBezTo>
                      <a:cubicBezTo>
                        <a:pt x="703" y="829"/>
                        <a:pt x="735" y="830"/>
                        <a:pt x="735" y="830"/>
                      </a:cubicBezTo>
                      <a:cubicBezTo>
                        <a:pt x="1575" y="830"/>
                        <a:pt x="1575" y="830"/>
                        <a:pt x="1575" y="830"/>
                      </a:cubicBezTo>
                      <a:cubicBezTo>
                        <a:pt x="1656" y="830"/>
                        <a:pt x="1722" y="764"/>
                        <a:pt x="1722" y="683"/>
                      </a:cubicBezTo>
                      <a:cubicBezTo>
                        <a:pt x="1722" y="601"/>
                        <a:pt x="1656" y="536"/>
                        <a:pt x="1575" y="536"/>
                      </a:cubicBezTo>
                      <a:close/>
                      <a:moveTo>
                        <a:pt x="1575" y="536"/>
                      </a:moveTo>
                      <a:cubicBezTo>
                        <a:pt x="1575" y="536"/>
                        <a:pt x="1575" y="536"/>
                        <a:pt x="1575" y="536"/>
                      </a:cubicBezTo>
                    </a:path>
                  </a:pathLst>
                </a:custGeom>
                <a:solidFill>
                  <a:srgbClr val="FFFFFF"/>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7" name="Freeform 33"/>
                <p:cNvSpPr>
                  <a:spLocks noEditPoints="1"/>
                </p:cNvSpPr>
                <p:nvPr/>
              </p:nvSpPr>
              <p:spPr bwMode="auto">
                <a:xfrm>
                  <a:off x="1420931" y="2917489"/>
                  <a:ext cx="698500" cy="471488"/>
                </a:xfrm>
                <a:custGeom>
                  <a:avLst/>
                  <a:gdLst>
                    <a:gd name="T0" fmla="*/ 1427 w 1479"/>
                    <a:gd name="T1" fmla="*/ 12 h 999"/>
                    <a:gd name="T2" fmla="*/ 1343 w 1479"/>
                    <a:gd name="T3" fmla="*/ 53 h 999"/>
                    <a:gd name="T4" fmla="*/ 1064 w 1479"/>
                    <a:gd name="T5" fmla="*/ 868 h 999"/>
                    <a:gd name="T6" fmla="*/ 65 w 1479"/>
                    <a:gd name="T7" fmla="*/ 868 h 999"/>
                    <a:gd name="T8" fmla="*/ 0 w 1479"/>
                    <a:gd name="T9" fmla="*/ 933 h 999"/>
                    <a:gd name="T10" fmla="*/ 65 w 1479"/>
                    <a:gd name="T11" fmla="*/ 999 h 999"/>
                    <a:gd name="T12" fmla="*/ 1110 w 1479"/>
                    <a:gd name="T13" fmla="*/ 999 h 999"/>
                    <a:gd name="T14" fmla="*/ 1164 w 1479"/>
                    <a:gd name="T15" fmla="*/ 971 h 999"/>
                    <a:gd name="T16" fmla="*/ 1174 w 1479"/>
                    <a:gd name="T17" fmla="*/ 953 h 999"/>
                    <a:gd name="T18" fmla="*/ 1468 w 1479"/>
                    <a:gd name="T19" fmla="*/ 96 h 999"/>
                    <a:gd name="T20" fmla="*/ 1427 w 1479"/>
                    <a:gd name="T21" fmla="*/ 12 h 999"/>
                    <a:gd name="T22" fmla="*/ 1427 w 1479"/>
                    <a:gd name="T23" fmla="*/ 12 h 999"/>
                    <a:gd name="T24" fmla="*/ 1427 w 1479"/>
                    <a:gd name="T25" fmla="*/ 1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9" h="999">
                      <a:moveTo>
                        <a:pt x="1427" y="12"/>
                      </a:moveTo>
                      <a:cubicBezTo>
                        <a:pt x="1392" y="0"/>
                        <a:pt x="1355" y="19"/>
                        <a:pt x="1343" y="53"/>
                      </a:cubicBezTo>
                      <a:cubicBezTo>
                        <a:pt x="1064" y="868"/>
                        <a:pt x="1064" y="868"/>
                        <a:pt x="1064" y="868"/>
                      </a:cubicBezTo>
                      <a:cubicBezTo>
                        <a:pt x="65" y="868"/>
                        <a:pt x="65" y="868"/>
                        <a:pt x="65" y="868"/>
                      </a:cubicBezTo>
                      <a:cubicBezTo>
                        <a:pt x="29" y="868"/>
                        <a:pt x="0" y="897"/>
                        <a:pt x="0" y="933"/>
                      </a:cubicBezTo>
                      <a:cubicBezTo>
                        <a:pt x="0" y="970"/>
                        <a:pt x="29" y="999"/>
                        <a:pt x="65" y="999"/>
                      </a:cubicBezTo>
                      <a:cubicBezTo>
                        <a:pt x="1110" y="999"/>
                        <a:pt x="1110" y="999"/>
                        <a:pt x="1110" y="999"/>
                      </a:cubicBezTo>
                      <a:cubicBezTo>
                        <a:pt x="1133" y="999"/>
                        <a:pt x="1152" y="988"/>
                        <a:pt x="1164" y="971"/>
                      </a:cubicBezTo>
                      <a:cubicBezTo>
                        <a:pt x="1168" y="966"/>
                        <a:pt x="1172" y="959"/>
                        <a:pt x="1174" y="953"/>
                      </a:cubicBezTo>
                      <a:cubicBezTo>
                        <a:pt x="1468" y="96"/>
                        <a:pt x="1468" y="96"/>
                        <a:pt x="1468" y="96"/>
                      </a:cubicBezTo>
                      <a:cubicBezTo>
                        <a:pt x="1479" y="61"/>
                        <a:pt x="1461" y="24"/>
                        <a:pt x="1427" y="12"/>
                      </a:cubicBezTo>
                      <a:close/>
                      <a:moveTo>
                        <a:pt x="1427" y="12"/>
                      </a:moveTo>
                      <a:cubicBezTo>
                        <a:pt x="1427" y="12"/>
                        <a:pt x="1427" y="12"/>
                        <a:pt x="1427" y="12"/>
                      </a:cubicBezTo>
                    </a:path>
                  </a:pathLst>
                </a:custGeom>
                <a:solidFill>
                  <a:srgbClr val="FFFFFF"/>
                </a:solidFill>
                <a:ln>
                  <a:noFill/>
                </a:ln>
                <a:extLst/>
              </p:spPr>
              <p:txBody>
                <a:bodyPr lIns="121888" tIns="60944" rIns="121888" bIns="60944"/>
                <a:lstStyle/>
                <a:p>
                  <a:pPr>
                    <a:defRPr/>
                  </a:pPr>
                  <a:endParaRPr lang="en-US" dirty="0">
                    <a:latin typeface="Arial" charset="0"/>
                    <a:ea typeface="ＭＳ Ｐゴシック" charset="0"/>
                    <a:cs typeface="ＭＳ Ｐゴシック" charset="0"/>
                  </a:endParaRPr>
                </a:p>
              </p:txBody>
            </p:sp>
          </p:grpSp>
          <p:grpSp>
            <p:nvGrpSpPr>
              <p:cNvPr id="17" name="Group 16"/>
              <p:cNvGrpSpPr/>
              <p:nvPr/>
            </p:nvGrpSpPr>
            <p:grpSpPr>
              <a:xfrm>
                <a:off x="1954500" y="1998863"/>
                <a:ext cx="437744" cy="369723"/>
                <a:chOff x="-41978" y="1149442"/>
                <a:chExt cx="437744" cy="369819"/>
              </a:xfrm>
              <a:solidFill>
                <a:srgbClr val="FFFFFF"/>
              </a:solidFill>
            </p:grpSpPr>
            <p:sp>
              <p:nvSpPr>
                <p:cNvPr id="18" name="Rounded Rectangular Callout 17"/>
                <p:cNvSpPr/>
                <p:nvPr/>
              </p:nvSpPr>
              <p:spPr>
                <a:xfrm>
                  <a:off x="-41978" y="1149442"/>
                  <a:ext cx="437744" cy="369819"/>
                </a:xfrm>
                <a:prstGeom prst="wedgeRoundRectCallout">
                  <a:avLst>
                    <a:gd name="adj1" fmla="val -40264"/>
                    <a:gd name="adj2" fmla="val 92400"/>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9" name="Group 146"/>
                <p:cNvGrpSpPr/>
                <p:nvPr/>
              </p:nvGrpSpPr>
              <p:grpSpPr>
                <a:xfrm>
                  <a:off x="0" y="1249814"/>
                  <a:ext cx="307695" cy="218666"/>
                  <a:chOff x="9480550" y="5194300"/>
                  <a:chExt cx="395288" cy="280988"/>
                </a:xfrm>
                <a:grpFill/>
                <a:effectLst/>
              </p:grpSpPr>
              <p:sp>
                <p:nvSpPr>
                  <p:cNvPr id="20" name="Freeform 66"/>
                  <p:cNvSpPr>
                    <a:spLocks/>
                  </p:cNvSpPr>
                  <p:nvPr/>
                </p:nvSpPr>
                <p:spPr bwMode="auto">
                  <a:xfrm>
                    <a:off x="9480550" y="5194300"/>
                    <a:ext cx="363538" cy="206375"/>
                  </a:xfrm>
                  <a:custGeom>
                    <a:avLst/>
                    <a:gdLst/>
                    <a:ahLst/>
                    <a:cxnLst>
                      <a:cxn ang="0">
                        <a:pos x="46" y="0"/>
                      </a:cxn>
                      <a:cxn ang="0">
                        <a:pos x="51" y="0"/>
                      </a:cxn>
                      <a:cxn ang="0">
                        <a:pos x="78" y="97"/>
                      </a:cxn>
                      <a:cxn ang="0">
                        <a:pos x="186" y="97"/>
                      </a:cxn>
                      <a:cxn ang="0">
                        <a:pos x="192" y="103"/>
                      </a:cxn>
                      <a:cxn ang="0">
                        <a:pos x="186" y="109"/>
                      </a:cxn>
                      <a:cxn ang="0">
                        <a:pos x="68" y="109"/>
                      </a:cxn>
                      <a:cxn ang="0">
                        <a:pos x="41" y="13"/>
                      </a:cxn>
                      <a:cxn ang="0">
                        <a:pos x="7" y="13"/>
                      </a:cxn>
                      <a:cxn ang="0">
                        <a:pos x="0" y="6"/>
                      </a:cxn>
                      <a:cxn ang="0">
                        <a:pos x="7" y="0"/>
                      </a:cxn>
                      <a:cxn ang="0">
                        <a:pos x="46" y="0"/>
                      </a:cxn>
                    </a:cxnLst>
                    <a:rect l="0" t="0" r="r" b="b"/>
                    <a:pathLst>
                      <a:path w="192" h="109">
                        <a:moveTo>
                          <a:pt x="46" y="0"/>
                        </a:moveTo>
                        <a:cubicBezTo>
                          <a:pt x="51" y="0"/>
                          <a:pt x="51" y="0"/>
                          <a:pt x="51" y="0"/>
                        </a:cubicBezTo>
                        <a:cubicBezTo>
                          <a:pt x="51" y="0"/>
                          <a:pt x="75" y="88"/>
                          <a:pt x="78" y="97"/>
                        </a:cubicBezTo>
                        <a:cubicBezTo>
                          <a:pt x="87" y="97"/>
                          <a:pt x="186" y="97"/>
                          <a:pt x="186" y="97"/>
                        </a:cubicBezTo>
                        <a:cubicBezTo>
                          <a:pt x="189" y="97"/>
                          <a:pt x="192" y="99"/>
                          <a:pt x="192" y="103"/>
                        </a:cubicBezTo>
                        <a:cubicBezTo>
                          <a:pt x="192" y="107"/>
                          <a:pt x="189" y="109"/>
                          <a:pt x="186" y="109"/>
                        </a:cubicBezTo>
                        <a:cubicBezTo>
                          <a:pt x="68" y="109"/>
                          <a:pt x="68" y="109"/>
                          <a:pt x="68" y="109"/>
                        </a:cubicBezTo>
                        <a:cubicBezTo>
                          <a:pt x="68" y="109"/>
                          <a:pt x="43" y="21"/>
                          <a:pt x="41" y="13"/>
                        </a:cubicBezTo>
                        <a:cubicBezTo>
                          <a:pt x="34" y="13"/>
                          <a:pt x="7" y="13"/>
                          <a:pt x="7" y="13"/>
                        </a:cubicBezTo>
                        <a:cubicBezTo>
                          <a:pt x="3" y="13"/>
                          <a:pt x="0" y="10"/>
                          <a:pt x="0" y="6"/>
                        </a:cubicBezTo>
                        <a:cubicBezTo>
                          <a:pt x="0" y="3"/>
                          <a:pt x="3" y="0"/>
                          <a:pt x="7" y="0"/>
                        </a:cubicBezTo>
                        <a:lnTo>
                          <a:pt x="46" y="0"/>
                        </a:lnTo>
                        <a:close/>
                      </a:path>
                    </a:pathLst>
                  </a:cu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1" name="Oval 67"/>
                  <p:cNvSpPr>
                    <a:spLocks noChangeArrowheads="1"/>
                  </p:cNvSpPr>
                  <p:nvPr/>
                </p:nvSpPr>
                <p:spPr bwMode="auto">
                  <a:xfrm>
                    <a:off x="9783763" y="5419725"/>
                    <a:ext cx="55563" cy="55563"/>
                  </a:xfrm>
                  <a:prstGeom prst="ellipse">
                    <a:avLst/>
                  </a:pr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2" name="Oval 68"/>
                  <p:cNvSpPr>
                    <a:spLocks noChangeArrowheads="1"/>
                  </p:cNvSpPr>
                  <p:nvPr/>
                </p:nvSpPr>
                <p:spPr bwMode="auto">
                  <a:xfrm>
                    <a:off x="9615488" y="5419725"/>
                    <a:ext cx="55563" cy="55563"/>
                  </a:xfrm>
                  <a:prstGeom prst="ellipse">
                    <a:avLst/>
                  </a:pr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3" name="Freeform 69"/>
                  <p:cNvSpPr>
                    <a:spLocks noEditPoints="1"/>
                  </p:cNvSpPr>
                  <p:nvPr/>
                </p:nvSpPr>
                <p:spPr bwMode="auto">
                  <a:xfrm>
                    <a:off x="9598025" y="5194300"/>
                    <a:ext cx="277813" cy="163513"/>
                  </a:xfrm>
                  <a:custGeom>
                    <a:avLst/>
                    <a:gdLst/>
                    <a:ahLst/>
                    <a:cxnLst>
                      <a:cxn ang="0">
                        <a:pos x="0" y="8"/>
                      </a:cxn>
                      <a:cxn ang="0">
                        <a:pos x="25" y="82"/>
                      </a:cxn>
                      <a:cxn ang="0">
                        <a:pos x="31" y="86"/>
                      </a:cxn>
                      <a:cxn ang="0">
                        <a:pos x="119" y="86"/>
                      </a:cxn>
                      <a:cxn ang="0">
                        <a:pos x="127" y="80"/>
                      </a:cxn>
                      <a:cxn ang="0">
                        <a:pos x="145" y="6"/>
                      </a:cxn>
                      <a:cxn ang="0">
                        <a:pos x="139" y="0"/>
                      </a:cxn>
                      <a:cxn ang="0">
                        <a:pos x="8" y="0"/>
                      </a:cxn>
                      <a:cxn ang="0">
                        <a:pos x="1" y="2"/>
                      </a:cxn>
                      <a:cxn ang="0">
                        <a:pos x="0" y="8"/>
                      </a:cxn>
                      <a:cxn ang="0">
                        <a:pos x="112" y="41"/>
                      </a:cxn>
                      <a:cxn ang="0">
                        <a:pos x="98" y="27"/>
                      </a:cxn>
                      <a:cxn ang="0">
                        <a:pos x="112" y="12"/>
                      </a:cxn>
                      <a:cxn ang="0">
                        <a:pos x="127" y="27"/>
                      </a:cxn>
                      <a:cxn ang="0">
                        <a:pos x="112" y="41"/>
                      </a:cxn>
                      <a:cxn ang="0">
                        <a:pos x="78" y="60"/>
                      </a:cxn>
                      <a:cxn ang="0">
                        <a:pos x="93" y="46"/>
                      </a:cxn>
                      <a:cxn ang="0">
                        <a:pos x="108" y="60"/>
                      </a:cxn>
                      <a:cxn ang="0">
                        <a:pos x="93" y="75"/>
                      </a:cxn>
                      <a:cxn ang="0">
                        <a:pos x="78" y="60"/>
                      </a:cxn>
                      <a:cxn ang="0">
                        <a:pos x="75" y="41"/>
                      </a:cxn>
                      <a:cxn ang="0">
                        <a:pos x="61" y="27"/>
                      </a:cxn>
                      <a:cxn ang="0">
                        <a:pos x="75" y="12"/>
                      </a:cxn>
                      <a:cxn ang="0">
                        <a:pos x="90" y="27"/>
                      </a:cxn>
                      <a:cxn ang="0">
                        <a:pos x="75" y="41"/>
                      </a:cxn>
                      <a:cxn ang="0">
                        <a:pos x="41" y="60"/>
                      </a:cxn>
                      <a:cxn ang="0">
                        <a:pos x="56" y="46"/>
                      </a:cxn>
                      <a:cxn ang="0">
                        <a:pos x="71" y="60"/>
                      </a:cxn>
                      <a:cxn ang="0">
                        <a:pos x="56" y="75"/>
                      </a:cxn>
                      <a:cxn ang="0">
                        <a:pos x="41" y="60"/>
                      </a:cxn>
                      <a:cxn ang="0">
                        <a:pos x="22" y="27"/>
                      </a:cxn>
                      <a:cxn ang="0">
                        <a:pos x="37" y="12"/>
                      </a:cxn>
                      <a:cxn ang="0">
                        <a:pos x="51" y="27"/>
                      </a:cxn>
                      <a:cxn ang="0">
                        <a:pos x="37" y="41"/>
                      </a:cxn>
                      <a:cxn ang="0">
                        <a:pos x="22" y="27"/>
                      </a:cxn>
                    </a:cxnLst>
                    <a:rect l="0" t="0" r="r" b="b"/>
                    <a:pathLst>
                      <a:path w="146" h="86">
                        <a:moveTo>
                          <a:pt x="0" y="8"/>
                        </a:moveTo>
                        <a:cubicBezTo>
                          <a:pt x="25" y="82"/>
                          <a:pt x="25" y="82"/>
                          <a:pt x="25" y="82"/>
                        </a:cubicBezTo>
                        <a:cubicBezTo>
                          <a:pt x="26" y="84"/>
                          <a:pt x="28" y="86"/>
                          <a:pt x="31" y="86"/>
                        </a:cubicBezTo>
                        <a:cubicBezTo>
                          <a:pt x="119" y="86"/>
                          <a:pt x="119" y="86"/>
                          <a:pt x="119" y="86"/>
                        </a:cubicBezTo>
                        <a:cubicBezTo>
                          <a:pt x="123" y="86"/>
                          <a:pt x="127" y="83"/>
                          <a:pt x="127" y="80"/>
                        </a:cubicBezTo>
                        <a:cubicBezTo>
                          <a:pt x="145" y="6"/>
                          <a:pt x="145" y="6"/>
                          <a:pt x="145" y="6"/>
                        </a:cubicBezTo>
                        <a:cubicBezTo>
                          <a:pt x="146" y="3"/>
                          <a:pt x="143" y="0"/>
                          <a:pt x="139" y="0"/>
                        </a:cubicBezTo>
                        <a:cubicBezTo>
                          <a:pt x="8" y="0"/>
                          <a:pt x="8" y="0"/>
                          <a:pt x="8" y="0"/>
                        </a:cubicBezTo>
                        <a:cubicBezTo>
                          <a:pt x="5" y="0"/>
                          <a:pt x="3" y="1"/>
                          <a:pt x="1" y="2"/>
                        </a:cubicBezTo>
                        <a:cubicBezTo>
                          <a:pt x="0" y="4"/>
                          <a:pt x="0" y="6"/>
                          <a:pt x="0" y="8"/>
                        </a:cubicBezTo>
                        <a:close/>
                        <a:moveTo>
                          <a:pt x="112" y="41"/>
                        </a:moveTo>
                        <a:cubicBezTo>
                          <a:pt x="104" y="41"/>
                          <a:pt x="98" y="35"/>
                          <a:pt x="98" y="27"/>
                        </a:cubicBezTo>
                        <a:cubicBezTo>
                          <a:pt x="98" y="19"/>
                          <a:pt x="104" y="12"/>
                          <a:pt x="112" y="12"/>
                        </a:cubicBezTo>
                        <a:cubicBezTo>
                          <a:pt x="120" y="12"/>
                          <a:pt x="127" y="19"/>
                          <a:pt x="127" y="27"/>
                        </a:cubicBezTo>
                        <a:cubicBezTo>
                          <a:pt x="127" y="35"/>
                          <a:pt x="120" y="41"/>
                          <a:pt x="112" y="41"/>
                        </a:cubicBezTo>
                        <a:close/>
                        <a:moveTo>
                          <a:pt x="78" y="60"/>
                        </a:moveTo>
                        <a:cubicBezTo>
                          <a:pt x="78" y="52"/>
                          <a:pt x="85" y="46"/>
                          <a:pt x="93" y="46"/>
                        </a:cubicBezTo>
                        <a:cubicBezTo>
                          <a:pt x="101" y="46"/>
                          <a:pt x="108" y="52"/>
                          <a:pt x="108" y="60"/>
                        </a:cubicBezTo>
                        <a:cubicBezTo>
                          <a:pt x="108" y="68"/>
                          <a:pt x="101" y="75"/>
                          <a:pt x="93" y="75"/>
                        </a:cubicBezTo>
                        <a:cubicBezTo>
                          <a:pt x="85" y="75"/>
                          <a:pt x="78" y="68"/>
                          <a:pt x="78" y="60"/>
                        </a:cubicBezTo>
                        <a:close/>
                        <a:moveTo>
                          <a:pt x="75" y="41"/>
                        </a:moveTo>
                        <a:cubicBezTo>
                          <a:pt x="67" y="41"/>
                          <a:pt x="61" y="35"/>
                          <a:pt x="61" y="27"/>
                        </a:cubicBezTo>
                        <a:cubicBezTo>
                          <a:pt x="61" y="19"/>
                          <a:pt x="67" y="12"/>
                          <a:pt x="75" y="12"/>
                        </a:cubicBezTo>
                        <a:cubicBezTo>
                          <a:pt x="83" y="12"/>
                          <a:pt x="90" y="19"/>
                          <a:pt x="90" y="27"/>
                        </a:cubicBezTo>
                        <a:cubicBezTo>
                          <a:pt x="90" y="35"/>
                          <a:pt x="83" y="41"/>
                          <a:pt x="75" y="41"/>
                        </a:cubicBezTo>
                        <a:close/>
                        <a:moveTo>
                          <a:pt x="41" y="60"/>
                        </a:moveTo>
                        <a:cubicBezTo>
                          <a:pt x="41" y="52"/>
                          <a:pt x="48" y="46"/>
                          <a:pt x="56" y="46"/>
                        </a:cubicBezTo>
                        <a:cubicBezTo>
                          <a:pt x="64" y="46"/>
                          <a:pt x="71" y="52"/>
                          <a:pt x="71" y="60"/>
                        </a:cubicBezTo>
                        <a:cubicBezTo>
                          <a:pt x="71" y="68"/>
                          <a:pt x="64" y="75"/>
                          <a:pt x="56" y="75"/>
                        </a:cubicBezTo>
                        <a:cubicBezTo>
                          <a:pt x="48" y="75"/>
                          <a:pt x="41" y="68"/>
                          <a:pt x="41" y="60"/>
                        </a:cubicBezTo>
                        <a:close/>
                        <a:moveTo>
                          <a:pt x="22" y="27"/>
                        </a:moveTo>
                        <a:cubicBezTo>
                          <a:pt x="22" y="19"/>
                          <a:pt x="29" y="12"/>
                          <a:pt x="37" y="12"/>
                        </a:cubicBezTo>
                        <a:cubicBezTo>
                          <a:pt x="45" y="12"/>
                          <a:pt x="51" y="19"/>
                          <a:pt x="51" y="27"/>
                        </a:cubicBezTo>
                        <a:cubicBezTo>
                          <a:pt x="51" y="35"/>
                          <a:pt x="45" y="41"/>
                          <a:pt x="37" y="41"/>
                        </a:cubicBezTo>
                        <a:cubicBezTo>
                          <a:pt x="29" y="41"/>
                          <a:pt x="22" y="35"/>
                          <a:pt x="22" y="27"/>
                        </a:cubicBezTo>
                        <a:close/>
                      </a:path>
                    </a:pathLst>
                  </a:custGeom>
                  <a:solidFill>
                    <a:schemeClr val="accent6">
                      <a:lumMod val="60000"/>
                      <a:lumOff val="40000"/>
                    </a:schemeClr>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grpSp>
          </p:grpSp>
        </p:grpSp>
      </p:grpSp>
      <p:grpSp>
        <p:nvGrpSpPr>
          <p:cNvPr id="74762" name="Group 4"/>
          <p:cNvGrpSpPr>
            <a:grpSpLocks/>
          </p:cNvGrpSpPr>
          <p:nvPr/>
        </p:nvGrpSpPr>
        <p:grpSpPr bwMode="auto">
          <a:xfrm>
            <a:off x="4853376" y="702626"/>
            <a:ext cx="1277937" cy="1279525"/>
            <a:chOff x="3950939" y="502157"/>
            <a:chExt cx="1279001" cy="1279000"/>
          </a:xfrm>
        </p:grpSpPr>
        <p:sp>
          <p:nvSpPr>
            <p:cNvPr id="14" name="Oval 13"/>
            <p:cNvSpPr>
              <a:spLocks noChangeArrowheads="1"/>
            </p:cNvSpPr>
            <p:nvPr/>
          </p:nvSpPr>
          <p:spPr bwMode="auto">
            <a:xfrm>
              <a:off x="3950939" y="502157"/>
              <a:ext cx="1279001" cy="1279000"/>
            </a:xfrm>
            <a:prstGeom prst="ellipse">
              <a:avLst/>
            </a:prstGeom>
            <a:solidFill>
              <a:srgbClr val="00B05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39" name="Group 38"/>
            <p:cNvGrpSpPr/>
            <p:nvPr/>
          </p:nvGrpSpPr>
          <p:grpSpPr>
            <a:xfrm>
              <a:off x="4174357" y="759237"/>
              <a:ext cx="832164" cy="764840"/>
              <a:chOff x="10374313" y="2112963"/>
              <a:chExt cx="919162" cy="915987"/>
            </a:xfrm>
            <a:solidFill>
              <a:srgbClr val="FFFFFF"/>
            </a:solidFill>
          </p:grpSpPr>
          <p:sp>
            <p:nvSpPr>
              <p:cNvPr id="44" name="Freeform 33"/>
              <p:cNvSpPr>
                <a:spLocks/>
              </p:cNvSpPr>
              <p:nvPr/>
            </p:nvSpPr>
            <p:spPr bwMode="auto">
              <a:xfrm>
                <a:off x="10922000" y="2260600"/>
                <a:ext cx="228600" cy="228600"/>
              </a:xfrm>
              <a:custGeom>
                <a:avLst/>
                <a:gdLst>
                  <a:gd name="T0" fmla="*/ 58 w 61"/>
                  <a:gd name="T1" fmla="*/ 28 h 61"/>
                  <a:gd name="T2" fmla="*/ 58 w 61"/>
                  <a:gd name="T3" fmla="*/ 14 h 61"/>
                  <a:gd name="T4" fmla="*/ 51 w 61"/>
                  <a:gd name="T5" fmla="*/ 7 h 61"/>
                  <a:gd name="T6" fmla="*/ 50 w 61"/>
                  <a:gd name="T7" fmla="*/ 7 h 61"/>
                  <a:gd name="T8" fmla="*/ 47 w 61"/>
                  <a:gd name="T9" fmla="*/ 4 h 61"/>
                  <a:gd name="T10" fmla="*/ 33 w 61"/>
                  <a:gd name="T11" fmla="*/ 4 h 61"/>
                  <a:gd name="T12" fmla="*/ 33 w 61"/>
                  <a:gd name="T13" fmla="*/ 4 h 61"/>
                  <a:gd name="T14" fmla="*/ 20 w 61"/>
                  <a:gd name="T15" fmla="*/ 18 h 61"/>
                  <a:gd name="T16" fmla="*/ 20 w 61"/>
                  <a:gd name="T17" fmla="*/ 22 h 61"/>
                  <a:gd name="T18" fmla="*/ 24 w 61"/>
                  <a:gd name="T19" fmla="*/ 22 h 61"/>
                  <a:gd name="T20" fmla="*/ 32 w 61"/>
                  <a:gd name="T21" fmla="*/ 14 h 61"/>
                  <a:gd name="T22" fmla="*/ 37 w 61"/>
                  <a:gd name="T23" fmla="*/ 10 h 61"/>
                  <a:gd name="T24" fmla="*/ 38 w 61"/>
                  <a:gd name="T25" fmla="*/ 11 h 61"/>
                  <a:gd name="T26" fmla="*/ 33 w 61"/>
                  <a:gd name="T27" fmla="*/ 15 h 61"/>
                  <a:gd name="T28" fmla="*/ 24 w 61"/>
                  <a:gd name="T29" fmla="*/ 24 h 61"/>
                  <a:gd name="T30" fmla="*/ 23 w 61"/>
                  <a:gd name="T31" fmla="*/ 25 h 61"/>
                  <a:gd name="T32" fmla="*/ 2 w 61"/>
                  <a:gd name="T33" fmla="*/ 47 h 61"/>
                  <a:gd name="T34" fmla="*/ 2 w 61"/>
                  <a:gd name="T35" fmla="*/ 53 h 61"/>
                  <a:gd name="T36" fmla="*/ 8 w 61"/>
                  <a:gd name="T37" fmla="*/ 53 h 61"/>
                  <a:gd name="T38" fmla="*/ 29 w 61"/>
                  <a:gd name="T39" fmla="*/ 31 h 61"/>
                  <a:gd name="T40" fmla="*/ 30 w 61"/>
                  <a:gd name="T41" fmla="*/ 33 h 61"/>
                  <a:gd name="T42" fmla="*/ 9 w 61"/>
                  <a:gd name="T43" fmla="*/ 54 h 61"/>
                  <a:gd name="T44" fmla="*/ 9 w 61"/>
                  <a:gd name="T45" fmla="*/ 60 h 61"/>
                  <a:gd name="T46" fmla="*/ 15 w 61"/>
                  <a:gd name="T47" fmla="*/ 60 h 61"/>
                  <a:gd name="T48" fmla="*/ 36 w 61"/>
                  <a:gd name="T49" fmla="*/ 39 h 61"/>
                  <a:gd name="T50" fmla="*/ 37 w 61"/>
                  <a:gd name="T51" fmla="*/ 37 h 61"/>
                  <a:gd name="T52" fmla="*/ 46 w 61"/>
                  <a:gd name="T53" fmla="*/ 29 h 61"/>
                  <a:gd name="T54" fmla="*/ 51 w 61"/>
                  <a:gd name="T55" fmla="*/ 24 h 61"/>
                  <a:gd name="T56" fmla="*/ 52 w 61"/>
                  <a:gd name="T57" fmla="*/ 25 h 61"/>
                  <a:gd name="T58" fmla="*/ 48 w 61"/>
                  <a:gd name="T59" fmla="*/ 29 h 61"/>
                  <a:gd name="T60" fmla="*/ 39 w 61"/>
                  <a:gd name="T61" fmla="*/ 37 h 61"/>
                  <a:gd name="T62" fmla="*/ 39 w 61"/>
                  <a:gd name="T63" fmla="*/ 42 h 61"/>
                  <a:gd name="T64" fmla="*/ 44 w 61"/>
                  <a:gd name="T65" fmla="*/ 42 h 61"/>
                  <a:gd name="T66" fmla="*/ 58 w 61"/>
                  <a:gd name="T67" fmla="*/ 28 h 61"/>
                  <a:gd name="T68" fmla="*/ 58 w 61"/>
                  <a:gd name="T69"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58" y="28"/>
                    </a:moveTo>
                    <a:cubicBezTo>
                      <a:pt x="61" y="24"/>
                      <a:pt x="61" y="18"/>
                      <a:pt x="58" y="14"/>
                    </a:cubicBezTo>
                    <a:cubicBezTo>
                      <a:pt x="51" y="7"/>
                      <a:pt x="51" y="7"/>
                      <a:pt x="51" y="7"/>
                    </a:cubicBezTo>
                    <a:cubicBezTo>
                      <a:pt x="50" y="7"/>
                      <a:pt x="50" y="7"/>
                      <a:pt x="50" y="7"/>
                    </a:cubicBezTo>
                    <a:cubicBezTo>
                      <a:pt x="47" y="4"/>
                      <a:pt x="47" y="4"/>
                      <a:pt x="47" y="4"/>
                    </a:cubicBezTo>
                    <a:cubicBezTo>
                      <a:pt x="44" y="0"/>
                      <a:pt x="37" y="0"/>
                      <a:pt x="33" y="4"/>
                    </a:cubicBezTo>
                    <a:cubicBezTo>
                      <a:pt x="33" y="4"/>
                      <a:pt x="33" y="4"/>
                      <a:pt x="33" y="4"/>
                    </a:cubicBezTo>
                    <a:cubicBezTo>
                      <a:pt x="20" y="18"/>
                      <a:pt x="20" y="18"/>
                      <a:pt x="20" y="18"/>
                    </a:cubicBezTo>
                    <a:cubicBezTo>
                      <a:pt x="19" y="19"/>
                      <a:pt x="19" y="21"/>
                      <a:pt x="20" y="22"/>
                    </a:cubicBezTo>
                    <a:cubicBezTo>
                      <a:pt x="21" y="23"/>
                      <a:pt x="23" y="23"/>
                      <a:pt x="24" y="22"/>
                    </a:cubicBezTo>
                    <a:cubicBezTo>
                      <a:pt x="32" y="14"/>
                      <a:pt x="32" y="14"/>
                      <a:pt x="32" y="14"/>
                    </a:cubicBezTo>
                    <a:cubicBezTo>
                      <a:pt x="37" y="10"/>
                      <a:pt x="37" y="10"/>
                      <a:pt x="37" y="10"/>
                    </a:cubicBezTo>
                    <a:cubicBezTo>
                      <a:pt x="38" y="11"/>
                      <a:pt x="38" y="11"/>
                      <a:pt x="38" y="11"/>
                    </a:cubicBezTo>
                    <a:cubicBezTo>
                      <a:pt x="33" y="15"/>
                      <a:pt x="33" y="15"/>
                      <a:pt x="33" y="15"/>
                    </a:cubicBezTo>
                    <a:cubicBezTo>
                      <a:pt x="24" y="24"/>
                      <a:pt x="24" y="24"/>
                      <a:pt x="24" y="24"/>
                    </a:cubicBezTo>
                    <a:cubicBezTo>
                      <a:pt x="23" y="25"/>
                      <a:pt x="23" y="25"/>
                      <a:pt x="23" y="25"/>
                    </a:cubicBezTo>
                    <a:cubicBezTo>
                      <a:pt x="2" y="47"/>
                      <a:pt x="2" y="47"/>
                      <a:pt x="2" y="47"/>
                    </a:cubicBezTo>
                    <a:cubicBezTo>
                      <a:pt x="0" y="48"/>
                      <a:pt x="0" y="51"/>
                      <a:pt x="2" y="53"/>
                    </a:cubicBezTo>
                    <a:cubicBezTo>
                      <a:pt x="4" y="54"/>
                      <a:pt x="6" y="54"/>
                      <a:pt x="8" y="53"/>
                    </a:cubicBezTo>
                    <a:cubicBezTo>
                      <a:pt x="29" y="31"/>
                      <a:pt x="29" y="31"/>
                      <a:pt x="29" y="31"/>
                    </a:cubicBezTo>
                    <a:cubicBezTo>
                      <a:pt x="30" y="33"/>
                      <a:pt x="30" y="33"/>
                      <a:pt x="30" y="33"/>
                    </a:cubicBezTo>
                    <a:cubicBezTo>
                      <a:pt x="9" y="54"/>
                      <a:pt x="9" y="54"/>
                      <a:pt x="9" y="54"/>
                    </a:cubicBezTo>
                    <a:cubicBezTo>
                      <a:pt x="7" y="55"/>
                      <a:pt x="7" y="58"/>
                      <a:pt x="9" y="60"/>
                    </a:cubicBezTo>
                    <a:cubicBezTo>
                      <a:pt x="11" y="61"/>
                      <a:pt x="13" y="61"/>
                      <a:pt x="15" y="60"/>
                    </a:cubicBezTo>
                    <a:cubicBezTo>
                      <a:pt x="36" y="39"/>
                      <a:pt x="36" y="39"/>
                      <a:pt x="36" y="39"/>
                    </a:cubicBezTo>
                    <a:cubicBezTo>
                      <a:pt x="37" y="37"/>
                      <a:pt x="37" y="37"/>
                      <a:pt x="37" y="37"/>
                    </a:cubicBezTo>
                    <a:cubicBezTo>
                      <a:pt x="46" y="29"/>
                      <a:pt x="46" y="29"/>
                      <a:pt x="46" y="29"/>
                    </a:cubicBezTo>
                    <a:cubicBezTo>
                      <a:pt x="51" y="24"/>
                      <a:pt x="51" y="24"/>
                      <a:pt x="51" y="24"/>
                    </a:cubicBezTo>
                    <a:cubicBezTo>
                      <a:pt x="52" y="25"/>
                      <a:pt x="52" y="25"/>
                      <a:pt x="52" y="25"/>
                    </a:cubicBezTo>
                    <a:cubicBezTo>
                      <a:pt x="48" y="29"/>
                      <a:pt x="48" y="29"/>
                      <a:pt x="48" y="29"/>
                    </a:cubicBezTo>
                    <a:cubicBezTo>
                      <a:pt x="39" y="37"/>
                      <a:pt x="39" y="37"/>
                      <a:pt x="39" y="37"/>
                    </a:cubicBezTo>
                    <a:cubicBezTo>
                      <a:pt x="38" y="39"/>
                      <a:pt x="38" y="41"/>
                      <a:pt x="39" y="42"/>
                    </a:cubicBezTo>
                    <a:cubicBezTo>
                      <a:pt x="41" y="43"/>
                      <a:pt x="43" y="43"/>
                      <a:pt x="44" y="42"/>
                    </a:cubicBezTo>
                    <a:cubicBezTo>
                      <a:pt x="58" y="28"/>
                      <a:pt x="58" y="28"/>
                      <a:pt x="58" y="28"/>
                    </a:cubicBezTo>
                    <a:cubicBezTo>
                      <a:pt x="58" y="28"/>
                      <a:pt x="58" y="28"/>
                      <a:pt x="58" y="28"/>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0" name="Freeform 29"/>
              <p:cNvSpPr>
                <a:spLocks noEditPoints="1"/>
              </p:cNvSpPr>
              <p:nvPr/>
            </p:nvSpPr>
            <p:spPr bwMode="auto">
              <a:xfrm>
                <a:off x="10709275" y="2447925"/>
                <a:ext cx="250825" cy="250825"/>
              </a:xfrm>
              <a:custGeom>
                <a:avLst/>
                <a:gdLst>
                  <a:gd name="T0" fmla="*/ 32 w 67"/>
                  <a:gd name="T1" fmla="*/ 19 h 67"/>
                  <a:gd name="T2" fmla="*/ 18 w 67"/>
                  <a:gd name="T3" fmla="*/ 32 h 67"/>
                  <a:gd name="T4" fmla="*/ 20 w 67"/>
                  <a:gd name="T5" fmla="*/ 47 h 67"/>
                  <a:gd name="T6" fmla="*/ 32 w 67"/>
                  <a:gd name="T7" fmla="*/ 35 h 67"/>
                  <a:gd name="T8" fmla="*/ 20 w 67"/>
                  <a:gd name="T9" fmla="*/ 47 h 67"/>
                  <a:gd name="T10" fmla="*/ 32 w 67"/>
                  <a:gd name="T11" fmla="*/ 0 h 67"/>
                  <a:gd name="T12" fmla="*/ 32 w 67"/>
                  <a:gd name="T13" fmla="*/ 16 h 67"/>
                  <a:gd name="T14" fmla="*/ 64 w 67"/>
                  <a:gd name="T15" fmla="*/ 47 h 67"/>
                  <a:gd name="T16" fmla="*/ 51 w 67"/>
                  <a:gd name="T17" fmla="*/ 35 h 67"/>
                  <a:gd name="T18" fmla="*/ 50 w 67"/>
                  <a:gd name="T19" fmla="*/ 19 h 67"/>
                  <a:gd name="T20" fmla="*/ 67 w 67"/>
                  <a:gd name="T21" fmla="*/ 32 h 67"/>
                  <a:gd name="T22" fmla="*/ 50 w 67"/>
                  <a:gd name="T23" fmla="*/ 19 h 67"/>
                  <a:gd name="T24" fmla="*/ 62 w 67"/>
                  <a:gd name="T25" fmla="*/ 16 h 67"/>
                  <a:gd name="T26" fmla="*/ 49 w 67"/>
                  <a:gd name="T27" fmla="*/ 16 h 67"/>
                  <a:gd name="T28" fmla="*/ 32 w 67"/>
                  <a:gd name="T29" fmla="*/ 50 h 67"/>
                  <a:gd name="T30" fmla="*/ 32 w 67"/>
                  <a:gd name="T31" fmla="*/ 67 h 67"/>
                  <a:gd name="T32" fmla="*/ 35 w 67"/>
                  <a:gd name="T33" fmla="*/ 0 h 67"/>
                  <a:gd name="T34" fmla="*/ 47 w 67"/>
                  <a:gd name="T35" fmla="*/ 16 h 67"/>
                  <a:gd name="T36" fmla="*/ 35 w 67"/>
                  <a:gd name="T37" fmla="*/ 35 h 67"/>
                  <a:gd name="T38" fmla="*/ 47 w 67"/>
                  <a:gd name="T39" fmla="*/ 47 h 67"/>
                  <a:gd name="T40" fmla="*/ 0 w 67"/>
                  <a:gd name="T41" fmla="*/ 35 h 67"/>
                  <a:gd name="T42" fmla="*/ 17 w 67"/>
                  <a:gd name="T43" fmla="*/ 47 h 67"/>
                  <a:gd name="T44" fmla="*/ 0 w 67"/>
                  <a:gd name="T45" fmla="*/ 35 h 67"/>
                  <a:gd name="T46" fmla="*/ 4 w 67"/>
                  <a:gd name="T47" fmla="*/ 50 h 67"/>
                  <a:gd name="T48" fmla="*/ 17 w 67"/>
                  <a:gd name="T49" fmla="*/ 50 h 67"/>
                  <a:gd name="T50" fmla="*/ 42 w 67"/>
                  <a:gd name="T51" fmla="*/ 66 h 67"/>
                  <a:gd name="T52" fmla="*/ 49 w 67"/>
                  <a:gd name="T53" fmla="*/ 50 h 67"/>
                  <a:gd name="T54" fmla="*/ 25 w 67"/>
                  <a:gd name="T55" fmla="*/ 1 h 67"/>
                  <a:gd name="T56" fmla="*/ 17 w 67"/>
                  <a:gd name="T57" fmla="*/ 16 h 67"/>
                  <a:gd name="T58" fmla="*/ 35 w 67"/>
                  <a:gd name="T59" fmla="*/ 19 h 67"/>
                  <a:gd name="T60" fmla="*/ 49 w 67"/>
                  <a:gd name="T61" fmla="*/ 32 h 67"/>
                  <a:gd name="T62" fmla="*/ 3 w 67"/>
                  <a:gd name="T63" fmla="*/ 19 h 67"/>
                  <a:gd name="T64" fmla="*/ 15 w 67"/>
                  <a:gd name="T65" fmla="*/ 32 h 67"/>
                  <a:gd name="T66" fmla="*/ 3 w 67"/>
                  <a:gd name="T67" fmla="*/ 19 h 67"/>
                  <a:gd name="T68" fmla="*/ 35 w 67"/>
                  <a:gd name="T69" fmla="*/ 67 h 67"/>
                  <a:gd name="T70" fmla="*/ 35 w 67"/>
                  <a:gd name="T71" fmla="*/ 50 h 67"/>
                  <a:gd name="T72" fmla="*/ 35 w 67"/>
                  <a:gd name="T7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7">
                    <a:moveTo>
                      <a:pt x="20" y="19"/>
                    </a:moveTo>
                    <a:cubicBezTo>
                      <a:pt x="32" y="19"/>
                      <a:pt x="32" y="19"/>
                      <a:pt x="32" y="19"/>
                    </a:cubicBezTo>
                    <a:cubicBezTo>
                      <a:pt x="32" y="32"/>
                      <a:pt x="32" y="32"/>
                      <a:pt x="32" y="32"/>
                    </a:cubicBezTo>
                    <a:cubicBezTo>
                      <a:pt x="18" y="32"/>
                      <a:pt x="18" y="32"/>
                      <a:pt x="18" y="32"/>
                    </a:cubicBezTo>
                    <a:cubicBezTo>
                      <a:pt x="18" y="27"/>
                      <a:pt x="19" y="23"/>
                      <a:pt x="20" y="19"/>
                    </a:cubicBezTo>
                    <a:close/>
                    <a:moveTo>
                      <a:pt x="20" y="47"/>
                    </a:moveTo>
                    <a:cubicBezTo>
                      <a:pt x="32" y="47"/>
                      <a:pt x="32" y="47"/>
                      <a:pt x="32" y="47"/>
                    </a:cubicBezTo>
                    <a:cubicBezTo>
                      <a:pt x="32" y="35"/>
                      <a:pt x="32" y="35"/>
                      <a:pt x="32" y="35"/>
                    </a:cubicBezTo>
                    <a:cubicBezTo>
                      <a:pt x="18" y="35"/>
                      <a:pt x="18" y="35"/>
                      <a:pt x="18" y="35"/>
                    </a:cubicBezTo>
                    <a:cubicBezTo>
                      <a:pt x="18" y="39"/>
                      <a:pt x="19" y="43"/>
                      <a:pt x="20" y="47"/>
                    </a:cubicBezTo>
                    <a:close/>
                    <a:moveTo>
                      <a:pt x="32" y="16"/>
                    </a:moveTo>
                    <a:cubicBezTo>
                      <a:pt x="32" y="0"/>
                      <a:pt x="32" y="0"/>
                      <a:pt x="32" y="0"/>
                    </a:cubicBezTo>
                    <a:cubicBezTo>
                      <a:pt x="27" y="1"/>
                      <a:pt x="23" y="7"/>
                      <a:pt x="20" y="16"/>
                    </a:cubicBezTo>
                    <a:lnTo>
                      <a:pt x="32" y="16"/>
                    </a:lnTo>
                    <a:close/>
                    <a:moveTo>
                      <a:pt x="50" y="47"/>
                    </a:moveTo>
                    <a:cubicBezTo>
                      <a:pt x="64" y="47"/>
                      <a:pt x="64" y="47"/>
                      <a:pt x="64" y="47"/>
                    </a:cubicBezTo>
                    <a:cubicBezTo>
                      <a:pt x="66" y="43"/>
                      <a:pt x="67" y="39"/>
                      <a:pt x="67" y="35"/>
                    </a:cubicBezTo>
                    <a:cubicBezTo>
                      <a:pt x="51" y="35"/>
                      <a:pt x="51" y="35"/>
                      <a:pt x="51" y="35"/>
                    </a:cubicBezTo>
                    <a:cubicBezTo>
                      <a:pt x="51" y="39"/>
                      <a:pt x="51" y="43"/>
                      <a:pt x="50" y="47"/>
                    </a:cubicBezTo>
                    <a:close/>
                    <a:moveTo>
                      <a:pt x="50" y="19"/>
                    </a:moveTo>
                    <a:cubicBezTo>
                      <a:pt x="51" y="23"/>
                      <a:pt x="51" y="27"/>
                      <a:pt x="51" y="32"/>
                    </a:cubicBezTo>
                    <a:cubicBezTo>
                      <a:pt x="67" y="32"/>
                      <a:pt x="67" y="32"/>
                      <a:pt x="67" y="32"/>
                    </a:cubicBezTo>
                    <a:cubicBezTo>
                      <a:pt x="67" y="27"/>
                      <a:pt x="66" y="23"/>
                      <a:pt x="64" y="19"/>
                    </a:cubicBezTo>
                    <a:lnTo>
                      <a:pt x="50" y="19"/>
                    </a:lnTo>
                    <a:close/>
                    <a:moveTo>
                      <a:pt x="49" y="16"/>
                    </a:moveTo>
                    <a:cubicBezTo>
                      <a:pt x="62" y="16"/>
                      <a:pt x="62" y="16"/>
                      <a:pt x="62" y="16"/>
                    </a:cubicBezTo>
                    <a:cubicBezTo>
                      <a:pt x="58" y="9"/>
                      <a:pt x="50" y="3"/>
                      <a:pt x="42" y="1"/>
                    </a:cubicBezTo>
                    <a:cubicBezTo>
                      <a:pt x="45" y="4"/>
                      <a:pt x="48" y="9"/>
                      <a:pt x="49" y="16"/>
                    </a:cubicBezTo>
                    <a:close/>
                    <a:moveTo>
                      <a:pt x="32" y="67"/>
                    </a:moveTo>
                    <a:cubicBezTo>
                      <a:pt x="32" y="50"/>
                      <a:pt x="32" y="50"/>
                      <a:pt x="32" y="50"/>
                    </a:cubicBezTo>
                    <a:cubicBezTo>
                      <a:pt x="20" y="50"/>
                      <a:pt x="20" y="50"/>
                      <a:pt x="20" y="50"/>
                    </a:cubicBezTo>
                    <a:cubicBezTo>
                      <a:pt x="23" y="59"/>
                      <a:pt x="27" y="66"/>
                      <a:pt x="32" y="67"/>
                    </a:cubicBezTo>
                    <a:close/>
                    <a:moveTo>
                      <a:pt x="47" y="16"/>
                    </a:moveTo>
                    <a:cubicBezTo>
                      <a:pt x="44" y="7"/>
                      <a:pt x="40" y="1"/>
                      <a:pt x="35" y="0"/>
                    </a:cubicBezTo>
                    <a:cubicBezTo>
                      <a:pt x="35" y="16"/>
                      <a:pt x="35" y="16"/>
                      <a:pt x="35" y="16"/>
                    </a:cubicBezTo>
                    <a:lnTo>
                      <a:pt x="47" y="16"/>
                    </a:lnTo>
                    <a:close/>
                    <a:moveTo>
                      <a:pt x="49" y="35"/>
                    </a:moveTo>
                    <a:cubicBezTo>
                      <a:pt x="35" y="35"/>
                      <a:pt x="35" y="35"/>
                      <a:pt x="35" y="35"/>
                    </a:cubicBezTo>
                    <a:cubicBezTo>
                      <a:pt x="35" y="47"/>
                      <a:pt x="35" y="47"/>
                      <a:pt x="35" y="47"/>
                    </a:cubicBezTo>
                    <a:cubicBezTo>
                      <a:pt x="47" y="47"/>
                      <a:pt x="47" y="47"/>
                      <a:pt x="47" y="47"/>
                    </a:cubicBezTo>
                    <a:cubicBezTo>
                      <a:pt x="48" y="43"/>
                      <a:pt x="49" y="39"/>
                      <a:pt x="49" y="35"/>
                    </a:cubicBezTo>
                    <a:close/>
                    <a:moveTo>
                      <a:pt x="0" y="35"/>
                    </a:moveTo>
                    <a:cubicBezTo>
                      <a:pt x="0" y="39"/>
                      <a:pt x="1" y="43"/>
                      <a:pt x="3" y="47"/>
                    </a:cubicBezTo>
                    <a:cubicBezTo>
                      <a:pt x="17" y="47"/>
                      <a:pt x="17" y="47"/>
                      <a:pt x="17" y="47"/>
                    </a:cubicBezTo>
                    <a:cubicBezTo>
                      <a:pt x="16" y="43"/>
                      <a:pt x="16" y="39"/>
                      <a:pt x="15" y="35"/>
                    </a:cubicBezTo>
                    <a:lnTo>
                      <a:pt x="0" y="35"/>
                    </a:lnTo>
                    <a:close/>
                    <a:moveTo>
                      <a:pt x="17" y="50"/>
                    </a:moveTo>
                    <a:cubicBezTo>
                      <a:pt x="4" y="50"/>
                      <a:pt x="4" y="50"/>
                      <a:pt x="4" y="50"/>
                    </a:cubicBezTo>
                    <a:cubicBezTo>
                      <a:pt x="9" y="58"/>
                      <a:pt x="16" y="63"/>
                      <a:pt x="25" y="66"/>
                    </a:cubicBezTo>
                    <a:cubicBezTo>
                      <a:pt x="22" y="62"/>
                      <a:pt x="19" y="57"/>
                      <a:pt x="17" y="50"/>
                    </a:cubicBezTo>
                    <a:close/>
                    <a:moveTo>
                      <a:pt x="49" y="50"/>
                    </a:moveTo>
                    <a:cubicBezTo>
                      <a:pt x="48" y="57"/>
                      <a:pt x="45" y="62"/>
                      <a:pt x="42" y="66"/>
                    </a:cubicBezTo>
                    <a:cubicBezTo>
                      <a:pt x="50" y="63"/>
                      <a:pt x="58" y="58"/>
                      <a:pt x="62" y="50"/>
                    </a:cubicBezTo>
                    <a:lnTo>
                      <a:pt x="49" y="50"/>
                    </a:lnTo>
                    <a:close/>
                    <a:moveTo>
                      <a:pt x="17" y="16"/>
                    </a:moveTo>
                    <a:cubicBezTo>
                      <a:pt x="19" y="9"/>
                      <a:pt x="22" y="4"/>
                      <a:pt x="25" y="1"/>
                    </a:cubicBezTo>
                    <a:cubicBezTo>
                      <a:pt x="16" y="3"/>
                      <a:pt x="9" y="9"/>
                      <a:pt x="4" y="16"/>
                    </a:cubicBezTo>
                    <a:lnTo>
                      <a:pt x="17" y="16"/>
                    </a:lnTo>
                    <a:close/>
                    <a:moveTo>
                      <a:pt x="47" y="19"/>
                    </a:moveTo>
                    <a:cubicBezTo>
                      <a:pt x="35" y="19"/>
                      <a:pt x="35" y="19"/>
                      <a:pt x="35" y="19"/>
                    </a:cubicBezTo>
                    <a:cubicBezTo>
                      <a:pt x="35" y="32"/>
                      <a:pt x="35" y="32"/>
                      <a:pt x="35" y="32"/>
                    </a:cubicBezTo>
                    <a:cubicBezTo>
                      <a:pt x="49" y="32"/>
                      <a:pt x="49" y="32"/>
                      <a:pt x="49" y="32"/>
                    </a:cubicBezTo>
                    <a:cubicBezTo>
                      <a:pt x="49" y="27"/>
                      <a:pt x="48" y="23"/>
                      <a:pt x="47" y="19"/>
                    </a:cubicBezTo>
                    <a:close/>
                    <a:moveTo>
                      <a:pt x="3" y="19"/>
                    </a:moveTo>
                    <a:cubicBezTo>
                      <a:pt x="1" y="23"/>
                      <a:pt x="0" y="27"/>
                      <a:pt x="0" y="32"/>
                    </a:cubicBezTo>
                    <a:cubicBezTo>
                      <a:pt x="15" y="32"/>
                      <a:pt x="15" y="32"/>
                      <a:pt x="15" y="32"/>
                    </a:cubicBezTo>
                    <a:cubicBezTo>
                      <a:pt x="16" y="27"/>
                      <a:pt x="16" y="23"/>
                      <a:pt x="17" y="19"/>
                    </a:cubicBezTo>
                    <a:lnTo>
                      <a:pt x="3" y="19"/>
                    </a:lnTo>
                    <a:close/>
                    <a:moveTo>
                      <a:pt x="35" y="50"/>
                    </a:moveTo>
                    <a:cubicBezTo>
                      <a:pt x="35" y="67"/>
                      <a:pt x="35" y="67"/>
                      <a:pt x="35" y="67"/>
                    </a:cubicBezTo>
                    <a:cubicBezTo>
                      <a:pt x="40" y="66"/>
                      <a:pt x="44" y="59"/>
                      <a:pt x="47" y="50"/>
                    </a:cubicBezTo>
                    <a:lnTo>
                      <a:pt x="35" y="50"/>
                    </a:lnTo>
                    <a:close/>
                    <a:moveTo>
                      <a:pt x="35" y="50"/>
                    </a:moveTo>
                    <a:cubicBezTo>
                      <a:pt x="35" y="50"/>
                      <a:pt x="35" y="50"/>
                      <a:pt x="35" y="50"/>
                    </a:cubicBezTo>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1" name="Oval 30"/>
              <p:cNvSpPr>
                <a:spLocks noChangeArrowheads="1"/>
              </p:cNvSpPr>
              <p:nvPr/>
            </p:nvSpPr>
            <p:spPr bwMode="auto">
              <a:xfrm>
                <a:off x="10814050" y="2112963"/>
                <a:ext cx="52387" cy="53975"/>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2" name="Freeform 31"/>
              <p:cNvSpPr>
                <a:spLocks/>
              </p:cNvSpPr>
              <p:nvPr/>
            </p:nvSpPr>
            <p:spPr bwMode="auto">
              <a:xfrm>
                <a:off x="10775950" y="2173288"/>
                <a:ext cx="127000" cy="24765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3" name="Freeform 32"/>
              <p:cNvSpPr>
                <a:spLocks/>
              </p:cNvSpPr>
              <p:nvPr/>
            </p:nvSpPr>
            <p:spPr bwMode="auto">
              <a:xfrm>
                <a:off x="11114088" y="2241550"/>
                <a:ext cx="58737" cy="60325"/>
              </a:xfrm>
              <a:custGeom>
                <a:avLst/>
                <a:gdLst>
                  <a:gd name="T0" fmla="*/ 3 w 16"/>
                  <a:gd name="T1" fmla="*/ 13 h 16"/>
                  <a:gd name="T2" fmla="*/ 13 w 16"/>
                  <a:gd name="T3" fmla="*/ 13 h 16"/>
                  <a:gd name="T4" fmla="*/ 13 w 16"/>
                  <a:gd name="T5" fmla="*/ 3 h 16"/>
                  <a:gd name="T6" fmla="*/ 3 w 16"/>
                  <a:gd name="T7" fmla="*/ 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5" y="16"/>
                      <a:pt x="10" y="16"/>
                      <a:pt x="13" y="13"/>
                    </a:cubicBezTo>
                    <a:cubicBezTo>
                      <a:pt x="16" y="10"/>
                      <a:pt x="16" y="6"/>
                      <a:pt x="13" y="3"/>
                    </a:cubicBezTo>
                    <a:cubicBezTo>
                      <a:pt x="10" y="0"/>
                      <a:pt x="5" y="0"/>
                      <a:pt x="3" y="3"/>
                    </a:cubicBezTo>
                    <a:cubicBezTo>
                      <a:pt x="0" y="6"/>
                      <a:pt x="0" y="10"/>
                      <a:pt x="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5" name="Oval 34"/>
              <p:cNvSpPr>
                <a:spLocks noChangeArrowheads="1"/>
              </p:cNvSpPr>
              <p:nvPr/>
            </p:nvSpPr>
            <p:spPr bwMode="auto">
              <a:xfrm>
                <a:off x="11237913" y="2547938"/>
                <a:ext cx="55562"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6" name="Freeform 35"/>
              <p:cNvSpPr>
                <a:spLocks/>
              </p:cNvSpPr>
              <p:nvPr/>
            </p:nvSpPr>
            <p:spPr bwMode="auto">
              <a:xfrm>
                <a:off x="10982325" y="2514600"/>
                <a:ext cx="247650" cy="127000"/>
              </a:xfrm>
              <a:custGeom>
                <a:avLst/>
                <a:gdLst>
                  <a:gd name="T0" fmla="*/ 57 w 66"/>
                  <a:gd name="T1" fmla="*/ 34 h 34"/>
                  <a:gd name="T2" fmla="*/ 66 w 66"/>
                  <a:gd name="T3" fmla="*/ 24 h 34"/>
                  <a:gd name="T4" fmla="*/ 66 w 66"/>
                  <a:gd name="T5" fmla="*/ 14 h 34"/>
                  <a:gd name="T6" fmla="*/ 66 w 66"/>
                  <a:gd name="T7" fmla="*/ 13 h 34"/>
                  <a:gd name="T8" fmla="*/ 66 w 66"/>
                  <a:gd name="T9" fmla="*/ 9 h 34"/>
                  <a:gd name="T10" fmla="*/ 57 w 66"/>
                  <a:gd name="T11" fmla="*/ 0 h 34"/>
                  <a:gd name="T12" fmla="*/ 57 w 66"/>
                  <a:gd name="T13" fmla="*/ 0 h 34"/>
                  <a:gd name="T14" fmla="*/ 37 w 66"/>
                  <a:gd name="T15" fmla="*/ 0 h 34"/>
                  <a:gd name="T16" fmla="*/ 34 w 66"/>
                  <a:gd name="T17" fmla="*/ 3 h 34"/>
                  <a:gd name="T18" fmla="*/ 37 w 66"/>
                  <a:gd name="T19" fmla="*/ 6 h 34"/>
                  <a:gd name="T20" fmla="*/ 49 w 66"/>
                  <a:gd name="T21" fmla="*/ 6 h 34"/>
                  <a:gd name="T22" fmla="*/ 55 w 66"/>
                  <a:gd name="T23" fmla="*/ 6 h 34"/>
                  <a:gd name="T24" fmla="*/ 55 w 66"/>
                  <a:gd name="T25" fmla="*/ 7 h 34"/>
                  <a:gd name="T26" fmla="*/ 48 w 66"/>
                  <a:gd name="T27" fmla="*/ 7 h 34"/>
                  <a:gd name="T28" fmla="*/ 36 w 66"/>
                  <a:gd name="T29" fmla="*/ 7 h 34"/>
                  <a:gd name="T30" fmla="*/ 34 w 66"/>
                  <a:gd name="T31" fmla="*/ 7 h 34"/>
                  <a:gd name="T32" fmla="*/ 4 w 66"/>
                  <a:gd name="T33" fmla="*/ 7 h 34"/>
                  <a:gd name="T34" fmla="*/ 0 w 66"/>
                  <a:gd name="T35" fmla="*/ 12 h 34"/>
                  <a:gd name="T36" fmla="*/ 4 w 66"/>
                  <a:gd name="T37" fmla="*/ 16 h 34"/>
                  <a:gd name="T38" fmla="*/ 34 w 66"/>
                  <a:gd name="T39" fmla="*/ 16 h 34"/>
                  <a:gd name="T40" fmla="*/ 34 w 66"/>
                  <a:gd name="T41" fmla="*/ 17 h 34"/>
                  <a:gd name="T42" fmla="*/ 4 w 66"/>
                  <a:gd name="T43" fmla="*/ 17 h 34"/>
                  <a:gd name="T44" fmla="*/ 0 w 66"/>
                  <a:gd name="T45" fmla="*/ 22 h 34"/>
                  <a:gd name="T46" fmla="*/ 4 w 66"/>
                  <a:gd name="T47" fmla="*/ 26 h 34"/>
                  <a:gd name="T48" fmla="*/ 34 w 66"/>
                  <a:gd name="T49" fmla="*/ 26 h 34"/>
                  <a:gd name="T50" fmla="*/ 36 w 66"/>
                  <a:gd name="T51" fmla="*/ 26 h 34"/>
                  <a:gd name="T52" fmla="*/ 48 w 66"/>
                  <a:gd name="T53" fmla="*/ 26 h 34"/>
                  <a:gd name="T54" fmla="*/ 55 w 66"/>
                  <a:gd name="T55" fmla="*/ 26 h 34"/>
                  <a:gd name="T56" fmla="*/ 55 w 66"/>
                  <a:gd name="T57" fmla="*/ 27 h 34"/>
                  <a:gd name="T58" fmla="*/ 49 w 66"/>
                  <a:gd name="T59" fmla="*/ 27 h 34"/>
                  <a:gd name="T60" fmla="*/ 37 w 66"/>
                  <a:gd name="T61" fmla="*/ 27 h 34"/>
                  <a:gd name="T62" fmla="*/ 34 w 66"/>
                  <a:gd name="T63" fmla="*/ 31 h 34"/>
                  <a:gd name="T64" fmla="*/ 37 w 66"/>
                  <a:gd name="T65" fmla="*/ 34 h 34"/>
                  <a:gd name="T66" fmla="*/ 57 w 66"/>
                  <a:gd name="T67" fmla="*/ 34 h 34"/>
                  <a:gd name="T68" fmla="*/ 57 w 66"/>
                  <a:gd name="T6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4">
                    <a:moveTo>
                      <a:pt x="57" y="34"/>
                    </a:moveTo>
                    <a:cubicBezTo>
                      <a:pt x="62" y="34"/>
                      <a:pt x="66" y="29"/>
                      <a:pt x="66" y="24"/>
                    </a:cubicBezTo>
                    <a:cubicBezTo>
                      <a:pt x="66" y="14"/>
                      <a:pt x="66" y="14"/>
                      <a:pt x="66" y="14"/>
                    </a:cubicBezTo>
                    <a:cubicBezTo>
                      <a:pt x="66" y="13"/>
                      <a:pt x="66" y="13"/>
                      <a:pt x="66" y="13"/>
                    </a:cubicBezTo>
                    <a:cubicBezTo>
                      <a:pt x="66" y="9"/>
                      <a:pt x="66" y="9"/>
                      <a:pt x="66" y="9"/>
                    </a:cubicBezTo>
                    <a:cubicBezTo>
                      <a:pt x="66" y="4"/>
                      <a:pt x="62" y="0"/>
                      <a:pt x="57" y="0"/>
                    </a:cubicBezTo>
                    <a:cubicBezTo>
                      <a:pt x="57" y="0"/>
                      <a:pt x="57" y="0"/>
                      <a:pt x="57" y="0"/>
                    </a:cubicBezTo>
                    <a:cubicBezTo>
                      <a:pt x="37" y="0"/>
                      <a:pt x="37" y="0"/>
                      <a:pt x="37" y="0"/>
                    </a:cubicBezTo>
                    <a:cubicBezTo>
                      <a:pt x="36" y="0"/>
                      <a:pt x="34" y="1"/>
                      <a:pt x="34" y="3"/>
                    </a:cubicBezTo>
                    <a:cubicBezTo>
                      <a:pt x="34" y="4"/>
                      <a:pt x="36" y="6"/>
                      <a:pt x="37" y="6"/>
                    </a:cubicBezTo>
                    <a:cubicBezTo>
                      <a:pt x="49" y="6"/>
                      <a:pt x="49" y="6"/>
                      <a:pt x="49" y="6"/>
                    </a:cubicBezTo>
                    <a:cubicBezTo>
                      <a:pt x="55" y="6"/>
                      <a:pt x="55" y="6"/>
                      <a:pt x="55" y="6"/>
                    </a:cubicBezTo>
                    <a:cubicBezTo>
                      <a:pt x="55" y="7"/>
                      <a:pt x="55" y="7"/>
                      <a:pt x="55" y="7"/>
                    </a:cubicBezTo>
                    <a:cubicBezTo>
                      <a:pt x="48" y="7"/>
                      <a:pt x="48" y="7"/>
                      <a:pt x="48" y="7"/>
                    </a:cubicBezTo>
                    <a:cubicBezTo>
                      <a:pt x="36" y="7"/>
                      <a:pt x="36" y="7"/>
                      <a:pt x="36" y="7"/>
                    </a:cubicBezTo>
                    <a:cubicBezTo>
                      <a:pt x="34" y="7"/>
                      <a:pt x="34" y="7"/>
                      <a:pt x="34" y="7"/>
                    </a:cubicBezTo>
                    <a:cubicBezTo>
                      <a:pt x="4" y="7"/>
                      <a:pt x="4" y="7"/>
                      <a:pt x="4" y="7"/>
                    </a:cubicBezTo>
                    <a:cubicBezTo>
                      <a:pt x="2" y="7"/>
                      <a:pt x="0" y="9"/>
                      <a:pt x="0" y="12"/>
                    </a:cubicBezTo>
                    <a:cubicBezTo>
                      <a:pt x="0" y="14"/>
                      <a:pt x="2" y="16"/>
                      <a:pt x="4" y="16"/>
                    </a:cubicBezTo>
                    <a:cubicBezTo>
                      <a:pt x="34" y="16"/>
                      <a:pt x="34" y="16"/>
                      <a:pt x="34" y="16"/>
                    </a:cubicBezTo>
                    <a:cubicBezTo>
                      <a:pt x="34" y="17"/>
                      <a:pt x="34" y="17"/>
                      <a:pt x="34" y="17"/>
                    </a:cubicBezTo>
                    <a:cubicBezTo>
                      <a:pt x="4" y="17"/>
                      <a:pt x="4" y="17"/>
                      <a:pt x="4" y="17"/>
                    </a:cubicBezTo>
                    <a:cubicBezTo>
                      <a:pt x="2" y="17"/>
                      <a:pt x="0" y="19"/>
                      <a:pt x="0" y="22"/>
                    </a:cubicBezTo>
                    <a:cubicBezTo>
                      <a:pt x="0" y="24"/>
                      <a:pt x="2" y="26"/>
                      <a:pt x="4" y="26"/>
                    </a:cubicBezTo>
                    <a:cubicBezTo>
                      <a:pt x="34" y="26"/>
                      <a:pt x="34" y="26"/>
                      <a:pt x="34" y="26"/>
                    </a:cubicBezTo>
                    <a:cubicBezTo>
                      <a:pt x="36" y="26"/>
                      <a:pt x="36" y="26"/>
                      <a:pt x="36" y="26"/>
                    </a:cubicBezTo>
                    <a:cubicBezTo>
                      <a:pt x="48" y="26"/>
                      <a:pt x="48" y="26"/>
                      <a:pt x="48" y="26"/>
                    </a:cubicBezTo>
                    <a:cubicBezTo>
                      <a:pt x="55" y="26"/>
                      <a:pt x="55" y="26"/>
                      <a:pt x="55" y="26"/>
                    </a:cubicBezTo>
                    <a:cubicBezTo>
                      <a:pt x="55" y="27"/>
                      <a:pt x="55" y="27"/>
                      <a:pt x="55" y="27"/>
                    </a:cubicBezTo>
                    <a:cubicBezTo>
                      <a:pt x="49" y="27"/>
                      <a:pt x="49" y="27"/>
                      <a:pt x="49" y="27"/>
                    </a:cubicBezTo>
                    <a:cubicBezTo>
                      <a:pt x="37" y="27"/>
                      <a:pt x="37" y="27"/>
                      <a:pt x="37" y="27"/>
                    </a:cubicBezTo>
                    <a:cubicBezTo>
                      <a:pt x="36" y="27"/>
                      <a:pt x="34" y="29"/>
                      <a:pt x="34" y="31"/>
                    </a:cubicBezTo>
                    <a:cubicBezTo>
                      <a:pt x="34" y="32"/>
                      <a:pt x="36" y="34"/>
                      <a:pt x="37" y="34"/>
                    </a:cubicBezTo>
                    <a:cubicBezTo>
                      <a:pt x="57" y="34"/>
                      <a:pt x="57" y="34"/>
                      <a:pt x="57" y="34"/>
                    </a:cubicBezTo>
                    <a:cubicBezTo>
                      <a:pt x="57" y="34"/>
                      <a:pt x="57" y="34"/>
                      <a:pt x="57" y="3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7" name="Freeform 36"/>
              <p:cNvSpPr>
                <a:spLocks/>
              </p:cNvSpPr>
              <p:nvPr/>
            </p:nvSpPr>
            <p:spPr bwMode="auto">
              <a:xfrm>
                <a:off x="11102975" y="2847975"/>
                <a:ext cx="58737" cy="60325"/>
              </a:xfrm>
              <a:custGeom>
                <a:avLst/>
                <a:gdLst>
                  <a:gd name="T0" fmla="*/ 3 w 16"/>
                  <a:gd name="T1" fmla="*/ 3 h 16"/>
                  <a:gd name="T2" fmla="*/ 3 w 16"/>
                  <a:gd name="T3" fmla="*/ 14 h 16"/>
                  <a:gd name="T4" fmla="*/ 14 w 16"/>
                  <a:gd name="T5" fmla="*/ 14 h 16"/>
                  <a:gd name="T6" fmla="*/ 14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1"/>
                      <a:pt x="3" y="14"/>
                    </a:cubicBezTo>
                    <a:cubicBezTo>
                      <a:pt x="6" y="16"/>
                      <a:pt x="11" y="16"/>
                      <a:pt x="14" y="14"/>
                    </a:cubicBezTo>
                    <a:cubicBezTo>
                      <a:pt x="16" y="11"/>
                      <a:pt x="16" y="6"/>
                      <a:pt x="14" y="3"/>
                    </a:cubicBezTo>
                    <a:cubicBezTo>
                      <a:pt x="11" y="0"/>
                      <a:pt x="6" y="0"/>
                      <a:pt x="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8" name="Freeform 37"/>
              <p:cNvSpPr>
                <a:spLocks/>
              </p:cNvSpPr>
              <p:nvPr/>
            </p:nvSpPr>
            <p:spPr bwMode="auto">
              <a:xfrm>
                <a:off x="10914063" y="2660650"/>
                <a:ext cx="230187" cy="228600"/>
              </a:xfrm>
              <a:custGeom>
                <a:avLst/>
                <a:gdLst>
                  <a:gd name="T0" fmla="*/ 33 w 61"/>
                  <a:gd name="T1" fmla="*/ 57 h 61"/>
                  <a:gd name="T2" fmla="*/ 47 w 61"/>
                  <a:gd name="T3" fmla="*/ 57 h 61"/>
                  <a:gd name="T4" fmla="*/ 54 w 61"/>
                  <a:gd name="T5" fmla="*/ 50 h 61"/>
                  <a:gd name="T6" fmla="*/ 55 w 61"/>
                  <a:gd name="T7" fmla="*/ 50 h 61"/>
                  <a:gd name="T8" fmla="*/ 57 w 61"/>
                  <a:gd name="T9" fmla="*/ 47 h 61"/>
                  <a:gd name="T10" fmla="*/ 57 w 61"/>
                  <a:gd name="T11" fmla="*/ 33 h 61"/>
                  <a:gd name="T12" fmla="*/ 57 w 61"/>
                  <a:gd name="T13" fmla="*/ 33 h 61"/>
                  <a:gd name="T14" fmla="*/ 44 w 61"/>
                  <a:gd name="T15" fmla="*/ 20 h 61"/>
                  <a:gd name="T16" fmla="*/ 39 w 61"/>
                  <a:gd name="T17" fmla="*/ 20 h 61"/>
                  <a:gd name="T18" fmla="*/ 39 w 61"/>
                  <a:gd name="T19" fmla="*/ 24 h 61"/>
                  <a:gd name="T20" fmla="*/ 47 w 61"/>
                  <a:gd name="T21" fmla="*/ 32 h 61"/>
                  <a:gd name="T22" fmla="*/ 52 w 61"/>
                  <a:gd name="T23" fmla="*/ 37 h 61"/>
                  <a:gd name="T24" fmla="*/ 51 w 61"/>
                  <a:gd name="T25" fmla="*/ 38 h 61"/>
                  <a:gd name="T26" fmla="*/ 46 w 61"/>
                  <a:gd name="T27" fmla="*/ 33 h 61"/>
                  <a:gd name="T28" fmla="*/ 37 w 61"/>
                  <a:gd name="T29" fmla="*/ 24 h 61"/>
                  <a:gd name="T30" fmla="*/ 36 w 61"/>
                  <a:gd name="T31" fmla="*/ 23 h 61"/>
                  <a:gd name="T32" fmla="*/ 15 w 61"/>
                  <a:gd name="T33" fmla="*/ 2 h 61"/>
                  <a:gd name="T34" fmla="*/ 9 w 61"/>
                  <a:gd name="T35" fmla="*/ 2 h 61"/>
                  <a:gd name="T36" fmla="*/ 9 w 61"/>
                  <a:gd name="T37" fmla="*/ 8 h 61"/>
                  <a:gd name="T38" fmla="*/ 30 w 61"/>
                  <a:gd name="T39" fmla="*/ 29 h 61"/>
                  <a:gd name="T40" fmla="*/ 29 w 61"/>
                  <a:gd name="T41" fmla="*/ 30 h 61"/>
                  <a:gd name="T42" fmla="*/ 8 w 61"/>
                  <a:gd name="T43" fmla="*/ 9 h 61"/>
                  <a:gd name="T44" fmla="*/ 2 w 61"/>
                  <a:gd name="T45" fmla="*/ 9 h 61"/>
                  <a:gd name="T46" fmla="*/ 2 w 61"/>
                  <a:gd name="T47" fmla="*/ 15 h 61"/>
                  <a:gd name="T48" fmla="*/ 23 w 61"/>
                  <a:gd name="T49" fmla="*/ 36 h 61"/>
                  <a:gd name="T50" fmla="*/ 24 w 61"/>
                  <a:gd name="T51" fmla="*/ 37 h 61"/>
                  <a:gd name="T52" fmla="*/ 33 w 61"/>
                  <a:gd name="T53" fmla="*/ 46 h 61"/>
                  <a:gd name="T54" fmla="*/ 38 w 61"/>
                  <a:gd name="T55" fmla="*/ 51 h 61"/>
                  <a:gd name="T56" fmla="*/ 37 w 61"/>
                  <a:gd name="T57" fmla="*/ 52 h 61"/>
                  <a:gd name="T58" fmla="*/ 32 w 61"/>
                  <a:gd name="T59" fmla="*/ 47 h 61"/>
                  <a:gd name="T60" fmla="*/ 24 w 61"/>
                  <a:gd name="T61" fmla="*/ 39 h 61"/>
                  <a:gd name="T62" fmla="*/ 20 w 61"/>
                  <a:gd name="T63" fmla="*/ 39 h 61"/>
                  <a:gd name="T64" fmla="*/ 20 w 61"/>
                  <a:gd name="T65" fmla="*/ 44 h 61"/>
                  <a:gd name="T66" fmla="*/ 33 w 61"/>
                  <a:gd name="T67" fmla="*/ 57 h 61"/>
                  <a:gd name="T68" fmla="*/ 33 w 61"/>
                  <a:gd name="T69"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33" y="57"/>
                    </a:moveTo>
                    <a:cubicBezTo>
                      <a:pt x="37" y="61"/>
                      <a:pt x="43" y="61"/>
                      <a:pt x="47" y="57"/>
                    </a:cubicBezTo>
                    <a:cubicBezTo>
                      <a:pt x="54" y="50"/>
                      <a:pt x="54" y="50"/>
                      <a:pt x="54" y="50"/>
                    </a:cubicBezTo>
                    <a:cubicBezTo>
                      <a:pt x="55" y="50"/>
                      <a:pt x="55" y="50"/>
                      <a:pt x="55" y="50"/>
                    </a:cubicBezTo>
                    <a:cubicBezTo>
                      <a:pt x="57" y="47"/>
                      <a:pt x="57" y="47"/>
                      <a:pt x="57" y="47"/>
                    </a:cubicBezTo>
                    <a:cubicBezTo>
                      <a:pt x="61" y="43"/>
                      <a:pt x="61" y="37"/>
                      <a:pt x="57" y="33"/>
                    </a:cubicBezTo>
                    <a:cubicBezTo>
                      <a:pt x="57" y="33"/>
                      <a:pt x="57" y="33"/>
                      <a:pt x="57" y="33"/>
                    </a:cubicBezTo>
                    <a:cubicBezTo>
                      <a:pt x="44" y="20"/>
                      <a:pt x="44" y="20"/>
                      <a:pt x="44" y="20"/>
                    </a:cubicBezTo>
                    <a:cubicBezTo>
                      <a:pt x="42" y="18"/>
                      <a:pt x="40" y="18"/>
                      <a:pt x="39" y="20"/>
                    </a:cubicBezTo>
                    <a:cubicBezTo>
                      <a:pt x="38" y="21"/>
                      <a:pt x="38" y="23"/>
                      <a:pt x="39" y="24"/>
                    </a:cubicBezTo>
                    <a:cubicBezTo>
                      <a:pt x="47" y="32"/>
                      <a:pt x="47" y="32"/>
                      <a:pt x="47" y="32"/>
                    </a:cubicBezTo>
                    <a:cubicBezTo>
                      <a:pt x="52" y="37"/>
                      <a:pt x="52" y="37"/>
                      <a:pt x="52" y="37"/>
                    </a:cubicBezTo>
                    <a:cubicBezTo>
                      <a:pt x="51" y="38"/>
                      <a:pt x="51" y="38"/>
                      <a:pt x="51" y="38"/>
                    </a:cubicBezTo>
                    <a:cubicBezTo>
                      <a:pt x="46" y="33"/>
                      <a:pt x="46" y="33"/>
                      <a:pt x="46" y="33"/>
                    </a:cubicBezTo>
                    <a:cubicBezTo>
                      <a:pt x="37" y="24"/>
                      <a:pt x="37" y="24"/>
                      <a:pt x="37" y="24"/>
                    </a:cubicBezTo>
                    <a:cubicBezTo>
                      <a:pt x="36" y="23"/>
                      <a:pt x="36" y="23"/>
                      <a:pt x="36" y="23"/>
                    </a:cubicBezTo>
                    <a:cubicBezTo>
                      <a:pt x="15" y="2"/>
                      <a:pt x="15" y="2"/>
                      <a:pt x="15" y="2"/>
                    </a:cubicBezTo>
                    <a:cubicBezTo>
                      <a:pt x="13" y="0"/>
                      <a:pt x="10" y="0"/>
                      <a:pt x="9" y="2"/>
                    </a:cubicBezTo>
                    <a:cubicBezTo>
                      <a:pt x="7" y="3"/>
                      <a:pt x="7" y="6"/>
                      <a:pt x="9" y="8"/>
                    </a:cubicBezTo>
                    <a:cubicBezTo>
                      <a:pt x="30" y="29"/>
                      <a:pt x="30" y="29"/>
                      <a:pt x="30" y="29"/>
                    </a:cubicBezTo>
                    <a:cubicBezTo>
                      <a:pt x="29" y="30"/>
                      <a:pt x="29" y="30"/>
                      <a:pt x="29" y="30"/>
                    </a:cubicBezTo>
                    <a:cubicBezTo>
                      <a:pt x="8" y="9"/>
                      <a:pt x="8" y="9"/>
                      <a:pt x="8" y="9"/>
                    </a:cubicBezTo>
                    <a:cubicBezTo>
                      <a:pt x="6" y="7"/>
                      <a:pt x="3" y="7"/>
                      <a:pt x="2" y="9"/>
                    </a:cubicBezTo>
                    <a:cubicBezTo>
                      <a:pt x="0" y="10"/>
                      <a:pt x="0" y="13"/>
                      <a:pt x="2" y="15"/>
                    </a:cubicBezTo>
                    <a:cubicBezTo>
                      <a:pt x="23" y="36"/>
                      <a:pt x="23" y="36"/>
                      <a:pt x="23" y="36"/>
                    </a:cubicBezTo>
                    <a:cubicBezTo>
                      <a:pt x="24" y="37"/>
                      <a:pt x="24" y="37"/>
                      <a:pt x="24" y="37"/>
                    </a:cubicBezTo>
                    <a:cubicBezTo>
                      <a:pt x="33" y="46"/>
                      <a:pt x="33" y="46"/>
                      <a:pt x="33" y="46"/>
                    </a:cubicBezTo>
                    <a:cubicBezTo>
                      <a:pt x="38" y="51"/>
                      <a:pt x="38" y="51"/>
                      <a:pt x="38" y="51"/>
                    </a:cubicBezTo>
                    <a:cubicBezTo>
                      <a:pt x="37" y="52"/>
                      <a:pt x="37" y="52"/>
                      <a:pt x="37" y="52"/>
                    </a:cubicBezTo>
                    <a:cubicBezTo>
                      <a:pt x="32" y="47"/>
                      <a:pt x="32" y="47"/>
                      <a:pt x="32" y="47"/>
                    </a:cubicBezTo>
                    <a:cubicBezTo>
                      <a:pt x="24" y="39"/>
                      <a:pt x="24" y="39"/>
                      <a:pt x="24" y="39"/>
                    </a:cubicBezTo>
                    <a:cubicBezTo>
                      <a:pt x="23" y="38"/>
                      <a:pt x="21" y="38"/>
                      <a:pt x="20" y="39"/>
                    </a:cubicBezTo>
                    <a:cubicBezTo>
                      <a:pt x="18" y="40"/>
                      <a:pt x="18" y="42"/>
                      <a:pt x="20" y="44"/>
                    </a:cubicBezTo>
                    <a:cubicBezTo>
                      <a:pt x="33" y="57"/>
                      <a:pt x="33" y="57"/>
                      <a:pt x="33" y="57"/>
                    </a:cubicBezTo>
                    <a:cubicBezTo>
                      <a:pt x="33" y="57"/>
                      <a:pt x="33" y="57"/>
                      <a:pt x="33" y="57"/>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9" name="Oval 38"/>
              <p:cNvSpPr>
                <a:spLocks noChangeArrowheads="1"/>
              </p:cNvSpPr>
              <p:nvPr/>
            </p:nvSpPr>
            <p:spPr bwMode="auto">
              <a:xfrm>
                <a:off x="10798175" y="2976563"/>
                <a:ext cx="57150" cy="52387"/>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0" name="Freeform 39"/>
              <p:cNvSpPr>
                <a:spLocks/>
              </p:cNvSpPr>
              <p:nvPr/>
            </p:nvSpPr>
            <p:spPr bwMode="auto">
              <a:xfrm>
                <a:off x="10764838" y="2720975"/>
                <a:ext cx="127000" cy="247650"/>
              </a:xfrm>
              <a:custGeom>
                <a:avLst/>
                <a:gdLst>
                  <a:gd name="T0" fmla="*/ 0 w 34"/>
                  <a:gd name="T1" fmla="*/ 56 h 66"/>
                  <a:gd name="T2" fmla="*/ 10 w 34"/>
                  <a:gd name="T3" fmla="*/ 66 h 66"/>
                  <a:gd name="T4" fmla="*/ 19 w 34"/>
                  <a:gd name="T5" fmla="*/ 66 h 66"/>
                  <a:gd name="T6" fmla="*/ 20 w 34"/>
                  <a:gd name="T7" fmla="*/ 66 h 66"/>
                  <a:gd name="T8" fmla="*/ 24 w 34"/>
                  <a:gd name="T9" fmla="*/ 66 h 66"/>
                  <a:gd name="T10" fmla="*/ 34 w 34"/>
                  <a:gd name="T11" fmla="*/ 56 h 66"/>
                  <a:gd name="T12" fmla="*/ 34 w 34"/>
                  <a:gd name="T13" fmla="*/ 56 h 66"/>
                  <a:gd name="T14" fmla="*/ 34 w 34"/>
                  <a:gd name="T15" fmla="*/ 37 h 66"/>
                  <a:gd name="T16" fmla="*/ 31 w 34"/>
                  <a:gd name="T17" fmla="*/ 34 h 66"/>
                  <a:gd name="T18" fmla="*/ 28 w 34"/>
                  <a:gd name="T19" fmla="*/ 37 h 66"/>
                  <a:gd name="T20" fmla="*/ 28 w 34"/>
                  <a:gd name="T21" fmla="*/ 49 h 66"/>
                  <a:gd name="T22" fmla="*/ 28 w 34"/>
                  <a:gd name="T23" fmla="*/ 55 h 66"/>
                  <a:gd name="T24" fmla="*/ 26 w 34"/>
                  <a:gd name="T25" fmla="*/ 55 h 66"/>
                  <a:gd name="T26" fmla="*/ 26 w 34"/>
                  <a:gd name="T27" fmla="*/ 48 h 66"/>
                  <a:gd name="T28" fmla="*/ 26 w 34"/>
                  <a:gd name="T29" fmla="*/ 36 h 66"/>
                  <a:gd name="T30" fmla="*/ 26 w 34"/>
                  <a:gd name="T31" fmla="*/ 34 h 66"/>
                  <a:gd name="T32" fmla="*/ 26 w 34"/>
                  <a:gd name="T33" fmla="*/ 4 h 66"/>
                  <a:gd name="T34" fmla="*/ 22 w 34"/>
                  <a:gd name="T35" fmla="*/ 0 h 66"/>
                  <a:gd name="T36" fmla="*/ 18 w 34"/>
                  <a:gd name="T37" fmla="*/ 4 h 66"/>
                  <a:gd name="T38" fmla="*/ 18 w 34"/>
                  <a:gd name="T39" fmla="*/ 34 h 66"/>
                  <a:gd name="T40" fmla="*/ 16 w 34"/>
                  <a:gd name="T41" fmla="*/ 34 h 66"/>
                  <a:gd name="T42" fmla="*/ 16 w 34"/>
                  <a:gd name="T43" fmla="*/ 4 h 66"/>
                  <a:gd name="T44" fmla="*/ 12 w 34"/>
                  <a:gd name="T45" fmla="*/ 0 h 66"/>
                  <a:gd name="T46" fmla="*/ 8 w 34"/>
                  <a:gd name="T47" fmla="*/ 4 h 66"/>
                  <a:gd name="T48" fmla="*/ 8 w 34"/>
                  <a:gd name="T49" fmla="*/ 34 h 66"/>
                  <a:gd name="T50" fmla="*/ 8 w 34"/>
                  <a:gd name="T51" fmla="*/ 36 h 66"/>
                  <a:gd name="T52" fmla="*/ 8 w 34"/>
                  <a:gd name="T53" fmla="*/ 48 h 66"/>
                  <a:gd name="T54" fmla="*/ 8 w 34"/>
                  <a:gd name="T55" fmla="*/ 55 h 66"/>
                  <a:gd name="T56" fmla="*/ 6 w 34"/>
                  <a:gd name="T57" fmla="*/ 55 h 66"/>
                  <a:gd name="T58" fmla="*/ 6 w 34"/>
                  <a:gd name="T59" fmla="*/ 49 h 66"/>
                  <a:gd name="T60" fmla="*/ 6 w 34"/>
                  <a:gd name="T61" fmla="*/ 37 h 66"/>
                  <a:gd name="T62" fmla="*/ 3 w 34"/>
                  <a:gd name="T63" fmla="*/ 34 h 66"/>
                  <a:gd name="T64" fmla="*/ 0 w 34"/>
                  <a:gd name="T65" fmla="*/ 37 h 66"/>
                  <a:gd name="T66" fmla="*/ 0 w 34"/>
                  <a:gd name="T67" fmla="*/ 56 h 66"/>
                  <a:gd name="T68" fmla="*/ 0 w 34"/>
                  <a:gd name="T6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0" y="56"/>
                    </a:moveTo>
                    <a:cubicBezTo>
                      <a:pt x="0" y="62"/>
                      <a:pt x="4" y="66"/>
                      <a:pt x="10" y="66"/>
                    </a:cubicBezTo>
                    <a:cubicBezTo>
                      <a:pt x="19" y="66"/>
                      <a:pt x="19" y="66"/>
                      <a:pt x="19" y="66"/>
                    </a:cubicBezTo>
                    <a:cubicBezTo>
                      <a:pt x="20" y="66"/>
                      <a:pt x="20" y="66"/>
                      <a:pt x="20" y="66"/>
                    </a:cubicBezTo>
                    <a:cubicBezTo>
                      <a:pt x="24" y="66"/>
                      <a:pt x="24" y="66"/>
                      <a:pt x="24" y="66"/>
                    </a:cubicBezTo>
                    <a:cubicBezTo>
                      <a:pt x="29" y="66"/>
                      <a:pt x="34" y="62"/>
                      <a:pt x="34" y="56"/>
                    </a:cubicBezTo>
                    <a:cubicBezTo>
                      <a:pt x="34" y="56"/>
                      <a:pt x="34" y="56"/>
                      <a:pt x="34" y="56"/>
                    </a:cubicBezTo>
                    <a:cubicBezTo>
                      <a:pt x="34" y="37"/>
                      <a:pt x="34" y="37"/>
                      <a:pt x="34" y="37"/>
                    </a:cubicBezTo>
                    <a:cubicBezTo>
                      <a:pt x="34" y="35"/>
                      <a:pt x="32" y="34"/>
                      <a:pt x="31" y="34"/>
                    </a:cubicBezTo>
                    <a:cubicBezTo>
                      <a:pt x="29" y="34"/>
                      <a:pt x="28" y="35"/>
                      <a:pt x="28" y="37"/>
                    </a:cubicBezTo>
                    <a:cubicBezTo>
                      <a:pt x="28" y="49"/>
                      <a:pt x="28" y="49"/>
                      <a:pt x="28" y="49"/>
                    </a:cubicBezTo>
                    <a:cubicBezTo>
                      <a:pt x="28" y="55"/>
                      <a:pt x="28" y="55"/>
                      <a:pt x="28" y="55"/>
                    </a:cubicBezTo>
                    <a:cubicBezTo>
                      <a:pt x="26" y="55"/>
                      <a:pt x="26" y="55"/>
                      <a:pt x="26" y="55"/>
                    </a:cubicBezTo>
                    <a:cubicBezTo>
                      <a:pt x="26" y="48"/>
                      <a:pt x="26" y="48"/>
                      <a:pt x="26" y="48"/>
                    </a:cubicBezTo>
                    <a:cubicBezTo>
                      <a:pt x="26" y="36"/>
                      <a:pt x="26" y="36"/>
                      <a:pt x="26" y="36"/>
                    </a:cubicBezTo>
                    <a:cubicBezTo>
                      <a:pt x="26" y="34"/>
                      <a:pt x="26" y="34"/>
                      <a:pt x="26" y="34"/>
                    </a:cubicBezTo>
                    <a:cubicBezTo>
                      <a:pt x="26" y="4"/>
                      <a:pt x="26" y="4"/>
                      <a:pt x="26" y="4"/>
                    </a:cubicBezTo>
                    <a:cubicBezTo>
                      <a:pt x="26" y="2"/>
                      <a:pt x="24" y="0"/>
                      <a:pt x="22" y="0"/>
                    </a:cubicBezTo>
                    <a:cubicBezTo>
                      <a:pt x="19" y="0"/>
                      <a:pt x="18" y="2"/>
                      <a:pt x="18" y="4"/>
                    </a:cubicBezTo>
                    <a:cubicBezTo>
                      <a:pt x="18" y="34"/>
                      <a:pt x="18" y="34"/>
                      <a:pt x="18" y="34"/>
                    </a:cubicBezTo>
                    <a:cubicBezTo>
                      <a:pt x="16" y="34"/>
                      <a:pt x="16" y="34"/>
                      <a:pt x="16" y="34"/>
                    </a:cubicBezTo>
                    <a:cubicBezTo>
                      <a:pt x="16" y="4"/>
                      <a:pt x="16" y="4"/>
                      <a:pt x="16" y="4"/>
                    </a:cubicBezTo>
                    <a:cubicBezTo>
                      <a:pt x="16" y="2"/>
                      <a:pt x="14" y="0"/>
                      <a:pt x="12" y="0"/>
                    </a:cubicBezTo>
                    <a:cubicBezTo>
                      <a:pt x="9" y="0"/>
                      <a:pt x="8" y="2"/>
                      <a:pt x="8" y="4"/>
                    </a:cubicBezTo>
                    <a:cubicBezTo>
                      <a:pt x="8" y="34"/>
                      <a:pt x="8" y="34"/>
                      <a:pt x="8" y="34"/>
                    </a:cubicBezTo>
                    <a:cubicBezTo>
                      <a:pt x="8" y="36"/>
                      <a:pt x="8" y="36"/>
                      <a:pt x="8" y="36"/>
                    </a:cubicBezTo>
                    <a:cubicBezTo>
                      <a:pt x="8" y="48"/>
                      <a:pt x="8" y="48"/>
                      <a:pt x="8" y="48"/>
                    </a:cubicBezTo>
                    <a:cubicBezTo>
                      <a:pt x="8" y="55"/>
                      <a:pt x="8" y="55"/>
                      <a:pt x="8" y="55"/>
                    </a:cubicBezTo>
                    <a:cubicBezTo>
                      <a:pt x="6" y="55"/>
                      <a:pt x="6" y="55"/>
                      <a:pt x="6" y="55"/>
                    </a:cubicBezTo>
                    <a:cubicBezTo>
                      <a:pt x="6" y="49"/>
                      <a:pt x="6" y="49"/>
                      <a:pt x="6" y="49"/>
                    </a:cubicBezTo>
                    <a:cubicBezTo>
                      <a:pt x="6" y="37"/>
                      <a:pt x="6" y="37"/>
                      <a:pt x="6" y="37"/>
                    </a:cubicBezTo>
                    <a:cubicBezTo>
                      <a:pt x="6" y="35"/>
                      <a:pt x="5" y="34"/>
                      <a:pt x="3" y="34"/>
                    </a:cubicBezTo>
                    <a:cubicBezTo>
                      <a:pt x="1" y="34"/>
                      <a:pt x="0" y="35"/>
                      <a:pt x="0" y="37"/>
                    </a:cubicBezTo>
                    <a:cubicBezTo>
                      <a:pt x="0" y="56"/>
                      <a:pt x="0" y="56"/>
                      <a:pt x="0" y="56"/>
                    </a:cubicBezTo>
                    <a:cubicBezTo>
                      <a:pt x="0" y="56"/>
                      <a:pt x="0" y="56"/>
                      <a:pt x="0" y="56"/>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1" name="Freeform 40"/>
              <p:cNvSpPr>
                <a:spLocks/>
              </p:cNvSpPr>
              <p:nvPr/>
            </p:nvSpPr>
            <p:spPr bwMode="auto">
              <a:xfrm>
                <a:off x="10494963" y="2841625"/>
                <a:ext cx="60325" cy="58737"/>
              </a:xfrm>
              <a:custGeom>
                <a:avLst/>
                <a:gdLst>
                  <a:gd name="T0" fmla="*/ 13 w 16"/>
                  <a:gd name="T1" fmla="*/ 3 h 16"/>
                  <a:gd name="T2" fmla="*/ 3 w 16"/>
                  <a:gd name="T3" fmla="*/ 3 h 16"/>
                  <a:gd name="T4" fmla="*/ 3 w 16"/>
                  <a:gd name="T5" fmla="*/ 13 h 16"/>
                  <a:gd name="T6" fmla="*/ 13 w 16"/>
                  <a:gd name="T7" fmla="*/ 13 h 16"/>
                  <a:gd name="T8" fmla="*/ 13 w 16"/>
                  <a:gd name="T9" fmla="*/ 3 h 16"/>
                </a:gdLst>
                <a:ahLst/>
                <a:cxnLst>
                  <a:cxn ang="0">
                    <a:pos x="T0" y="T1"/>
                  </a:cxn>
                  <a:cxn ang="0">
                    <a:pos x="T2" y="T3"/>
                  </a:cxn>
                  <a:cxn ang="0">
                    <a:pos x="T4" y="T5"/>
                  </a:cxn>
                  <a:cxn ang="0">
                    <a:pos x="T6" y="T7"/>
                  </a:cxn>
                  <a:cxn ang="0">
                    <a:pos x="T8" y="T9"/>
                  </a:cxn>
                </a:cxnLst>
                <a:rect l="0" t="0" r="r" b="b"/>
                <a:pathLst>
                  <a:path w="16" h="16">
                    <a:moveTo>
                      <a:pt x="13" y="3"/>
                    </a:moveTo>
                    <a:cubicBezTo>
                      <a:pt x="10" y="0"/>
                      <a:pt x="6" y="0"/>
                      <a:pt x="3" y="3"/>
                    </a:cubicBezTo>
                    <a:cubicBezTo>
                      <a:pt x="0" y="6"/>
                      <a:pt x="0" y="11"/>
                      <a:pt x="3" y="13"/>
                    </a:cubicBezTo>
                    <a:cubicBezTo>
                      <a:pt x="6" y="16"/>
                      <a:pt x="10" y="16"/>
                      <a:pt x="13" y="13"/>
                    </a:cubicBezTo>
                    <a:cubicBezTo>
                      <a:pt x="16" y="11"/>
                      <a:pt x="16" y="6"/>
                      <a:pt x="1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2" name="Freeform 41"/>
              <p:cNvSpPr>
                <a:spLocks/>
              </p:cNvSpPr>
              <p:nvPr/>
            </p:nvSpPr>
            <p:spPr bwMode="auto">
              <a:xfrm>
                <a:off x="10514013" y="2652713"/>
                <a:ext cx="228600" cy="230187"/>
              </a:xfrm>
              <a:custGeom>
                <a:avLst/>
                <a:gdLst>
                  <a:gd name="T0" fmla="*/ 4 w 61"/>
                  <a:gd name="T1" fmla="*/ 33 h 61"/>
                  <a:gd name="T2" fmla="*/ 4 w 61"/>
                  <a:gd name="T3" fmla="*/ 47 h 61"/>
                  <a:gd name="T4" fmla="*/ 11 w 61"/>
                  <a:gd name="T5" fmla="*/ 54 h 61"/>
                  <a:gd name="T6" fmla="*/ 11 w 61"/>
                  <a:gd name="T7" fmla="*/ 54 h 61"/>
                  <a:gd name="T8" fmla="*/ 14 w 61"/>
                  <a:gd name="T9" fmla="*/ 57 h 61"/>
                  <a:gd name="T10" fmla="*/ 28 w 61"/>
                  <a:gd name="T11" fmla="*/ 57 h 61"/>
                  <a:gd name="T12" fmla="*/ 28 w 61"/>
                  <a:gd name="T13" fmla="*/ 57 h 61"/>
                  <a:gd name="T14" fmla="*/ 42 w 61"/>
                  <a:gd name="T15" fmla="*/ 43 h 61"/>
                  <a:gd name="T16" fmla="*/ 42 w 61"/>
                  <a:gd name="T17" fmla="*/ 39 h 61"/>
                  <a:gd name="T18" fmla="*/ 37 w 61"/>
                  <a:gd name="T19" fmla="*/ 39 h 61"/>
                  <a:gd name="T20" fmla="*/ 29 w 61"/>
                  <a:gd name="T21" fmla="*/ 47 h 61"/>
                  <a:gd name="T22" fmla="*/ 25 w 61"/>
                  <a:gd name="T23" fmla="*/ 52 h 61"/>
                  <a:gd name="T24" fmla="*/ 24 w 61"/>
                  <a:gd name="T25" fmla="*/ 51 h 61"/>
                  <a:gd name="T26" fmla="*/ 29 w 61"/>
                  <a:gd name="T27" fmla="*/ 46 h 61"/>
                  <a:gd name="T28" fmla="*/ 37 w 61"/>
                  <a:gd name="T29" fmla="*/ 37 h 61"/>
                  <a:gd name="T30" fmla="*/ 39 w 61"/>
                  <a:gd name="T31" fmla="*/ 36 h 61"/>
                  <a:gd name="T32" fmla="*/ 60 w 61"/>
                  <a:gd name="T33" fmla="*/ 15 h 61"/>
                  <a:gd name="T34" fmla="*/ 60 w 61"/>
                  <a:gd name="T35" fmla="*/ 9 h 61"/>
                  <a:gd name="T36" fmla="*/ 54 w 61"/>
                  <a:gd name="T37" fmla="*/ 9 h 61"/>
                  <a:gd name="T38" fmla="*/ 33 w 61"/>
                  <a:gd name="T39" fmla="*/ 30 h 61"/>
                  <a:gd name="T40" fmla="*/ 31 w 61"/>
                  <a:gd name="T41" fmla="*/ 29 h 61"/>
                  <a:gd name="T42" fmla="*/ 53 w 61"/>
                  <a:gd name="T43" fmla="*/ 7 h 61"/>
                  <a:gd name="T44" fmla="*/ 53 w 61"/>
                  <a:gd name="T45" fmla="*/ 1 h 61"/>
                  <a:gd name="T46" fmla="*/ 47 w 61"/>
                  <a:gd name="T47" fmla="*/ 1 h 61"/>
                  <a:gd name="T48" fmla="*/ 25 w 61"/>
                  <a:gd name="T49" fmla="*/ 23 h 61"/>
                  <a:gd name="T50" fmla="*/ 24 w 61"/>
                  <a:gd name="T51" fmla="*/ 24 h 61"/>
                  <a:gd name="T52" fmla="*/ 15 w 61"/>
                  <a:gd name="T53" fmla="*/ 33 h 61"/>
                  <a:gd name="T54" fmla="*/ 11 w 61"/>
                  <a:gd name="T55" fmla="*/ 38 h 61"/>
                  <a:gd name="T56" fmla="*/ 10 w 61"/>
                  <a:gd name="T57" fmla="*/ 36 h 61"/>
                  <a:gd name="T58" fmla="*/ 14 w 61"/>
                  <a:gd name="T59" fmla="*/ 32 h 61"/>
                  <a:gd name="T60" fmla="*/ 22 w 61"/>
                  <a:gd name="T61" fmla="*/ 24 h 61"/>
                  <a:gd name="T62" fmla="*/ 22 w 61"/>
                  <a:gd name="T63" fmla="*/ 19 h 61"/>
                  <a:gd name="T64" fmla="*/ 18 w 61"/>
                  <a:gd name="T65" fmla="*/ 19 h 61"/>
                  <a:gd name="T66" fmla="*/ 4 w 61"/>
                  <a:gd name="T67" fmla="*/ 33 h 61"/>
                  <a:gd name="T68" fmla="*/ 4 w 61"/>
                  <a:gd name="T69"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4" y="33"/>
                    </a:moveTo>
                    <a:cubicBezTo>
                      <a:pt x="0" y="37"/>
                      <a:pt x="0" y="43"/>
                      <a:pt x="4" y="47"/>
                    </a:cubicBezTo>
                    <a:cubicBezTo>
                      <a:pt x="11" y="54"/>
                      <a:pt x="11" y="54"/>
                      <a:pt x="11" y="54"/>
                    </a:cubicBezTo>
                    <a:cubicBezTo>
                      <a:pt x="11" y="54"/>
                      <a:pt x="11" y="54"/>
                      <a:pt x="11" y="54"/>
                    </a:cubicBezTo>
                    <a:cubicBezTo>
                      <a:pt x="14" y="57"/>
                      <a:pt x="14" y="57"/>
                      <a:pt x="14" y="57"/>
                    </a:cubicBezTo>
                    <a:cubicBezTo>
                      <a:pt x="18" y="61"/>
                      <a:pt x="24" y="61"/>
                      <a:pt x="28" y="57"/>
                    </a:cubicBezTo>
                    <a:cubicBezTo>
                      <a:pt x="28" y="57"/>
                      <a:pt x="28" y="57"/>
                      <a:pt x="28" y="57"/>
                    </a:cubicBezTo>
                    <a:cubicBezTo>
                      <a:pt x="42" y="43"/>
                      <a:pt x="42" y="43"/>
                      <a:pt x="42" y="43"/>
                    </a:cubicBezTo>
                    <a:cubicBezTo>
                      <a:pt x="43" y="42"/>
                      <a:pt x="43" y="40"/>
                      <a:pt x="42" y="39"/>
                    </a:cubicBezTo>
                    <a:cubicBezTo>
                      <a:pt x="41" y="38"/>
                      <a:pt x="39" y="38"/>
                      <a:pt x="37" y="39"/>
                    </a:cubicBezTo>
                    <a:cubicBezTo>
                      <a:pt x="29" y="47"/>
                      <a:pt x="29" y="47"/>
                      <a:pt x="29" y="47"/>
                    </a:cubicBezTo>
                    <a:cubicBezTo>
                      <a:pt x="25" y="52"/>
                      <a:pt x="25" y="52"/>
                      <a:pt x="25" y="52"/>
                    </a:cubicBezTo>
                    <a:cubicBezTo>
                      <a:pt x="24" y="51"/>
                      <a:pt x="24" y="51"/>
                      <a:pt x="24" y="51"/>
                    </a:cubicBezTo>
                    <a:cubicBezTo>
                      <a:pt x="29" y="46"/>
                      <a:pt x="29" y="46"/>
                      <a:pt x="29" y="46"/>
                    </a:cubicBezTo>
                    <a:cubicBezTo>
                      <a:pt x="37" y="37"/>
                      <a:pt x="37" y="37"/>
                      <a:pt x="37" y="37"/>
                    </a:cubicBezTo>
                    <a:cubicBezTo>
                      <a:pt x="39" y="36"/>
                      <a:pt x="39" y="36"/>
                      <a:pt x="39" y="36"/>
                    </a:cubicBezTo>
                    <a:cubicBezTo>
                      <a:pt x="60" y="15"/>
                      <a:pt x="60" y="15"/>
                      <a:pt x="60" y="15"/>
                    </a:cubicBezTo>
                    <a:cubicBezTo>
                      <a:pt x="61" y="13"/>
                      <a:pt x="61" y="10"/>
                      <a:pt x="60" y="9"/>
                    </a:cubicBezTo>
                    <a:cubicBezTo>
                      <a:pt x="58" y="7"/>
                      <a:pt x="55" y="7"/>
                      <a:pt x="54" y="9"/>
                    </a:cubicBezTo>
                    <a:cubicBezTo>
                      <a:pt x="33" y="30"/>
                      <a:pt x="33" y="30"/>
                      <a:pt x="33" y="30"/>
                    </a:cubicBezTo>
                    <a:cubicBezTo>
                      <a:pt x="31" y="29"/>
                      <a:pt x="31" y="29"/>
                      <a:pt x="31" y="29"/>
                    </a:cubicBezTo>
                    <a:cubicBezTo>
                      <a:pt x="53" y="7"/>
                      <a:pt x="53" y="7"/>
                      <a:pt x="53" y="7"/>
                    </a:cubicBezTo>
                    <a:cubicBezTo>
                      <a:pt x="54" y="6"/>
                      <a:pt x="54" y="3"/>
                      <a:pt x="53" y="1"/>
                    </a:cubicBezTo>
                    <a:cubicBezTo>
                      <a:pt x="51" y="0"/>
                      <a:pt x="48" y="0"/>
                      <a:pt x="47" y="1"/>
                    </a:cubicBezTo>
                    <a:cubicBezTo>
                      <a:pt x="25" y="23"/>
                      <a:pt x="25" y="23"/>
                      <a:pt x="25" y="23"/>
                    </a:cubicBezTo>
                    <a:cubicBezTo>
                      <a:pt x="24" y="24"/>
                      <a:pt x="24" y="24"/>
                      <a:pt x="24" y="24"/>
                    </a:cubicBezTo>
                    <a:cubicBezTo>
                      <a:pt x="15" y="33"/>
                      <a:pt x="15" y="33"/>
                      <a:pt x="15" y="33"/>
                    </a:cubicBezTo>
                    <a:cubicBezTo>
                      <a:pt x="11" y="38"/>
                      <a:pt x="11" y="38"/>
                      <a:pt x="11" y="38"/>
                    </a:cubicBezTo>
                    <a:cubicBezTo>
                      <a:pt x="10" y="36"/>
                      <a:pt x="10" y="36"/>
                      <a:pt x="10" y="36"/>
                    </a:cubicBezTo>
                    <a:cubicBezTo>
                      <a:pt x="14" y="32"/>
                      <a:pt x="14" y="32"/>
                      <a:pt x="14" y="32"/>
                    </a:cubicBezTo>
                    <a:cubicBezTo>
                      <a:pt x="22" y="24"/>
                      <a:pt x="22" y="24"/>
                      <a:pt x="22" y="24"/>
                    </a:cubicBezTo>
                    <a:cubicBezTo>
                      <a:pt x="23" y="23"/>
                      <a:pt x="23" y="21"/>
                      <a:pt x="22" y="19"/>
                    </a:cubicBezTo>
                    <a:cubicBezTo>
                      <a:pt x="21" y="18"/>
                      <a:pt x="19" y="18"/>
                      <a:pt x="18" y="19"/>
                    </a:cubicBezTo>
                    <a:cubicBezTo>
                      <a:pt x="4" y="33"/>
                      <a:pt x="4" y="33"/>
                      <a:pt x="4" y="33"/>
                    </a:cubicBezTo>
                    <a:cubicBezTo>
                      <a:pt x="4" y="33"/>
                      <a:pt x="4" y="33"/>
                      <a:pt x="4" y="3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3" name="Oval 42"/>
              <p:cNvSpPr>
                <a:spLocks noChangeArrowheads="1"/>
              </p:cNvSpPr>
              <p:nvPr/>
            </p:nvSpPr>
            <p:spPr bwMode="auto">
              <a:xfrm>
                <a:off x="10374313" y="2536825"/>
                <a:ext cx="57150"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4" name="Freeform 43"/>
              <p:cNvSpPr>
                <a:spLocks/>
              </p:cNvSpPr>
              <p:nvPr/>
            </p:nvSpPr>
            <p:spPr bwMode="auto">
              <a:xfrm>
                <a:off x="10434638" y="2500313"/>
                <a:ext cx="250825" cy="130175"/>
              </a:xfrm>
              <a:custGeom>
                <a:avLst/>
                <a:gdLst>
                  <a:gd name="T0" fmla="*/ 10 w 67"/>
                  <a:gd name="T1" fmla="*/ 0 h 35"/>
                  <a:gd name="T2" fmla="*/ 0 w 67"/>
                  <a:gd name="T3" fmla="*/ 10 h 35"/>
                  <a:gd name="T4" fmla="*/ 0 w 67"/>
                  <a:gd name="T5" fmla="*/ 20 h 35"/>
                  <a:gd name="T6" fmla="*/ 0 w 67"/>
                  <a:gd name="T7" fmla="*/ 21 h 35"/>
                  <a:gd name="T8" fmla="*/ 0 w 67"/>
                  <a:gd name="T9" fmla="*/ 25 h 35"/>
                  <a:gd name="T10" fmla="*/ 10 w 67"/>
                  <a:gd name="T11" fmla="*/ 35 h 35"/>
                  <a:gd name="T12" fmla="*/ 10 w 67"/>
                  <a:gd name="T13" fmla="*/ 35 h 35"/>
                  <a:gd name="T14" fmla="*/ 29 w 67"/>
                  <a:gd name="T15" fmla="*/ 35 h 35"/>
                  <a:gd name="T16" fmla="*/ 32 w 67"/>
                  <a:gd name="T17" fmla="*/ 31 h 35"/>
                  <a:gd name="T18" fmla="*/ 29 w 67"/>
                  <a:gd name="T19" fmla="*/ 28 h 35"/>
                  <a:gd name="T20" fmla="*/ 18 w 67"/>
                  <a:gd name="T21" fmla="*/ 28 h 35"/>
                  <a:gd name="T22" fmla="*/ 11 w 67"/>
                  <a:gd name="T23" fmla="*/ 28 h 35"/>
                  <a:gd name="T24" fmla="*/ 11 w 67"/>
                  <a:gd name="T25" fmla="*/ 27 h 35"/>
                  <a:gd name="T26" fmla="*/ 18 w 67"/>
                  <a:gd name="T27" fmla="*/ 27 h 35"/>
                  <a:gd name="T28" fmla="*/ 31 w 67"/>
                  <a:gd name="T29" fmla="*/ 27 h 35"/>
                  <a:gd name="T30" fmla="*/ 32 w 67"/>
                  <a:gd name="T31" fmla="*/ 27 h 35"/>
                  <a:gd name="T32" fmla="*/ 62 w 67"/>
                  <a:gd name="T33" fmla="*/ 27 h 35"/>
                  <a:gd name="T34" fmla="*/ 67 w 67"/>
                  <a:gd name="T35" fmla="*/ 23 h 35"/>
                  <a:gd name="T36" fmla="*/ 62 w 67"/>
                  <a:gd name="T37" fmla="*/ 18 h 35"/>
                  <a:gd name="T38" fmla="*/ 32 w 67"/>
                  <a:gd name="T39" fmla="*/ 18 h 35"/>
                  <a:gd name="T40" fmla="*/ 32 w 67"/>
                  <a:gd name="T41" fmla="*/ 17 h 35"/>
                  <a:gd name="T42" fmla="*/ 62 w 67"/>
                  <a:gd name="T43" fmla="*/ 17 h 35"/>
                  <a:gd name="T44" fmla="*/ 67 w 67"/>
                  <a:gd name="T45" fmla="*/ 13 h 35"/>
                  <a:gd name="T46" fmla="*/ 62 w 67"/>
                  <a:gd name="T47" fmla="*/ 8 h 35"/>
                  <a:gd name="T48" fmla="*/ 32 w 67"/>
                  <a:gd name="T49" fmla="*/ 8 h 35"/>
                  <a:gd name="T50" fmla="*/ 31 w 67"/>
                  <a:gd name="T51" fmla="*/ 8 h 35"/>
                  <a:gd name="T52" fmla="*/ 18 w 67"/>
                  <a:gd name="T53" fmla="*/ 8 h 35"/>
                  <a:gd name="T54" fmla="*/ 11 w 67"/>
                  <a:gd name="T55" fmla="*/ 8 h 35"/>
                  <a:gd name="T56" fmla="*/ 11 w 67"/>
                  <a:gd name="T57" fmla="*/ 7 h 35"/>
                  <a:gd name="T58" fmla="*/ 18 w 67"/>
                  <a:gd name="T59" fmla="*/ 7 h 35"/>
                  <a:gd name="T60" fmla="*/ 29 w 67"/>
                  <a:gd name="T61" fmla="*/ 7 h 35"/>
                  <a:gd name="T62" fmla="*/ 32 w 67"/>
                  <a:gd name="T63" fmla="*/ 4 h 35"/>
                  <a:gd name="T64" fmla="*/ 29 w 67"/>
                  <a:gd name="T65" fmla="*/ 0 h 35"/>
                  <a:gd name="T66" fmla="*/ 10 w 67"/>
                  <a:gd name="T67" fmla="*/ 0 h 35"/>
                  <a:gd name="T68" fmla="*/ 10 w 67"/>
                  <a:gd name="T6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35">
                    <a:moveTo>
                      <a:pt x="10" y="0"/>
                    </a:moveTo>
                    <a:cubicBezTo>
                      <a:pt x="5" y="1"/>
                      <a:pt x="0" y="5"/>
                      <a:pt x="0" y="10"/>
                    </a:cubicBezTo>
                    <a:cubicBezTo>
                      <a:pt x="0" y="20"/>
                      <a:pt x="0" y="20"/>
                      <a:pt x="0" y="20"/>
                    </a:cubicBezTo>
                    <a:cubicBezTo>
                      <a:pt x="0" y="21"/>
                      <a:pt x="0" y="21"/>
                      <a:pt x="0" y="21"/>
                    </a:cubicBezTo>
                    <a:cubicBezTo>
                      <a:pt x="0" y="25"/>
                      <a:pt x="0" y="25"/>
                      <a:pt x="0" y="25"/>
                    </a:cubicBezTo>
                    <a:cubicBezTo>
                      <a:pt x="0" y="30"/>
                      <a:pt x="5" y="35"/>
                      <a:pt x="10" y="35"/>
                    </a:cubicBezTo>
                    <a:cubicBezTo>
                      <a:pt x="10" y="35"/>
                      <a:pt x="10" y="35"/>
                      <a:pt x="10" y="35"/>
                    </a:cubicBezTo>
                    <a:cubicBezTo>
                      <a:pt x="29" y="35"/>
                      <a:pt x="29" y="35"/>
                      <a:pt x="29" y="35"/>
                    </a:cubicBezTo>
                    <a:cubicBezTo>
                      <a:pt x="31" y="35"/>
                      <a:pt x="32" y="33"/>
                      <a:pt x="32" y="31"/>
                    </a:cubicBezTo>
                    <a:cubicBezTo>
                      <a:pt x="32" y="30"/>
                      <a:pt x="31" y="28"/>
                      <a:pt x="29" y="28"/>
                    </a:cubicBezTo>
                    <a:cubicBezTo>
                      <a:pt x="18" y="28"/>
                      <a:pt x="18" y="28"/>
                      <a:pt x="18" y="28"/>
                    </a:cubicBezTo>
                    <a:cubicBezTo>
                      <a:pt x="11" y="28"/>
                      <a:pt x="11" y="28"/>
                      <a:pt x="11" y="28"/>
                    </a:cubicBezTo>
                    <a:cubicBezTo>
                      <a:pt x="11" y="27"/>
                      <a:pt x="11" y="27"/>
                      <a:pt x="11" y="27"/>
                    </a:cubicBezTo>
                    <a:cubicBezTo>
                      <a:pt x="18" y="27"/>
                      <a:pt x="18" y="27"/>
                      <a:pt x="18" y="27"/>
                    </a:cubicBezTo>
                    <a:cubicBezTo>
                      <a:pt x="31" y="27"/>
                      <a:pt x="31" y="27"/>
                      <a:pt x="31" y="27"/>
                    </a:cubicBezTo>
                    <a:cubicBezTo>
                      <a:pt x="32" y="27"/>
                      <a:pt x="32" y="27"/>
                      <a:pt x="32" y="27"/>
                    </a:cubicBezTo>
                    <a:cubicBezTo>
                      <a:pt x="62" y="27"/>
                      <a:pt x="62" y="27"/>
                      <a:pt x="62" y="27"/>
                    </a:cubicBezTo>
                    <a:cubicBezTo>
                      <a:pt x="65" y="27"/>
                      <a:pt x="67" y="25"/>
                      <a:pt x="67" y="23"/>
                    </a:cubicBezTo>
                    <a:cubicBezTo>
                      <a:pt x="67" y="20"/>
                      <a:pt x="65" y="18"/>
                      <a:pt x="62" y="18"/>
                    </a:cubicBezTo>
                    <a:cubicBezTo>
                      <a:pt x="32" y="18"/>
                      <a:pt x="32" y="18"/>
                      <a:pt x="32" y="18"/>
                    </a:cubicBezTo>
                    <a:cubicBezTo>
                      <a:pt x="32" y="17"/>
                      <a:pt x="32" y="17"/>
                      <a:pt x="32" y="17"/>
                    </a:cubicBezTo>
                    <a:cubicBezTo>
                      <a:pt x="62" y="17"/>
                      <a:pt x="62" y="17"/>
                      <a:pt x="62" y="17"/>
                    </a:cubicBezTo>
                    <a:cubicBezTo>
                      <a:pt x="65" y="17"/>
                      <a:pt x="67" y="15"/>
                      <a:pt x="67" y="13"/>
                    </a:cubicBezTo>
                    <a:cubicBezTo>
                      <a:pt x="67" y="10"/>
                      <a:pt x="65" y="8"/>
                      <a:pt x="62" y="8"/>
                    </a:cubicBezTo>
                    <a:cubicBezTo>
                      <a:pt x="32" y="8"/>
                      <a:pt x="32" y="8"/>
                      <a:pt x="32" y="8"/>
                    </a:cubicBezTo>
                    <a:cubicBezTo>
                      <a:pt x="31" y="8"/>
                      <a:pt x="31" y="8"/>
                      <a:pt x="31" y="8"/>
                    </a:cubicBezTo>
                    <a:cubicBezTo>
                      <a:pt x="18" y="8"/>
                      <a:pt x="18" y="8"/>
                      <a:pt x="18" y="8"/>
                    </a:cubicBezTo>
                    <a:cubicBezTo>
                      <a:pt x="11" y="8"/>
                      <a:pt x="11" y="8"/>
                      <a:pt x="11" y="8"/>
                    </a:cubicBezTo>
                    <a:cubicBezTo>
                      <a:pt x="11" y="7"/>
                      <a:pt x="11" y="7"/>
                      <a:pt x="11" y="7"/>
                    </a:cubicBezTo>
                    <a:cubicBezTo>
                      <a:pt x="18" y="7"/>
                      <a:pt x="18" y="7"/>
                      <a:pt x="18" y="7"/>
                    </a:cubicBezTo>
                    <a:cubicBezTo>
                      <a:pt x="29" y="7"/>
                      <a:pt x="29" y="7"/>
                      <a:pt x="29" y="7"/>
                    </a:cubicBezTo>
                    <a:cubicBezTo>
                      <a:pt x="31" y="7"/>
                      <a:pt x="32" y="5"/>
                      <a:pt x="32" y="4"/>
                    </a:cubicBezTo>
                    <a:cubicBezTo>
                      <a:pt x="32" y="2"/>
                      <a:pt x="31" y="1"/>
                      <a:pt x="29" y="0"/>
                    </a:cubicBezTo>
                    <a:cubicBezTo>
                      <a:pt x="10" y="0"/>
                      <a:pt x="10" y="0"/>
                      <a:pt x="10" y="0"/>
                    </a:cubicBezTo>
                    <a:cubicBezTo>
                      <a:pt x="10" y="1"/>
                      <a:pt x="10" y="0"/>
                      <a:pt x="10" y="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5" name="Freeform 44"/>
              <p:cNvSpPr>
                <a:spLocks/>
              </p:cNvSpPr>
              <p:nvPr/>
            </p:nvSpPr>
            <p:spPr bwMode="auto">
              <a:xfrm>
                <a:off x="10502900" y="2233613"/>
                <a:ext cx="60325" cy="60325"/>
              </a:xfrm>
              <a:custGeom>
                <a:avLst/>
                <a:gdLst>
                  <a:gd name="T0" fmla="*/ 13 w 16"/>
                  <a:gd name="T1" fmla="*/ 13 h 16"/>
                  <a:gd name="T2" fmla="*/ 13 w 16"/>
                  <a:gd name="T3" fmla="*/ 3 h 16"/>
                  <a:gd name="T4" fmla="*/ 3 w 16"/>
                  <a:gd name="T5" fmla="*/ 3 h 16"/>
                  <a:gd name="T6" fmla="*/ 3 w 16"/>
                  <a:gd name="T7" fmla="*/ 13 h 16"/>
                  <a:gd name="T8" fmla="*/ 13 w 16"/>
                  <a:gd name="T9" fmla="*/ 13 h 16"/>
                </a:gdLst>
                <a:ahLst/>
                <a:cxnLst>
                  <a:cxn ang="0">
                    <a:pos x="T0" y="T1"/>
                  </a:cxn>
                  <a:cxn ang="0">
                    <a:pos x="T2" y="T3"/>
                  </a:cxn>
                  <a:cxn ang="0">
                    <a:pos x="T4" y="T5"/>
                  </a:cxn>
                  <a:cxn ang="0">
                    <a:pos x="T6" y="T7"/>
                  </a:cxn>
                  <a:cxn ang="0">
                    <a:pos x="T8" y="T9"/>
                  </a:cxn>
                </a:cxnLst>
                <a:rect l="0" t="0" r="r" b="b"/>
                <a:pathLst>
                  <a:path w="16" h="16">
                    <a:moveTo>
                      <a:pt x="13" y="13"/>
                    </a:moveTo>
                    <a:cubicBezTo>
                      <a:pt x="16" y="10"/>
                      <a:pt x="16" y="5"/>
                      <a:pt x="13" y="3"/>
                    </a:cubicBezTo>
                    <a:cubicBezTo>
                      <a:pt x="10" y="0"/>
                      <a:pt x="6" y="0"/>
                      <a:pt x="3" y="3"/>
                    </a:cubicBezTo>
                    <a:cubicBezTo>
                      <a:pt x="0" y="5"/>
                      <a:pt x="0" y="10"/>
                      <a:pt x="3" y="13"/>
                    </a:cubicBezTo>
                    <a:cubicBezTo>
                      <a:pt x="6" y="16"/>
                      <a:pt x="10" y="16"/>
                      <a:pt x="1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6" name="Freeform 45"/>
              <p:cNvSpPr>
                <a:spLocks/>
              </p:cNvSpPr>
              <p:nvPr/>
            </p:nvSpPr>
            <p:spPr bwMode="auto">
              <a:xfrm>
                <a:off x="10521950" y="2252663"/>
                <a:ext cx="231775" cy="228600"/>
              </a:xfrm>
              <a:custGeom>
                <a:avLst/>
                <a:gdLst>
                  <a:gd name="T0" fmla="*/ 28 w 62"/>
                  <a:gd name="T1" fmla="*/ 4 h 61"/>
                  <a:gd name="T2" fmla="*/ 14 w 62"/>
                  <a:gd name="T3" fmla="*/ 4 h 61"/>
                  <a:gd name="T4" fmla="*/ 8 w 62"/>
                  <a:gd name="T5" fmla="*/ 11 h 61"/>
                  <a:gd name="T6" fmla="*/ 7 w 62"/>
                  <a:gd name="T7" fmla="*/ 11 h 61"/>
                  <a:gd name="T8" fmla="*/ 4 w 62"/>
                  <a:gd name="T9" fmla="*/ 14 h 61"/>
                  <a:gd name="T10" fmla="*/ 4 w 62"/>
                  <a:gd name="T11" fmla="*/ 28 h 61"/>
                  <a:gd name="T12" fmla="*/ 4 w 62"/>
                  <a:gd name="T13" fmla="*/ 28 h 61"/>
                  <a:gd name="T14" fmla="*/ 18 w 62"/>
                  <a:gd name="T15" fmla="*/ 42 h 61"/>
                  <a:gd name="T16" fmla="*/ 22 w 62"/>
                  <a:gd name="T17" fmla="*/ 42 h 61"/>
                  <a:gd name="T18" fmla="*/ 22 w 62"/>
                  <a:gd name="T19" fmla="*/ 37 h 61"/>
                  <a:gd name="T20" fmla="*/ 14 w 62"/>
                  <a:gd name="T21" fmla="*/ 29 h 61"/>
                  <a:gd name="T22" fmla="*/ 10 w 62"/>
                  <a:gd name="T23" fmla="*/ 25 h 61"/>
                  <a:gd name="T24" fmla="*/ 11 w 62"/>
                  <a:gd name="T25" fmla="*/ 23 h 61"/>
                  <a:gd name="T26" fmla="*/ 16 w 62"/>
                  <a:gd name="T27" fmla="*/ 28 h 61"/>
                  <a:gd name="T28" fmla="*/ 24 w 62"/>
                  <a:gd name="T29" fmla="*/ 37 h 61"/>
                  <a:gd name="T30" fmla="*/ 26 w 62"/>
                  <a:gd name="T31" fmla="*/ 38 h 61"/>
                  <a:gd name="T32" fmla="*/ 47 w 62"/>
                  <a:gd name="T33" fmla="*/ 60 h 61"/>
                  <a:gd name="T34" fmla="*/ 53 w 62"/>
                  <a:gd name="T35" fmla="*/ 60 h 61"/>
                  <a:gd name="T36" fmla="*/ 53 w 62"/>
                  <a:gd name="T37" fmla="*/ 54 h 61"/>
                  <a:gd name="T38" fmla="*/ 32 w 62"/>
                  <a:gd name="T39" fmla="*/ 32 h 61"/>
                  <a:gd name="T40" fmla="*/ 33 w 62"/>
                  <a:gd name="T41" fmla="*/ 31 h 61"/>
                  <a:gd name="T42" fmla="*/ 54 w 62"/>
                  <a:gd name="T43" fmla="*/ 52 h 61"/>
                  <a:gd name="T44" fmla="*/ 60 w 62"/>
                  <a:gd name="T45" fmla="*/ 52 h 61"/>
                  <a:gd name="T46" fmla="*/ 60 w 62"/>
                  <a:gd name="T47" fmla="*/ 46 h 61"/>
                  <a:gd name="T48" fmla="*/ 39 w 62"/>
                  <a:gd name="T49" fmla="*/ 25 h 61"/>
                  <a:gd name="T50" fmla="*/ 37 w 62"/>
                  <a:gd name="T51" fmla="*/ 24 h 61"/>
                  <a:gd name="T52" fmla="*/ 29 w 62"/>
                  <a:gd name="T53" fmla="*/ 15 h 61"/>
                  <a:gd name="T54" fmla="*/ 24 w 62"/>
                  <a:gd name="T55" fmla="*/ 10 h 61"/>
                  <a:gd name="T56" fmla="*/ 25 w 62"/>
                  <a:gd name="T57" fmla="*/ 9 h 61"/>
                  <a:gd name="T58" fmla="*/ 29 w 62"/>
                  <a:gd name="T59" fmla="*/ 14 h 61"/>
                  <a:gd name="T60" fmla="*/ 38 w 62"/>
                  <a:gd name="T61" fmla="*/ 22 h 61"/>
                  <a:gd name="T62" fmla="*/ 42 w 62"/>
                  <a:gd name="T63" fmla="*/ 22 h 61"/>
                  <a:gd name="T64" fmla="*/ 42 w 62"/>
                  <a:gd name="T65" fmla="*/ 18 h 61"/>
                  <a:gd name="T66" fmla="*/ 28 w 62"/>
                  <a:gd name="T67" fmla="*/ 4 h 61"/>
                  <a:gd name="T68" fmla="*/ 28 w 62"/>
                  <a:gd name="T69"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1">
                    <a:moveTo>
                      <a:pt x="28" y="4"/>
                    </a:moveTo>
                    <a:cubicBezTo>
                      <a:pt x="25" y="0"/>
                      <a:pt x="18" y="0"/>
                      <a:pt x="14" y="4"/>
                    </a:cubicBezTo>
                    <a:cubicBezTo>
                      <a:pt x="8" y="11"/>
                      <a:pt x="8" y="11"/>
                      <a:pt x="8" y="11"/>
                    </a:cubicBezTo>
                    <a:cubicBezTo>
                      <a:pt x="7" y="11"/>
                      <a:pt x="7" y="11"/>
                      <a:pt x="7" y="11"/>
                    </a:cubicBezTo>
                    <a:cubicBezTo>
                      <a:pt x="4" y="14"/>
                      <a:pt x="4" y="14"/>
                      <a:pt x="4" y="14"/>
                    </a:cubicBezTo>
                    <a:cubicBezTo>
                      <a:pt x="0" y="18"/>
                      <a:pt x="0" y="24"/>
                      <a:pt x="4" y="28"/>
                    </a:cubicBezTo>
                    <a:cubicBezTo>
                      <a:pt x="4" y="28"/>
                      <a:pt x="4" y="28"/>
                      <a:pt x="4" y="28"/>
                    </a:cubicBezTo>
                    <a:cubicBezTo>
                      <a:pt x="18" y="42"/>
                      <a:pt x="18" y="42"/>
                      <a:pt x="18" y="42"/>
                    </a:cubicBezTo>
                    <a:cubicBezTo>
                      <a:pt x="19" y="43"/>
                      <a:pt x="21" y="43"/>
                      <a:pt x="22" y="42"/>
                    </a:cubicBezTo>
                    <a:cubicBezTo>
                      <a:pt x="24" y="40"/>
                      <a:pt x="24" y="38"/>
                      <a:pt x="22" y="37"/>
                    </a:cubicBezTo>
                    <a:cubicBezTo>
                      <a:pt x="14" y="29"/>
                      <a:pt x="14" y="29"/>
                      <a:pt x="14" y="29"/>
                    </a:cubicBezTo>
                    <a:cubicBezTo>
                      <a:pt x="10" y="25"/>
                      <a:pt x="10" y="25"/>
                      <a:pt x="10" y="25"/>
                    </a:cubicBezTo>
                    <a:cubicBezTo>
                      <a:pt x="11" y="23"/>
                      <a:pt x="11" y="23"/>
                      <a:pt x="11" y="23"/>
                    </a:cubicBezTo>
                    <a:cubicBezTo>
                      <a:pt x="16" y="28"/>
                      <a:pt x="16" y="28"/>
                      <a:pt x="16" y="28"/>
                    </a:cubicBezTo>
                    <a:cubicBezTo>
                      <a:pt x="24" y="37"/>
                      <a:pt x="24" y="37"/>
                      <a:pt x="24" y="37"/>
                    </a:cubicBezTo>
                    <a:cubicBezTo>
                      <a:pt x="26" y="38"/>
                      <a:pt x="26" y="38"/>
                      <a:pt x="26" y="38"/>
                    </a:cubicBezTo>
                    <a:cubicBezTo>
                      <a:pt x="47" y="60"/>
                      <a:pt x="47" y="60"/>
                      <a:pt x="47" y="60"/>
                    </a:cubicBezTo>
                    <a:cubicBezTo>
                      <a:pt x="48" y="61"/>
                      <a:pt x="51" y="61"/>
                      <a:pt x="53" y="60"/>
                    </a:cubicBezTo>
                    <a:cubicBezTo>
                      <a:pt x="54" y="58"/>
                      <a:pt x="54" y="55"/>
                      <a:pt x="53" y="54"/>
                    </a:cubicBezTo>
                    <a:cubicBezTo>
                      <a:pt x="32" y="32"/>
                      <a:pt x="32" y="32"/>
                      <a:pt x="32" y="32"/>
                    </a:cubicBezTo>
                    <a:cubicBezTo>
                      <a:pt x="33" y="31"/>
                      <a:pt x="33" y="31"/>
                      <a:pt x="33" y="31"/>
                    </a:cubicBezTo>
                    <a:cubicBezTo>
                      <a:pt x="54" y="52"/>
                      <a:pt x="54" y="52"/>
                      <a:pt x="54" y="52"/>
                    </a:cubicBezTo>
                    <a:cubicBezTo>
                      <a:pt x="56" y="54"/>
                      <a:pt x="58" y="54"/>
                      <a:pt x="60" y="52"/>
                    </a:cubicBezTo>
                    <a:cubicBezTo>
                      <a:pt x="62" y="51"/>
                      <a:pt x="62" y="48"/>
                      <a:pt x="60" y="46"/>
                    </a:cubicBezTo>
                    <a:cubicBezTo>
                      <a:pt x="39" y="25"/>
                      <a:pt x="39" y="25"/>
                      <a:pt x="39" y="25"/>
                    </a:cubicBezTo>
                    <a:cubicBezTo>
                      <a:pt x="37" y="24"/>
                      <a:pt x="37" y="24"/>
                      <a:pt x="37" y="24"/>
                    </a:cubicBezTo>
                    <a:cubicBezTo>
                      <a:pt x="29" y="15"/>
                      <a:pt x="29" y="15"/>
                      <a:pt x="29" y="15"/>
                    </a:cubicBezTo>
                    <a:cubicBezTo>
                      <a:pt x="24" y="10"/>
                      <a:pt x="24" y="10"/>
                      <a:pt x="24" y="10"/>
                    </a:cubicBezTo>
                    <a:cubicBezTo>
                      <a:pt x="25" y="9"/>
                      <a:pt x="25" y="9"/>
                      <a:pt x="25" y="9"/>
                    </a:cubicBezTo>
                    <a:cubicBezTo>
                      <a:pt x="29" y="14"/>
                      <a:pt x="29" y="14"/>
                      <a:pt x="29" y="14"/>
                    </a:cubicBezTo>
                    <a:cubicBezTo>
                      <a:pt x="38" y="22"/>
                      <a:pt x="38" y="22"/>
                      <a:pt x="38" y="22"/>
                    </a:cubicBezTo>
                    <a:cubicBezTo>
                      <a:pt x="39" y="23"/>
                      <a:pt x="41" y="23"/>
                      <a:pt x="42" y="22"/>
                    </a:cubicBezTo>
                    <a:cubicBezTo>
                      <a:pt x="43" y="21"/>
                      <a:pt x="43" y="19"/>
                      <a:pt x="42" y="18"/>
                    </a:cubicBezTo>
                    <a:cubicBezTo>
                      <a:pt x="28" y="4"/>
                      <a:pt x="28" y="4"/>
                      <a:pt x="28" y="4"/>
                    </a:cubicBezTo>
                    <a:cubicBezTo>
                      <a:pt x="28" y="4"/>
                      <a:pt x="28" y="4"/>
                      <a:pt x="28" y="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grpSp>
      </p:grpSp>
      <p:grpSp>
        <p:nvGrpSpPr>
          <p:cNvPr id="74763" name="Group 57"/>
          <p:cNvGrpSpPr>
            <a:grpSpLocks/>
          </p:cNvGrpSpPr>
          <p:nvPr/>
        </p:nvGrpSpPr>
        <p:grpSpPr bwMode="auto">
          <a:xfrm>
            <a:off x="273049" y="3048646"/>
            <a:ext cx="8709082" cy="1306512"/>
            <a:chOff x="111399" y="3340478"/>
            <a:chExt cx="8882212" cy="1880135"/>
          </a:xfrm>
          <a:solidFill>
            <a:schemeClr val="bg1">
              <a:lumMod val="95000"/>
            </a:schemeClr>
          </a:solidFill>
        </p:grpSpPr>
        <p:sp>
          <p:nvSpPr>
            <p:cNvPr id="59" name="Rectangle 58"/>
            <p:cNvSpPr/>
            <p:nvPr/>
          </p:nvSpPr>
          <p:spPr>
            <a:xfrm>
              <a:off x="111399" y="3340478"/>
              <a:ext cx="8882212" cy="188013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ＭＳ Ｐゴシック" charset="0"/>
                <a:cs typeface="ＭＳ Ｐゴシック" charset="0"/>
              </a:endParaRPr>
            </a:p>
          </p:txBody>
        </p:sp>
        <p:sp>
          <p:nvSpPr>
            <p:cNvPr id="60" name="Up Arrow Callout 59"/>
            <p:cNvSpPr/>
            <p:nvPr/>
          </p:nvSpPr>
          <p:spPr>
            <a:xfrm>
              <a:off x="111399" y="3514099"/>
              <a:ext cx="8436346" cy="1628841"/>
            </a:xfrm>
            <a:prstGeom prst="upArrowCallout">
              <a:avLst>
                <a:gd name="adj1" fmla="val 825644"/>
                <a:gd name="adj2" fmla="val 357335"/>
                <a:gd name="adj3" fmla="val 19491"/>
                <a:gd name="adj4" fmla="val 8050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ＭＳ Ｐゴシック" charset="0"/>
                <a:cs typeface="ＭＳ Ｐゴシック" charset="0"/>
              </a:endParaRPr>
            </a:p>
          </p:txBody>
        </p:sp>
        <p:sp>
          <p:nvSpPr>
            <p:cNvPr id="61" name="Rectangle 60"/>
            <p:cNvSpPr/>
            <p:nvPr/>
          </p:nvSpPr>
          <p:spPr>
            <a:xfrm>
              <a:off x="118421" y="3420434"/>
              <a:ext cx="8425814" cy="424915"/>
            </a:xfrm>
            <a:prstGeom prst="rect">
              <a:avLst/>
            </a:prstGeom>
            <a:grpFill/>
            <a:ln>
              <a:noFill/>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lvl1pPr defTabSz="684213">
                <a:defRPr sz="2400">
                  <a:solidFill>
                    <a:schemeClr val="tx1"/>
                  </a:solidFill>
                  <a:latin typeface="Arial" panose="020B0604020202020204" pitchFamily="34" charset="0"/>
                  <a:ea typeface="MS PGothic" panose="020B0600070205080204" pitchFamily="34" charset="-128"/>
                </a:defRPr>
              </a:lvl1pPr>
              <a:lvl2pPr marL="742950" indent="-285750" defTabSz="684213">
                <a:defRPr sz="2400">
                  <a:solidFill>
                    <a:schemeClr val="tx1"/>
                  </a:solidFill>
                  <a:latin typeface="Arial" panose="020B0604020202020204" pitchFamily="34" charset="0"/>
                  <a:ea typeface="MS PGothic" panose="020B0600070205080204" pitchFamily="34" charset="-128"/>
                </a:defRPr>
              </a:lvl2pPr>
              <a:lvl3pPr marL="1143000" indent="-228600" defTabSz="684213">
                <a:defRPr sz="2400">
                  <a:solidFill>
                    <a:schemeClr val="tx1"/>
                  </a:solidFill>
                  <a:latin typeface="Arial" panose="020B0604020202020204" pitchFamily="34" charset="0"/>
                  <a:ea typeface="MS PGothic" panose="020B0600070205080204" pitchFamily="34" charset="-128"/>
                </a:defRPr>
              </a:lvl3pPr>
              <a:lvl4pPr marL="1600200" indent="-228600" defTabSz="684213">
                <a:defRPr sz="2400">
                  <a:solidFill>
                    <a:schemeClr val="tx1"/>
                  </a:solidFill>
                  <a:latin typeface="Arial" panose="020B0604020202020204" pitchFamily="34" charset="0"/>
                  <a:ea typeface="MS PGothic" panose="020B0600070205080204" pitchFamily="34" charset="-128"/>
                </a:defRPr>
              </a:lvl4pPr>
              <a:lvl5pPr marL="2057400" indent="-228600" defTabSz="684213">
                <a:defRPr sz="2400">
                  <a:solidFill>
                    <a:schemeClr val="tx1"/>
                  </a:solidFill>
                  <a:latin typeface="Arial" panose="020B0604020202020204" pitchFamily="34" charset="0"/>
                  <a:ea typeface="MS PGothic" panose="020B0600070205080204" pitchFamily="34" charset="-128"/>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US" altLang="en-US" sz="1600"/>
                <a:t>Cisco’s portfolio as a Platform for Innovation</a:t>
              </a:r>
            </a:p>
          </p:txBody>
        </p:sp>
      </p:grpSp>
      <p:grpSp>
        <p:nvGrpSpPr>
          <p:cNvPr id="74764" name="Group 61"/>
          <p:cNvGrpSpPr>
            <a:grpSpLocks/>
          </p:cNvGrpSpPr>
          <p:nvPr/>
        </p:nvGrpSpPr>
        <p:grpSpPr bwMode="auto">
          <a:xfrm>
            <a:off x="787026" y="3506502"/>
            <a:ext cx="7880350" cy="865188"/>
            <a:chOff x="423566" y="4088095"/>
            <a:chExt cx="8375361" cy="918904"/>
          </a:xfrm>
        </p:grpSpPr>
        <p:pic>
          <p:nvPicPr>
            <p:cNvPr id="74769" name="Picture 62" descr="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9819" y="4088095"/>
              <a:ext cx="800762" cy="80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0" name="Picture 63" descr="IoT"/>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979" y="4242613"/>
              <a:ext cx="471763" cy="4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p:cNvSpPr txBox="1"/>
            <p:nvPr/>
          </p:nvSpPr>
          <p:spPr>
            <a:xfrm>
              <a:off x="423566" y="4742287"/>
              <a:ext cx="389747" cy="263026"/>
            </a:xfrm>
            <a:prstGeom prst="rect">
              <a:avLst/>
            </a:prstGeom>
            <a:noFill/>
          </p:spPr>
          <p:txBody>
            <a:bodyPr wrap="none">
              <a:spAutoFit/>
            </a:bodyPr>
            <a:lstStyle/>
            <a:p>
              <a:pPr algn="ctr">
                <a:defRPr/>
              </a:pPr>
              <a:r>
                <a:rPr lang="en-US" sz="1050" dirty="0" err="1">
                  <a:solidFill>
                    <a:srgbClr val="909605"/>
                  </a:solidFill>
                  <a:latin typeface="Arial" charset="0"/>
                  <a:ea typeface="ＭＳ Ｐゴシック" charset="0"/>
                  <a:cs typeface="ＭＳ Ｐゴシック" charset="0"/>
                </a:rPr>
                <a:t>IoT</a:t>
              </a:r>
              <a:endParaRPr lang="en-US" sz="1050" dirty="0">
                <a:solidFill>
                  <a:srgbClr val="909605"/>
                </a:solidFill>
                <a:latin typeface="Arial" charset="0"/>
                <a:ea typeface="ＭＳ Ｐゴシック" charset="0"/>
                <a:cs typeface="ＭＳ Ｐゴシック" charset="0"/>
              </a:endParaRPr>
            </a:p>
          </p:txBody>
        </p:sp>
        <p:pic>
          <p:nvPicPr>
            <p:cNvPr id="74772" name="Picture 65" descr="Coll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30649" y="4253899"/>
              <a:ext cx="510580" cy="51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3" name="Picture 66" descr="dataCent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8889" y="4285100"/>
              <a:ext cx="438588" cy="43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4" name="Picture 67" descr="devOp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87289" y="4189595"/>
              <a:ext cx="646731" cy="64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5" name="Picture 68" descr="OpenSourc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18202" y="4237138"/>
              <a:ext cx="511937" cy="5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6" name="Picture 69" descr="SD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58781" y="4232542"/>
              <a:ext cx="506593" cy="5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7" name="Picture 70" descr="security.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24924" y="4265198"/>
              <a:ext cx="449946" cy="44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8" name="Picture 71" descr="service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48395" y="4243528"/>
              <a:ext cx="499118" cy="49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72"/>
            <p:cNvSpPr txBox="1"/>
            <p:nvPr/>
          </p:nvSpPr>
          <p:spPr>
            <a:xfrm>
              <a:off x="1223308" y="4742287"/>
              <a:ext cx="485919" cy="264712"/>
            </a:xfrm>
            <a:prstGeom prst="rect">
              <a:avLst/>
            </a:prstGeom>
            <a:noFill/>
          </p:spPr>
          <p:txBody>
            <a:bodyPr wrap="none">
              <a:spAutoFit/>
            </a:bodyPr>
            <a:lstStyle/>
            <a:p>
              <a:pPr algn="ctr">
                <a:defRPr/>
              </a:pPr>
              <a:r>
                <a:rPr lang="en-US" sz="1050" dirty="0">
                  <a:solidFill>
                    <a:srgbClr val="267FB8"/>
                  </a:solidFill>
                  <a:latin typeface="Arial" charset="0"/>
                  <a:ea typeface="ＭＳ Ｐゴシック" charset="0"/>
                  <a:cs typeface="ＭＳ Ｐゴシック" charset="0"/>
                </a:rPr>
                <a:t>SDN</a:t>
              </a:r>
            </a:p>
          </p:txBody>
        </p:sp>
        <p:sp>
          <p:nvSpPr>
            <p:cNvPr id="74" name="TextBox 73"/>
            <p:cNvSpPr txBox="1"/>
            <p:nvPr/>
          </p:nvSpPr>
          <p:spPr>
            <a:xfrm>
              <a:off x="2225517" y="4742287"/>
              <a:ext cx="560157" cy="264712"/>
            </a:xfrm>
            <a:prstGeom prst="rect">
              <a:avLst/>
            </a:prstGeom>
            <a:noFill/>
          </p:spPr>
          <p:txBody>
            <a:bodyPr wrap="none">
              <a:spAutoFit/>
            </a:bodyPr>
            <a:lstStyle/>
            <a:p>
              <a:pPr algn="ctr">
                <a:defRPr/>
              </a:pPr>
              <a:r>
                <a:rPr lang="en-US" sz="1050" dirty="0">
                  <a:solidFill>
                    <a:srgbClr val="2F5070"/>
                  </a:solidFill>
                  <a:latin typeface="Arial" charset="0"/>
                  <a:ea typeface="ＭＳ Ｐゴシック" charset="0"/>
                  <a:cs typeface="ＭＳ Ｐゴシック" charset="0"/>
                </a:rPr>
                <a:t>Cloud</a:t>
              </a:r>
            </a:p>
          </p:txBody>
        </p:sp>
        <p:sp>
          <p:nvSpPr>
            <p:cNvPr id="75" name="TextBox 74"/>
            <p:cNvSpPr txBox="1"/>
            <p:nvPr/>
          </p:nvSpPr>
          <p:spPr>
            <a:xfrm>
              <a:off x="3067439" y="4742287"/>
              <a:ext cx="1042702" cy="264712"/>
            </a:xfrm>
            <a:prstGeom prst="rect">
              <a:avLst/>
            </a:prstGeom>
            <a:noFill/>
          </p:spPr>
          <p:txBody>
            <a:bodyPr wrap="none">
              <a:spAutoFit/>
            </a:bodyPr>
            <a:lstStyle/>
            <a:p>
              <a:pPr algn="ctr">
                <a:defRPr/>
              </a:pPr>
              <a:r>
                <a:rPr lang="en-US" sz="1050" dirty="0">
                  <a:solidFill>
                    <a:srgbClr val="289D53"/>
                  </a:solidFill>
                  <a:latin typeface="Arial" charset="0"/>
                  <a:ea typeface="ＭＳ Ｐゴシック" charset="0"/>
                  <a:cs typeface="ＭＳ Ｐゴシック" charset="0"/>
                </a:rPr>
                <a:t>Collaboration</a:t>
              </a:r>
            </a:p>
          </p:txBody>
        </p:sp>
        <p:sp>
          <p:nvSpPr>
            <p:cNvPr id="76" name="TextBox 75"/>
            <p:cNvSpPr txBox="1"/>
            <p:nvPr/>
          </p:nvSpPr>
          <p:spPr>
            <a:xfrm>
              <a:off x="7756225" y="4742287"/>
              <a:ext cx="1042702" cy="264712"/>
            </a:xfrm>
            <a:prstGeom prst="rect">
              <a:avLst/>
            </a:prstGeom>
            <a:noFill/>
          </p:spPr>
          <p:txBody>
            <a:bodyPr wrap="none">
              <a:spAutoFit/>
            </a:bodyPr>
            <a:lstStyle/>
            <a:p>
              <a:pPr>
                <a:defRPr/>
              </a:pPr>
              <a:r>
                <a:rPr lang="en-US" sz="1050" dirty="0">
                  <a:solidFill>
                    <a:srgbClr val="128F9C"/>
                  </a:solidFill>
                  <a:latin typeface="Arial" charset="0"/>
                  <a:ea typeface="ＭＳ Ｐゴシック" charset="0"/>
                  <a:cs typeface="ＭＳ Ｐゴシック" charset="0"/>
                </a:rPr>
                <a:t>Open Source</a:t>
              </a:r>
            </a:p>
          </p:txBody>
        </p:sp>
        <p:sp>
          <p:nvSpPr>
            <p:cNvPr id="77" name="TextBox 76"/>
            <p:cNvSpPr txBox="1"/>
            <p:nvPr/>
          </p:nvSpPr>
          <p:spPr>
            <a:xfrm>
              <a:off x="4189441" y="4742287"/>
              <a:ext cx="708632" cy="264712"/>
            </a:xfrm>
            <a:prstGeom prst="rect">
              <a:avLst/>
            </a:prstGeom>
            <a:noFill/>
          </p:spPr>
          <p:txBody>
            <a:bodyPr wrap="none">
              <a:spAutoFit/>
            </a:bodyPr>
            <a:lstStyle/>
            <a:p>
              <a:pPr algn="ctr">
                <a:defRPr/>
              </a:pPr>
              <a:r>
                <a:rPr lang="en-US" sz="1050" dirty="0">
                  <a:solidFill>
                    <a:srgbClr val="D86532"/>
                  </a:solidFill>
                  <a:latin typeface="Arial" charset="0"/>
                  <a:ea typeface="ＭＳ Ｐゴシック" charset="0"/>
                  <a:cs typeface="ＭＳ Ｐゴシック" charset="0"/>
                </a:rPr>
                <a:t>Security</a:t>
              </a:r>
            </a:p>
          </p:txBody>
        </p:sp>
        <p:sp>
          <p:nvSpPr>
            <p:cNvPr id="78" name="TextBox 77"/>
            <p:cNvSpPr txBox="1"/>
            <p:nvPr/>
          </p:nvSpPr>
          <p:spPr>
            <a:xfrm>
              <a:off x="5019554" y="4742287"/>
              <a:ext cx="973526" cy="264712"/>
            </a:xfrm>
            <a:prstGeom prst="rect">
              <a:avLst/>
            </a:prstGeom>
            <a:noFill/>
          </p:spPr>
          <p:txBody>
            <a:bodyPr wrap="none">
              <a:spAutoFit/>
            </a:bodyPr>
            <a:lstStyle/>
            <a:p>
              <a:pPr algn="ctr">
                <a:defRPr/>
              </a:pPr>
              <a:r>
                <a:rPr lang="en-US" sz="1050" dirty="0">
                  <a:solidFill>
                    <a:srgbClr val="461262"/>
                  </a:solidFill>
                  <a:latin typeface="Arial" charset="0"/>
                  <a:ea typeface="ＭＳ Ｐゴシック" charset="0"/>
                  <a:cs typeface="ＭＳ Ｐゴシック" charset="0"/>
                </a:rPr>
                <a:t>Data Center</a:t>
              </a:r>
            </a:p>
          </p:txBody>
        </p:sp>
        <p:sp>
          <p:nvSpPr>
            <p:cNvPr id="79" name="TextBox 78"/>
            <p:cNvSpPr txBox="1"/>
            <p:nvPr/>
          </p:nvSpPr>
          <p:spPr>
            <a:xfrm>
              <a:off x="6156740" y="4742287"/>
              <a:ext cx="708632" cy="264712"/>
            </a:xfrm>
            <a:prstGeom prst="rect">
              <a:avLst/>
            </a:prstGeom>
            <a:noFill/>
          </p:spPr>
          <p:txBody>
            <a:bodyPr wrap="none">
              <a:spAutoFit/>
            </a:bodyPr>
            <a:lstStyle/>
            <a:p>
              <a:pPr algn="ctr">
                <a:defRPr/>
              </a:pPr>
              <a:r>
                <a:rPr lang="en-US" sz="1050" dirty="0" err="1">
                  <a:solidFill>
                    <a:srgbClr val="9B4A4E"/>
                  </a:solidFill>
                  <a:latin typeface="Arial" charset="0"/>
                  <a:ea typeface="ＭＳ Ｐゴシック" charset="0"/>
                  <a:cs typeface="ＭＳ Ｐゴシック" charset="0"/>
                </a:rPr>
                <a:t>DevOps</a:t>
              </a:r>
              <a:endParaRPr lang="en-US" sz="1050" dirty="0">
                <a:solidFill>
                  <a:srgbClr val="9B4A4E"/>
                </a:solidFill>
                <a:latin typeface="Arial" charset="0"/>
                <a:ea typeface="ＭＳ Ｐゴシック" charset="0"/>
                <a:cs typeface="ＭＳ Ｐゴシック" charset="0"/>
              </a:endParaRPr>
            </a:p>
          </p:txBody>
        </p:sp>
        <p:sp>
          <p:nvSpPr>
            <p:cNvPr id="80" name="TextBox 79"/>
            <p:cNvSpPr txBox="1"/>
            <p:nvPr/>
          </p:nvSpPr>
          <p:spPr>
            <a:xfrm>
              <a:off x="7061090" y="4742287"/>
              <a:ext cx="666451" cy="264712"/>
            </a:xfrm>
            <a:prstGeom prst="rect">
              <a:avLst/>
            </a:prstGeom>
            <a:noFill/>
          </p:spPr>
          <p:txBody>
            <a:bodyPr wrap="none">
              <a:spAutoFit/>
            </a:bodyPr>
            <a:lstStyle/>
            <a:p>
              <a:pPr algn="ctr">
                <a:defRPr/>
              </a:pPr>
              <a:r>
                <a:rPr lang="en-US" sz="1050" dirty="0">
                  <a:solidFill>
                    <a:srgbClr val="8E7366"/>
                  </a:solidFill>
                  <a:latin typeface="Arial" charset="0"/>
                  <a:ea typeface="ＭＳ Ｐゴシック" charset="0"/>
                  <a:cs typeface="ＭＳ Ｐゴシック" charset="0"/>
                </a:rPr>
                <a:t>Service</a:t>
              </a:r>
            </a:p>
          </p:txBody>
        </p:sp>
      </p:grpSp>
      <p:sp>
        <p:nvSpPr>
          <p:cNvPr id="81" name="Rectangle 80"/>
          <p:cNvSpPr/>
          <p:nvPr/>
        </p:nvSpPr>
        <p:spPr>
          <a:xfrm>
            <a:off x="2482476" y="2239489"/>
            <a:ext cx="4143375" cy="552450"/>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lvl1pPr defTabSz="684213">
              <a:defRPr sz="2400">
                <a:solidFill>
                  <a:schemeClr val="tx1"/>
                </a:solidFill>
                <a:latin typeface="Arial" panose="020B0604020202020204" pitchFamily="34" charset="0"/>
                <a:ea typeface="MS PGothic" panose="020B0600070205080204" pitchFamily="34" charset="-128"/>
              </a:defRPr>
            </a:lvl1pPr>
            <a:lvl2pPr marL="742950" indent="-285750" defTabSz="684213">
              <a:defRPr sz="2400">
                <a:solidFill>
                  <a:schemeClr val="tx1"/>
                </a:solidFill>
                <a:latin typeface="Arial" panose="020B0604020202020204" pitchFamily="34" charset="0"/>
                <a:ea typeface="MS PGothic" panose="020B0600070205080204" pitchFamily="34" charset="-128"/>
              </a:defRPr>
            </a:lvl2pPr>
            <a:lvl3pPr marL="1143000" indent="-228600" defTabSz="684213">
              <a:defRPr sz="2400">
                <a:solidFill>
                  <a:schemeClr val="tx1"/>
                </a:solidFill>
                <a:latin typeface="Arial" panose="020B0604020202020204" pitchFamily="34" charset="0"/>
                <a:ea typeface="MS PGothic" panose="020B0600070205080204" pitchFamily="34" charset="-128"/>
              </a:defRPr>
            </a:lvl3pPr>
            <a:lvl4pPr marL="1600200" indent="-228600" defTabSz="684213">
              <a:defRPr sz="2400">
                <a:solidFill>
                  <a:schemeClr val="tx1"/>
                </a:solidFill>
                <a:latin typeface="Arial" panose="020B0604020202020204" pitchFamily="34" charset="0"/>
                <a:ea typeface="MS PGothic" panose="020B0600070205080204" pitchFamily="34" charset="-128"/>
              </a:defRPr>
            </a:lvl4pPr>
            <a:lvl5pPr marL="2057400" indent="-228600" defTabSz="684213">
              <a:defRPr sz="2400">
                <a:solidFill>
                  <a:schemeClr val="tx1"/>
                </a:solidFill>
                <a:latin typeface="Arial" panose="020B0604020202020204" pitchFamily="34" charset="0"/>
                <a:ea typeface="MS PGothic" panose="020B0600070205080204" pitchFamily="34" charset="-128"/>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US" altLang="en-US" sz="2000" i="1" dirty="0"/>
              <a:t>Cisco’s Developer </a:t>
            </a:r>
          </a:p>
          <a:p>
            <a:pPr algn="ctr">
              <a:defRPr/>
            </a:pPr>
            <a:r>
              <a:rPr lang="en-US" altLang="en-US" sz="2000" i="1" dirty="0"/>
              <a:t>Community and Innovation Ecosystem</a:t>
            </a:r>
          </a:p>
        </p:txBody>
      </p:sp>
      <p:grpSp>
        <p:nvGrpSpPr>
          <p:cNvPr id="74766" name="Group 8"/>
          <p:cNvGrpSpPr>
            <a:grpSpLocks/>
          </p:cNvGrpSpPr>
          <p:nvPr/>
        </p:nvGrpSpPr>
        <p:grpSpPr bwMode="auto">
          <a:xfrm>
            <a:off x="6279283" y="1562067"/>
            <a:ext cx="1279525" cy="1279525"/>
            <a:chOff x="5610522" y="1058842"/>
            <a:chExt cx="1279001" cy="1278999"/>
          </a:xfrm>
        </p:grpSpPr>
        <p:sp>
          <p:nvSpPr>
            <p:cNvPr id="82" name="Oval 81"/>
            <p:cNvSpPr>
              <a:spLocks noChangeArrowheads="1"/>
            </p:cNvSpPr>
            <p:nvPr/>
          </p:nvSpPr>
          <p:spPr bwMode="auto">
            <a:xfrm>
              <a:off x="5610522" y="1058842"/>
              <a:ext cx="1279001" cy="1278999"/>
            </a:xfrm>
            <a:prstGeom prst="ellipse">
              <a:avLst/>
            </a:prstGeom>
            <a:solidFill>
              <a:schemeClr val="tx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83" name="Group 82"/>
            <p:cNvGrpSpPr/>
            <p:nvPr/>
          </p:nvGrpSpPr>
          <p:grpSpPr>
            <a:xfrm>
              <a:off x="5898225" y="1315999"/>
              <a:ext cx="723141" cy="735741"/>
              <a:chOff x="-3421074" y="2873385"/>
              <a:chExt cx="590552" cy="588965"/>
            </a:xfrm>
            <a:solidFill>
              <a:schemeClr val="bg2"/>
            </a:solidFill>
          </p:grpSpPr>
          <p:sp>
            <p:nvSpPr>
              <p:cNvPr id="84" name="Freeform 855"/>
              <p:cNvSpPr>
                <a:spLocks noEditPoints="1"/>
              </p:cNvSpPr>
              <p:nvPr/>
            </p:nvSpPr>
            <p:spPr bwMode="auto">
              <a:xfrm>
                <a:off x="-3421074" y="2873385"/>
                <a:ext cx="590552" cy="588965"/>
              </a:xfrm>
              <a:custGeom>
                <a:avLst/>
                <a:gdLst>
                  <a:gd name="T0" fmla="*/ 182 w 363"/>
                  <a:gd name="T1" fmla="*/ 363 h 363"/>
                  <a:gd name="T2" fmla="*/ 0 w 363"/>
                  <a:gd name="T3" fmla="*/ 181 h 363"/>
                  <a:gd name="T4" fmla="*/ 182 w 363"/>
                  <a:gd name="T5" fmla="*/ 0 h 363"/>
                  <a:gd name="T6" fmla="*/ 363 w 363"/>
                  <a:gd name="T7" fmla="*/ 181 h 363"/>
                  <a:gd name="T8" fmla="*/ 182 w 363"/>
                  <a:gd name="T9" fmla="*/ 363 h 363"/>
                  <a:gd name="T10" fmla="*/ 182 w 363"/>
                  <a:gd name="T11" fmla="*/ 20 h 363"/>
                  <a:gd name="T12" fmla="*/ 20 w 363"/>
                  <a:gd name="T13" fmla="*/ 181 h 363"/>
                  <a:gd name="T14" fmla="*/ 182 w 363"/>
                  <a:gd name="T15" fmla="*/ 343 h 363"/>
                  <a:gd name="T16" fmla="*/ 343 w 363"/>
                  <a:gd name="T17" fmla="*/ 181 h 363"/>
                  <a:gd name="T18" fmla="*/ 182 w 363"/>
                  <a:gd name="T19" fmla="*/ 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2" y="363"/>
                    </a:moveTo>
                    <a:cubicBezTo>
                      <a:pt x="82" y="363"/>
                      <a:pt x="0" y="281"/>
                      <a:pt x="0" y="181"/>
                    </a:cubicBezTo>
                    <a:cubicBezTo>
                      <a:pt x="0" y="81"/>
                      <a:pt x="82" y="0"/>
                      <a:pt x="182" y="0"/>
                    </a:cubicBezTo>
                    <a:cubicBezTo>
                      <a:pt x="282" y="0"/>
                      <a:pt x="363" y="81"/>
                      <a:pt x="363" y="181"/>
                    </a:cubicBezTo>
                    <a:cubicBezTo>
                      <a:pt x="363" y="281"/>
                      <a:pt x="282" y="363"/>
                      <a:pt x="182" y="363"/>
                    </a:cubicBezTo>
                    <a:close/>
                    <a:moveTo>
                      <a:pt x="182" y="20"/>
                    </a:moveTo>
                    <a:cubicBezTo>
                      <a:pt x="93" y="20"/>
                      <a:pt x="20" y="92"/>
                      <a:pt x="20" y="181"/>
                    </a:cubicBezTo>
                    <a:cubicBezTo>
                      <a:pt x="20" y="270"/>
                      <a:pt x="93" y="343"/>
                      <a:pt x="182" y="343"/>
                    </a:cubicBezTo>
                    <a:cubicBezTo>
                      <a:pt x="271" y="343"/>
                      <a:pt x="343" y="270"/>
                      <a:pt x="343" y="181"/>
                    </a:cubicBezTo>
                    <a:cubicBezTo>
                      <a:pt x="343" y="92"/>
                      <a:pt x="271" y="20"/>
                      <a:pt x="182" y="20"/>
                    </a:cubicBez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5" name="Oval 856"/>
              <p:cNvSpPr>
                <a:spLocks noChangeArrowheads="1"/>
              </p:cNvSpPr>
              <p:nvPr/>
            </p:nvSpPr>
            <p:spPr bwMode="auto">
              <a:xfrm>
                <a:off x="-3159136" y="3135325"/>
                <a:ext cx="66675" cy="65088"/>
              </a:xfrm>
              <a:prstGeom prst="ellipse">
                <a:avLst/>
              </a:pr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6" name="Freeform 857"/>
              <p:cNvSpPr>
                <a:spLocks/>
              </p:cNvSpPr>
              <p:nvPr/>
            </p:nvSpPr>
            <p:spPr bwMode="auto">
              <a:xfrm>
                <a:off x="-3143261" y="3048010"/>
                <a:ext cx="134938" cy="133351"/>
              </a:xfrm>
              <a:custGeom>
                <a:avLst/>
                <a:gdLst>
                  <a:gd name="T0" fmla="*/ 0 w 85"/>
                  <a:gd name="T1" fmla="*/ 71 h 84"/>
                  <a:gd name="T2" fmla="*/ 65 w 85"/>
                  <a:gd name="T3" fmla="*/ 6 h 84"/>
                  <a:gd name="T4" fmla="*/ 85 w 85"/>
                  <a:gd name="T5" fmla="*/ 0 h 84"/>
                  <a:gd name="T6" fmla="*/ 79 w 85"/>
                  <a:gd name="T7" fmla="*/ 20 h 84"/>
                  <a:gd name="T8" fmla="*/ 15 w 85"/>
                  <a:gd name="T9" fmla="*/ 84 h 84"/>
                  <a:gd name="T10" fmla="*/ 0 w 85"/>
                  <a:gd name="T11" fmla="*/ 71 h 84"/>
                </a:gdLst>
                <a:ahLst/>
                <a:cxnLst>
                  <a:cxn ang="0">
                    <a:pos x="T0" y="T1"/>
                  </a:cxn>
                  <a:cxn ang="0">
                    <a:pos x="T2" y="T3"/>
                  </a:cxn>
                  <a:cxn ang="0">
                    <a:pos x="T4" y="T5"/>
                  </a:cxn>
                  <a:cxn ang="0">
                    <a:pos x="T6" y="T7"/>
                  </a:cxn>
                  <a:cxn ang="0">
                    <a:pos x="T8" y="T9"/>
                  </a:cxn>
                  <a:cxn ang="0">
                    <a:pos x="T10" y="T11"/>
                  </a:cxn>
                </a:cxnLst>
                <a:rect l="0" t="0" r="r" b="b"/>
                <a:pathLst>
                  <a:path w="85" h="84">
                    <a:moveTo>
                      <a:pt x="0" y="71"/>
                    </a:moveTo>
                    <a:lnTo>
                      <a:pt x="65" y="6"/>
                    </a:lnTo>
                    <a:lnTo>
                      <a:pt x="85" y="0"/>
                    </a:lnTo>
                    <a:lnTo>
                      <a:pt x="79" y="20"/>
                    </a:lnTo>
                    <a:lnTo>
                      <a:pt x="15" y="84"/>
                    </a:lnTo>
                    <a:lnTo>
                      <a:pt x="0" y="71"/>
                    </a:ln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8" name="Freeform 859"/>
              <p:cNvSpPr>
                <a:spLocks/>
              </p:cNvSpPr>
              <p:nvPr/>
            </p:nvSpPr>
            <p:spPr bwMode="auto">
              <a:xfrm>
                <a:off x="-3284548" y="2932123"/>
                <a:ext cx="146050" cy="79375"/>
              </a:xfrm>
              <a:custGeom>
                <a:avLst/>
                <a:gdLst>
                  <a:gd name="T0" fmla="*/ 90 w 90"/>
                  <a:gd name="T1" fmla="*/ 0 h 49"/>
                  <a:gd name="T2" fmla="*/ 0 w 90"/>
                  <a:gd name="T3" fmla="*/ 40 h 49"/>
                  <a:gd name="T4" fmla="*/ 9 w 90"/>
                  <a:gd name="T5" fmla="*/ 49 h 49"/>
                  <a:gd name="T6" fmla="*/ 90 w 90"/>
                  <a:gd name="T7" fmla="*/ 24 h 49"/>
                  <a:gd name="T8" fmla="*/ 90 w 90"/>
                  <a:gd name="T9" fmla="*/ 0 h 49"/>
                </a:gdLst>
                <a:ahLst/>
                <a:cxnLst>
                  <a:cxn ang="0">
                    <a:pos x="T0" y="T1"/>
                  </a:cxn>
                  <a:cxn ang="0">
                    <a:pos x="T2" y="T3"/>
                  </a:cxn>
                  <a:cxn ang="0">
                    <a:pos x="T4" y="T5"/>
                  </a:cxn>
                  <a:cxn ang="0">
                    <a:pos x="T6" y="T7"/>
                  </a:cxn>
                  <a:cxn ang="0">
                    <a:pos x="T8" y="T9"/>
                  </a:cxn>
                </a:cxnLst>
                <a:rect l="0" t="0" r="r" b="b"/>
                <a:pathLst>
                  <a:path w="90" h="49">
                    <a:moveTo>
                      <a:pt x="90" y="0"/>
                    </a:moveTo>
                    <a:cubicBezTo>
                      <a:pt x="58" y="2"/>
                      <a:pt x="26" y="16"/>
                      <a:pt x="0" y="40"/>
                    </a:cubicBezTo>
                    <a:cubicBezTo>
                      <a:pt x="9" y="49"/>
                      <a:pt x="9" y="49"/>
                      <a:pt x="9" y="49"/>
                    </a:cubicBezTo>
                    <a:cubicBezTo>
                      <a:pt x="33" y="31"/>
                      <a:pt x="62" y="23"/>
                      <a:pt x="90" y="24"/>
                    </a:cubicBezTo>
                    <a:lnTo>
                      <a:pt x="90" y="0"/>
                    </a:lnTo>
                    <a:close/>
                  </a:path>
                </a:pathLst>
              </a:custGeom>
              <a:solidFill>
                <a:schemeClr val="bg1"/>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90" name="Freeform 861"/>
              <p:cNvSpPr>
                <a:spLocks/>
              </p:cNvSpPr>
              <p:nvPr/>
            </p:nvSpPr>
            <p:spPr bwMode="auto">
              <a:xfrm>
                <a:off x="-3354396" y="3014667"/>
                <a:ext cx="65088" cy="114300"/>
              </a:xfrm>
              <a:custGeom>
                <a:avLst/>
                <a:gdLst>
                  <a:gd name="T0" fmla="*/ 33 w 40"/>
                  <a:gd name="T1" fmla="*/ 0 h 71"/>
                  <a:gd name="T2" fmla="*/ 0 w 40"/>
                  <a:gd name="T3" fmla="*/ 71 h 71"/>
                  <a:gd name="T4" fmla="*/ 35 w 40"/>
                  <a:gd name="T5" fmla="*/ 12 h 71"/>
                  <a:gd name="T6" fmla="*/ 40 w 40"/>
                  <a:gd name="T7" fmla="*/ 7 h 71"/>
                  <a:gd name="T8" fmla="*/ 33 w 40"/>
                  <a:gd name="T9" fmla="*/ 0 h 71"/>
                </a:gdLst>
                <a:ahLst/>
                <a:cxnLst>
                  <a:cxn ang="0">
                    <a:pos x="T0" y="T1"/>
                  </a:cxn>
                  <a:cxn ang="0">
                    <a:pos x="T2" y="T3"/>
                  </a:cxn>
                  <a:cxn ang="0">
                    <a:pos x="T4" y="T5"/>
                  </a:cxn>
                  <a:cxn ang="0">
                    <a:pos x="T6" y="T7"/>
                  </a:cxn>
                  <a:cxn ang="0">
                    <a:pos x="T8" y="T9"/>
                  </a:cxn>
                </a:cxnLst>
                <a:rect l="0" t="0" r="r" b="b"/>
                <a:pathLst>
                  <a:path w="40" h="71">
                    <a:moveTo>
                      <a:pt x="33" y="0"/>
                    </a:moveTo>
                    <a:cubicBezTo>
                      <a:pt x="15" y="21"/>
                      <a:pt x="4" y="45"/>
                      <a:pt x="0" y="71"/>
                    </a:cubicBezTo>
                    <a:cubicBezTo>
                      <a:pt x="6" y="49"/>
                      <a:pt x="18" y="29"/>
                      <a:pt x="35" y="12"/>
                    </a:cubicBezTo>
                    <a:cubicBezTo>
                      <a:pt x="36" y="11"/>
                      <a:pt x="38" y="9"/>
                      <a:pt x="40" y="7"/>
                    </a:cubicBezTo>
                    <a:lnTo>
                      <a:pt x="33" y="0"/>
                    </a:ln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92" name="Freeform 863"/>
              <p:cNvSpPr>
                <a:spLocks/>
              </p:cNvSpPr>
              <p:nvPr/>
            </p:nvSpPr>
            <p:spPr bwMode="auto">
              <a:xfrm>
                <a:off x="-3111501" y="2932113"/>
                <a:ext cx="157163" cy="101600"/>
              </a:xfrm>
              <a:custGeom>
                <a:avLst/>
                <a:gdLst>
                  <a:gd name="T0" fmla="*/ 0 w 97"/>
                  <a:gd name="T1" fmla="*/ 0 h 63"/>
                  <a:gd name="T2" fmla="*/ 0 w 97"/>
                  <a:gd name="T3" fmla="*/ 25 h 63"/>
                  <a:gd name="T4" fmla="*/ 76 w 97"/>
                  <a:gd name="T5" fmla="*/ 63 h 63"/>
                  <a:gd name="T6" fmla="*/ 97 w 97"/>
                  <a:gd name="T7" fmla="*/ 42 h 63"/>
                  <a:gd name="T8" fmla="*/ 0 w 97"/>
                  <a:gd name="T9" fmla="*/ 0 h 63"/>
                </a:gdLst>
                <a:ahLst/>
                <a:cxnLst>
                  <a:cxn ang="0">
                    <a:pos x="T0" y="T1"/>
                  </a:cxn>
                  <a:cxn ang="0">
                    <a:pos x="T2" y="T3"/>
                  </a:cxn>
                  <a:cxn ang="0">
                    <a:pos x="T4" y="T5"/>
                  </a:cxn>
                  <a:cxn ang="0">
                    <a:pos x="T6" y="T7"/>
                  </a:cxn>
                  <a:cxn ang="0">
                    <a:pos x="T8" y="T9"/>
                  </a:cxn>
                </a:cxnLst>
                <a:rect l="0" t="0" r="r" b="b"/>
                <a:pathLst>
                  <a:path w="97" h="63">
                    <a:moveTo>
                      <a:pt x="0" y="0"/>
                    </a:moveTo>
                    <a:cubicBezTo>
                      <a:pt x="0" y="25"/>
                      <a:pt x="0" y="25"/>
                      <a:pt x="0" y="25"/>
                    </a:cubicBezTo>
                    <a:cubicBezTo>
                      <a:pt x="28" y="29"/>
                      <a:pt x="55" y="41"/>
                      <a:pt x="76" y="63"/>
                    </a:cubicBezTo>
                    <a:cubicBezTo>
                      <a:pt x="97" y="42"/>
                      <a:pt x="97" y="42"/>
                      <a:pt x="97" y="42"/>
                    </a:cubicBezTo>
                    <a:cubicBezTo>
                      <a:pt x="70" y="15"/>
                      <a:pt x="35" y="1"/>
                      <a:pt x="0" y="0"/>
                    </a:cubicBezTo>
                    <a:close/>
                  </a:path>
                </a:pathLst>
              </a:custGeom>
              <a:solidFill>
                <a:srgbClr val="FFFFFF"/>
              </a:solidFill>
              <a:ln>
                <a:noFill/>
              </a:ln>
              <a:extLst/>
            </p:spPr>
            <p:txBody>
              <a:bodyPr lIns="121888" tIns="60944" rIns="121888" bIns="60944"/>
              <a:lstStyle/>
              <a:p>
                <a:pPr>
                  <a:defRPr/>
                </a:pPr>
                <a:endParaRPr lang="en-GB" dirty="0">
                  <a:latin typeface="Arial" charset="0"/>
                  <a:ea typeface="ＭＳ Ｐゴシック" charset="0"/>
                  <a:cs typeface="ＭＳ Ｐゴシック" charset="0"/>
                </a:endParaRPr>
              </a:p>
            </p:txBody>
          </p:sp>
        </p:grpSp>
      </p:grpSp>
      <p:grpSp>
        <p:nvGrpSpPr>
          <p:cNvPr id="87" name="Group 4"/>
          <p:cNvGrpSpPr>
            <a:grpSpLocks/>
          </p:cNvGrpSpPr>
          <p:nvPr/>
        </p:nvGrpSpPr>
        <p:grpSpPr bwMode="auto">
          <a:xfrm>
            <a:off x="3020802" y="703495"/>
            <a:ext cx="1277937" cy="1279525"/>
            <a:chOff x="3950939" y="502157"/>
            <a:chExt cx="1279001" cy="1279000"/>
          </a:xfrm>
          <a:solidFill>
            <a:srgbClr val="349A97"/>
          </a:solidFill>
        </p:grpSpPr>
        <p:sp>
          <p:nvSpPr>
            <p:cNvPr id="89" name="Oval 88"/>
            <p:cNvSpPr>
              <a:spLocks noChangeArrowheads="1"/>
            </p:cNvSpPr>
            <p:nvPr/>
          </p:nvSpPr>
          <p:spPr bwMode="auto">
            <a:xfrm>
              <a:off x="3950939" y="502157"/>
              <a:ext cx="1279001" cy="1279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91" name="Group 90"/>
            <p:cNvGrpSpPr/>
            <p:nvPr/>
          </p:nvGrpSpPr>
          <p:grpSpPr>
            <a:xfrm>
              <a:off x="4174357" y="759237"/>
              <a:ext cx="832164" cy="764840"/>
              <a:chOff x="10374313" y="2112963"/>
              <a:chExt cx="919162" cy="915987"/>
            </a:xfrm>
            <a:grpFill/>
          </p:grpSpPr>
          <p:sp>
            <p:nvSpPr>
              <p:cNvPr id="93" name="Freeform 29"/>
              <p:cNvSpPr>
                <a:spLocks noEditPoints="1"/>
              </p:cNvSpPr>
              <p:nvPr/>
            </p:nvSpPr>
            <p:spPr bwMode="auto">
              <a:xfrm>
                <a:off x="10709275" y="2447925"/>
                <a:ext cx="250825" cy="250825"/>
              </a:xfrm>
              <a:custGeom>
                <a:avLst/>
                <a:gdLst>
                  <a:gd name="T0" fmla="*/ 32 w 67"/>
                  <a:gd name="T1" fmla="*/ 19 h 67"/>
                  <a:gd name="T2" fmla="*/ 18 w 67"/>
                  <a:gd name="T3" fmla="*/ 32 h 67"/>
                  <a:gd name="T4" fmla="*/ 20 w 67"/>
                  <a:gd name="T5" fmla="*/ 47 h 67"/>
                  <a:gd name="T6" fmla="*/ 32 w 67"/>
                  <a:gd name="T7" fmla="*/ 35 h 67"/>
                  <a:gd name="T8" fmla="*/ 20 w 67"/>
                  <a:gd name="T9" fmla="*/ 47 h 67"/>
                  <a:gd name="T10" fmla="*/ 32 w 67"/>
                  <a:gd name="T11" fmla="*/ 0 h 67"/>
                  <a:gd name="T12" fmla="*/ 32 w 67"/>
                  <a:gd name="T13" fmla="*/ 16 h 67"/>
                  <a:gd name="T14" fmla="*/ 64 w 67"/>
                  <a:gd name="T15" fmla="*/ 47 h 67"/>
                  <a:gd name="T16" fmla="*/ 51 w 67"/>
                  <a:gd name="T17" fmla="*/ 35 h 67"/>
                  <a:gd name="T18" fmla="*/ 50 w 67"/>
                  <a:gd name="T19" fmla="*/ 19 h 67"/>
                  <a:gd name="T20" fmla="*/ 67 w 67"/>
                  <a:gd name="T21" fmla="*/ 32 h 67"/>
                  <a:gd name="T22" fmla="*/ 50 w 67"/>
                  <a:gd name="T23" fmla="*/ 19 h 67"/>
                  <a:gd name="T24" fmla="*/ 62 w 67"/>
                  <a:gd name="T25" fmla="*/ 16 h 67"/>
                  <a:gd name="T26" fmla="*/ 49 w 67"/>
                  <a:gd name="T27" fmla="*/ 16 h 67"/>
                  <a:gd name="T28" fmla="*/ 32 w 67"/>
                  <a:gd name="T29" fmla="*/ 50 h 67"/>
                  <a:gd name="T30" fmla="*/ 32 w 67"/>
                  <a:gd name="T31" fmla="*/ 67 h 67"/>
                  <a:gd name="T32" fmla="*/ 35 w 67"/>
                  <a:gd name="T33" fmla="*/ 0 h 67"/>
                  <a:gd name="T34" fmla="*/ 47 w 67"/>
                  <a:gd name="T35" fmla="*/ 16 h 67"/>
                  <a:gd name="T36" fmla="*/ 35 w 67"/>
                  <a:gd name="T37" fmla="*/ 35 h 67"/>
                  <a:gd name="T38" fmla="*/ 47 w 67"/>
                  <a:gd name="T39" fmla="*/ 47 h 67"/>
                  <a:gd name="T40" fmla="*/ 0 w 67"/>
                  <a:gd name="T41" fmla="*/ 35 h 67"/>
                  <a:gd name="T42" fmla="*/ 17 w 67"/>
                  <a:gd name="T43" fmla="*/ 47 h 67"/>
                  <a:gd name="T44" fmla="*/ 0 w 67"/>
                  <a:gd name="T45" fmla="*/ 35 h 67"/>
                  <a:gd name="T46" fmla="*/ 4 w 67"/>
                  <a:gd name="T47" fmla="*/ 50 h 67"/>
                  <a:gd name="T48" fmla="*/ 17 w 67"/>
                  <a:gd name="T49" fmla="*/ 50 h 67"/>
                  <a:gd name="T50" fmla="*/ 42 w 67"/>
                  <a:gd name="T51" fmla="*/ 66 h 67"/>
                  <a:gd name="T52" fmla="*/ 49 w 67"/>
                  <a:gd name="T53" fmla="*/ 50 h 67"/>
                  <a:gd name="T54" fmla="*/ 25 w 67"/>
                  <a:gd name="T55" fmla="*/ 1 h 67"/>
                  <a:gd name="T56" fmla="*/ 17 w 67"/>
                  <a:gd name="T57" fmla="*/ 16 h 67"/>
                  <a:gd name="T58" fmla="*/ 35 w 67"/>
                  <a:gd name="T59" fmla="*/ 19 h 67"/>
                  <a:gd name="T60" fmla="*/ 49 w 67"/>
                  <a:gd name="T61" fmla="*/ 32 h 67"/>
                  <a:gd name="T62" fmla="*/ 3 w 67"/>
                  <a:gd name="T63" fmla="*/ 19 h 67"/>
                  <a:gd name="T64" fmla="*/ 15 w 67"/>
                  <a:gd name="T65" fmla="*/ 32 h 67"/>
                  <a:gd name="T66" fmla="*/ 3 w 67"/>
                  <a:gd name="T67" fmla="*/ 19 h 67"/>
                  <a:gd name="T68" fmla="*/ 35 w 67"/>
                  <a:gd name="T69" fmla="*/ 67 h 67"/>
                  <a:gd name="T70" fmla="*/ 35 w 67"/>
                  <a:gd name="T71" fmla="*/ 50 h 67"/>
                  <a:gd name="T72" fmla="*/ 35 w 67"/>
                  <a:gd name="T7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7">
                    <a:moveTo>
                      <a:pt x="20" y="19"/>
                    </a:moveTo>
                    <a:cubicBezTo>
                      <a:pt x="32" y="19"/>
                      <a:pt x="32" y="19"/>
                      <a:pt x="32" y="19"/>
                    </a:cubicBezTo>
                    <a:cubicBezTo>
                      <a:pt x="32" y="32"/>
                      <a:pt x="32" y="32"/>
                      <a:pt x="32" y="32"/>
                    </a:cubicBezTo>
                    <a:cubicBezTo>
                      <a:pt x="18" y="32"/>
                      <a:pt x="18" y="32"/>
                      <a:pt x="18" y="32"/>
                    </a:cubicBezTo>
                    <a:cubicBezTo>
                      <a:pt x="18" y="27"/>
                      <a:pt x="19" y="23"/>
                      <a:pt x="20" y="19"/>
                    </a:cubicBezTo>
                    <a:close/>
                    <a:moveTo>
                      <a:pt x="20" y="47"/>
                    </a:moveTo>
                    <a:cubicBezTo>
                      <a:pt x="32" y="47"/>
                      <a:pt x="32" y="47"/>
                      <a:pt x="32" y="47"/>
                    </a:cubicBezTo>
                    <a:cubicBezTo>
                      <a:pt x="32" y="35"/>
                      <a:pt x="32" y="35"/>
                      <a:pt x="32" y="35"/>
                    </a:cubicBezTo>
                    <a:cubicBezTo>
                      <a:pt x="18" y="35"/>
                      <a:pt x="18" y="35"/>
                      <a:pt x="18" y="35"/>
                    </a:cubicBezTo>
                    <a:cubicBezTo>
                      <a:pt x="18" y="39"/>
                      <a:pt x="19" y="43"/>
                      <a:pt x="20" y="47"/>
                    </a:cubicBezTo>
                    <a:close/>
                    <a:moveTo>
                      <a:pt x="32" y="16"/>
                    </a:moveTo>
                    <a:cubicBezTo>
                      <a:pt x="32" y="0"/>
                      <a:pt x="32" y="0"/>
                      <a:pt x="32" y="0"/>
                    </a:cubicBezTo>
                    <a:cubicBezTo>
                      <a:pt x="27" y="1"/>
                      <a:pt x="23" y="7"/>
                      <a:pt x="20" y="16"/>
                    </a:cubicBezTo>
                    <a:lnTo>
                      <a:pt x="32" y="16"/>
                    </a:lnTo>
                    <a:close/>
                    <a:moveTo>
                      <a:pt x="50" y="47"/>
                    </a:moveTo>
                    <a:cubicBezTo>
                      <a:pt x="64" y="47"/>
                      <a:pt x="64" y="47"/>
                      <a:pt x="64" y="47"/>
                    </a:cubicBezTo>
                    <a:cubicBezTo>
                      <a:pt x="66" y="43"/>
                      <a:pt x="67" y="39"/>
                      <a:pt x="67" y="35"/>
                    </a:cubicBezTo>
                    <a:cubicBezTo>
                      <a:pt x="51" y="35"/>
                      <a:pt x="51" y="35"/>
                      <a:pt x="51" y="35"/>
                    </a:cubicBezTo>
                    <a:cubicBezTo>
                      <a:pt x="51" y="39"/>
                      <a:pt x="51" y="43"/>
                      <a:pt x="50" y="47"/>
                    </a:cubicBezTo>
                    <a:close/>
                    <a:moveTo>
                      <a:pt x="50" y="19"/>
                    </a:moveTo>
                    <a:cubicBezTo>
                      <a:pt x="51" y="23"/>
                      <a:pt x="51" y="27"/>
                      <a:pt x="51" y="32"/>
                    </a:cubicBezTo>
                    <a:cubicBezTo>
                      <a:pt x="67" y="32"/>
                      <a:pt x="67" y="32"/>
                      <a:pt x="67" y="32"/>
                    </a:cubicBezTo>
                    <a:cubicBezTo>
                      <a:pt x="67" y="27"/>
                      <a:pt x="66" y="23"/>
                      <a:pt x="64" y="19"/>
                    </a:cubicBezTo>
                    <a:lnTo>
                      <a:pt x="50" y="19"/>
                    </a:lnTo>
                    <a:close/>
                    <a:moveTo>
                      <a:pt x="49" y="16"/>
                    </a:moveTo>
                    <a:cubicBezTo>
                      <a:pt x="62" y="16"/>
                      <a:pt x="62" y="16"/>
                      <a:pt x="62" y="16"/>
                    </a:cubicBezTo>
                    <a:cubicBezTo>
                      <a:pt x="58" y="9"/>
                      <a:pt x="50" y="3"/>
                      <a:pt x="42" y="1"/>
                    </a:cubicBezTo>
                    <a:cubicBezTo>
                      <a:pt x="45" y="4"/>
                      <a:pt x="48" y="9"/>
                      <a:pt x="49" y="16"/>
                    </a:cubicBezTo>
                    <a:close/>
                    <a:moveTo>
                      <a:pt x="32" y="67"/>
                    </a:moveTo>
                    <a:cubicBezTo>
                      <a:pt x="32" y="50"/>
                      <a:pt x="32" y="50"/>
                      <a:pt x="32" y="50"/>
                    </a:cubicBezTo>
                    <a:cubicBezTo>
                      <a:pt x="20" y="50"/>
                      <a:pt x="20" y="50"/>
                      <a:pt x="20" y="50"/>
                    </a:cubicBezTo>
                    <a:cubicBezTo>
                      <a:pt x="23" y="59"/>
                      <a:pt x="27" y="66"/>
                      <a:pt x="32" y="67"/>
                    </a:cubicBezTo>
                    <a:close/>
                    <a:moveTo>
                      <a:pt x="47" y="16"/>
                    </a:moveTo>
                    <a:cubicBezTo>
                      <a:pt x="44" y="7"/>
                      <a:pt x="40" y="1"/>
                      <a:pt x="35" y="0"/>
                    </a:cubicBezTo>
                    <a:cubicBezTo>
                      <a:pt x="35" y="16"/>
                      <a:pt x="35" y="16"/>
                      <a:pt x="35" y="16"/>
                    </a:cubicBezTo>
                    <a:lnTo>
                      <a:pt x="47" y="16"/>
                    </a:lnTo>
                    <a:close/>
                    <a:moveTo>
                      <a:pt x="49" y="35"/>
                    </a:moveTo>
                    <a:cubicBezTo>
                      <a:pt x="35" y="35"/>
                      <a:pt x="35" y="35"/>
                      <a:pt x="35" y="35"/>
                    </a:cubicBezTo>
                    <a:cubicBezTo>
                      <a:pt x="35" y="47"/>
                      <a:pt x="35" y="47"/>
                      <a:pt x="35" y="47"/>
                    </a:cubicBezTo>
                    <a:cubicBezTo>
                      <a:pt x="47" y="47"/>
                      <a:pt x="47" y="47"/>
                      <a:pt x="47" y="47"/>
                    </a:cubicBezTo>
                    <a:cubicBezTo>
                      <a:pt x="48" y="43"/>
                      <a:pt x="49" y="39"/>
                      <a:pt x="49" y="35"/>
                    </a:cubicBezTo>
                    <a:close/>
                    <a:moveTo>
                      <a:pt x="0" y="35"/>
                    </a:moveTo>
                    <a:cubicBezTo>
                      <a:pt x="0" y="39"/>
                      <a:pt x="1" y="43"/>
                      <a:pt x="3" y="47"/>
                    </a:cubicBezTo>
                    <a:cubicBezTo>
                      <a:pt x="17" y="47"/>
                      <a:pt x="17" y="47"/>
                      <a:pt x="17" y="47"/>
                    </a:cubicBezTo>
                    <a:cubicBezTo>
                      <a:pt x="16" y="43"/>
                      <a:pt x="16" y="39"/>
                      <a:pt x="15" y="35"/>
                    </a:cubicBezTo>
                    <a:lnTo>
                      <a:pt x="0" y="35"/>
                    </a:lnTo>
                    <a:close/>
                    <a:moveTo>
                      <a:pt x="17" y="50"/>
                    </a:moveTo>
                    <a:cubicBezTo>
                      <a:pt x="4" y="50"/>
                      <a:pt x="4" y="50"/>
                      <a:pt x="4" y="50"/>
                    </a:cubicBezTo>
                    <a:cubicBezTo>
                      <a:pt x="9" y="58"/>
                      <a:pt x="16" y="63"/>
                      <a:pt x="25" y="66"/>
                    </a:cubicBezTo>
                    <a:cubicBezTo>
                      <a:pt x="22" y="62"/>
                      <a:pt x="19" y="57"/>
                      <a:pt x="17" y="50"/>
                    </a:cubicBezTo>
                    <a:close/>
                    <a:moveTo>
                      <a:pt x="49" y="50"/>
                    </a:moveTo>
                    <a:cubicBezTo>
                      <a:pt x="48" y="57"/>
                      <a:pt x="45" y="62"/>
                      <a:pt x="42" y="66"/>
                    </a:cubicBezTo>
                    <a:cubicBezTo>
                      <a:pt x="50" y="63"/>
                      <a:pt x="58" y="58"/>
                      <a:pt x="62" y="50"/>
                    </a:cubicBezTo>
                    <a:lnTo>
                      <a:pt x="49" y="50"/>
                    </a:lnTo>
                    <a:close/>
                    <a:moveTo>
                      <a:pt x="17" y="16"/>
                    </a:moveTo>
                    <a:cubicBezTo>
                      <a:pt x="19" y="9"/>
                      <a:pt x="22" y="4"/>
                      <a:pt x="25" y="1"/>
                    </a:cubicBezTo>
                    <a:cubicBezTo>
                      <a:pt x="16" y="3"/>
                      <a:pt x="9" y="9"/>
                      <a:pt x="4" y="16"/>
                    </a:cubicBezTo>
                    <a:lnTo>
                      <a:pt x="17" y="16"/>
                    </a:lnTo>
                    <a:close/>
                    <a:moveTo>
                      <a:pt x="47" y="19"/>
                    </a:moveTo>
                    <a:cubicBezTo>
                      <a:pt x="35" y="19"/>
                      <a:pt x="35" y="19"/>
                      <a:pt x="35" y="19"/>
                    </a:cubicBezTo>
                    <a:cubicBezTo>
                      <a:pt x="35" y="32"/>
                      <a:pt x="35" y="32"/>
                      <a:pt x="35" y="32"/>
                    </a:cubicBezTo>
                    <a:cubicBezTo>
                      <a:pt x="49" y="32"/>
                      <a:pt x="49" y="32"/>
                      <a:pt x="49" y="32"/>
                    </a:cubicBezTo>
                    <a:cubicBezTo>
                      <a:pt x="49" y="27"/>
                      <a:pt x="48" y="23"/>
                      <a:pt x="47" y="19"/>
                    </a:cubicBezTo>
                    <a:close/>
                    <a:moveTo>
                      <a:pt x="3" y="19"/>
                    </a:moveTo>
                    <a:cubicBezTo>
                      <a:pt x="1" y="23"/>
                      <a:pt x="0" y="27"/>
                      <a:pt x="0" y="32"/>
                    </a:cubicBezTo>
                    <a:cubicBezTo>
                      <a:pt x="15" y="32"/>
                      <a:pt x="15" y="32"/>
                      <a:pt x="15" y="32"/>
                    </a:cubicBezTo>
                    <a:cubicBezTo>
                      <a:pt x="16" y="27"/>
                      <a:pt x="16" y="23"/>
                      <a:pt x="17" y="19"/>
                    </a:cubicBezTo>
                    <a:lnTo>
                      <a:pt x="3" y="19"/>
                    </a:lnTo>
                    <a:close/>
                    <a:moveTo>
                      <a:pt x="35" y="50"/>
                    </a:moveTo>
                    <a:cubicBezTo>
                      <a:pt x="35" y="67"/>
                      <a:pt x="35" y="67"/>
                      <a:pt x="35" y="67"/>
                    </a:cubicBezTo>
                    <a:cubicBezTo>
                      <a:pt x="40" y="66"/>
                      <a:pt x="44" y="59"/>
                      <a:pt x="47" y="50"/>
                    </a:cubicBezTo>
                    <a:lnTo>
                      <a:pt x="35" y="50"/>
                    </a:lnTo>
                    <a:close/>
                    <a:moveTo>
                      <a:pt x="35" y="50"/>
                    </a:moveTo>
                    <a:cubicBezTo>
                      <a:pt x="35" y="50"/>
                      <a:pt x="35" y="50"/>
                      <a:pt x="35" y="50"/>
                    </a:cubicBezTo>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4" name="Oval 30"/>
              <p:cNvSpPr>
                <a:spLocks noChangeArrowheads="1"/>
              </p:cNvSpPr>
              <p:nvPr/>
            </p:nvSpPr>
            <p:spPr bwMode="auto">
              <a:xfrm>
                <a:off x="10814050" y="2112963"/>
                <a:ext cx="52387" cy="53975"/>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6" name="Freeform 31"/>
              <p:cNvSpPr>
                <a:spLocks/>
              </p:cNvSpPr>
              <p:nvPr/>
            </p:nvSpPr>
            <p:spPr bwMode="auto">
              <a:xfrm>
                <a:off x="10775950" y="2173288"/>
                <a:ext cx="127000" cy="24765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7" name="Freeform 32"/>
              <p:cNvSpPr>
                <a:spLocks/>
              </p:cNvSpPr>
              <p:nvPr/>
            </p:nvSpPr>
            <p:spPr bwMode="auto">
              <a:xfrm>
                <a:off x="11114088" y="2241550"/>
                <a:ext cx="58737" cy="60325"/>
              </a:xfrm>
              <a:custGeom>
                <a:avLst/>
                <a:gdLst>
                  <a:gd name="T0" fmla="*/ 3 w 16"/>
                  <a:gd name="T1" fmla="*/ 13 h 16"/>
                  <a:gd name="T2" fmla="*/ 13 w 16"/>
                  <a:gd name="T3" fmla="*/ 13 h 16"/>
                  <a:gd name="T4" fmla="*/ 13 w 16"/>
                  <a:gd name="T5" fmla="*/ 3 h 16"/>
                  <a:gd name="T6" fmla="*/ 3 w 16"/>
                  <a:gd name="T7" fmla="*/ 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5" y="16"/>
                      <a:pt x="10" y="16"/>
                      <a:pt x="13" y="13"/>
                    </a:cubicBezTo>
                    <a:cubicBezTo>
                      <a:pt x="16" y="10"/>
                      <a:pt x="16" y="6"/>
                      <a:pt x="13" y="3"/>
                    </a:cubicBezTo>
                    <a:cubicBezTo>
                      <a:pt x="10" y="0"/>
                      <a:pt x="5" y="0"/>
                      <a:pt x="3" y="3"/>
                    </a:cubicBezTo>
                    <a:cubicBezTo>
                      <a:pt x="0" y="6"/>
                      <a:pt x="0" y="10"/>
                      <a:pt x="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8" name="Freeform 33"/>
              <p:cNvSpPr>
                <a:spLocks/>
              </p:cNvSpPr>
              <p:nvPr/>
            </p:nvSpPr>
            <p:spPr bwMode="auto">
              <a:xfrm>
                <a:off x="10922000" y="2260600"/>
                <a:ext cx="228600" cy="228600"/>
              </a:xfrm>
              <a:custGeom>
                <a:avLst/>
                <a:gdLst>
                  <a:gd name="T0" fmla="*/ 58 w 61"/>
                  <a:gd name="T1" fmla="*/ 28 h 61"/>
                  <a:gd name="T2" fmla="*/ 58 w 61"/>
                  <a:gd name="T3" fmla="*/ 14 h 61"/>
                  <a:gd name="T4" fmla="*/ 51 w 61"/>
                  <a:gd name="T5" fmla="*/ 7 h 61"/>
                  <a:gd name="T6" fmla="*/ 50 w 61"/>
                  <a:gd name="T7" fmla="*/ 7 h 61"/>
                  <a:gd name="T8" fmla="*/ 47 w 61"/>
                  <a:gd name="T9" fmla="*/ 4 h 61"/>
                  <a:gd name="T10" fmla="*/ 33 w 61"/>
                  <a:gd name="T11" fmla="*/ 4 h 61"/>
                  <a:gd name="T12" fmla="*/ 33 w 61"/>
                  <a:gd name="T13" fmla="*/ 4 h 61"/>
                  <a:gd name="T14" fmla="*/ 20 w 61"/>
                  <a:gd name="T15" fmla="*/ 18 h 61"/>
                  <a:gd name="T16" fmla="*/ 20 w 61"/>
                  <a:gd name="T17" fmla="*/ 22 h 61"/>
                  <a:gd name="T18" fmla="*/ 24 w 61"/>
                  <a:gd name="T19" fmla="*/ 22 h 61"/>
                  <a:gd name="T20" fmla="*/ 32 w 61"/>
                  <a:gd name="T21" fmla="*/ 14 h 61"/>
                  <a:gd name="T22" fmla="*/ 37 w 61"/>
                  <a:gd name="T23" fmla="*/ 10 h 61"/>
                  <a:gd name="T24" fmla="*/ 38 w 61"/>
                  <a:gd name="T25" fmla="*/ 11 h 61"/>
                  <a:gd name="T26" fmla="*/ 33 w 61"/>
                  <a:gd name="T27" fmla="*/ 15 h 61"/>
                  <a:gd name="T28" fmla="*/ 24 w 61"/>
                  <a:gd name="T29" fmla="*/ 24 h 61"/>
                  <a:gd name="T30" fmla="*/ 23 w 61"/>
                  <a:gd name="T31" fmla="*/ 25 h 61"/>
                  <a:gd name="T32" fmla="*/ 2 w 61"/>
                  <a:gd name="T33" fmla="*/ 47 h 61"/>
                  <a:gd name="T34" fmla="*/ 2 w 61"/>
                  <a:gd name="T35" fmla="*/ 53 h 61"/>
                  <a:gd name="T36" fmla="*/ 8 w 61"/>
                  <a:gd name="T37" fmla="*/ 53 h 61"/>
                  <a:gd name="T38" fmla="*/ 29 w 61"/>
                  <a:gd name="T39" fmla="*/ 31 h 61"/>
                  <a:gd name="T40" fmla="*/ 30 w 61"/>
                  <a:gd name="T41" fmla="*/ 33 h 61"/>
                  <a:gd name="T42" fmla="*/ 9 w 61"/>
                  <a:gd name="T43" fmla="*/ 54 h 61"/>
                  <a:gd name="T44" fmla="*/ 9 w 61"/>
                  <a:gd name="T45" fmla="*/ 60 h 61"/>
                  <a:gd name="T46" fmla="*/ 15 w 61"/>
                  <a:gd name="T47" fmla="*/ 60 h 61"/>
                  <a:gd name="T48" fmla="*/ 36 w 61"/>
                  <a:gd name="T49" fmla="*/ 39 h 61"/>
                  <a:gd name="T50" fmla="*/ 37 w 61"/>
                  <a:gd name="T51" fmla="*/ 37 h 61"/>
                  <a:gd name="T52" fmla="*/ 46 w 61"/>
                  <a:gd name="T53" fmla="*/ 29 h 61"/>
                  <a:gd name="T54" fmla="*/ 51 w 61"/>
                  <a:gd name="T55" fmla="*/ 24 h 61"/>
                  <a:gd name="T56" fmla="*/ 52 w 61"/>
                  <a:gd name="T57" fmla="*/ 25 h 61"/>
                  <a:gd name="T58" fmla="*/ 48 w 61"/>
                  <a:gd name="T59" fmla="*/ 29 h 61"/>
                  <a:gd name="T60" fmla="*/ 39 w 61"/>
                  <a:gd name="T61" fmla="*/ 37 h 61"/>
                  <a:gd name="T62" fmla="*/ 39 w 61"/>
                  <a:gd name="T63" fmla="*/ 42 h 61"/>
                  <a:gd name="T64" fmla="*/ 44 w 61"/>
                  <a:gd name="T65" fmla="*/ 42 h 61"/>
                  <a:gd name="T66" fmla="*/ 58 w 61"/>
                  <a:gd name="T67" fmla="*/ 28 h 61"/>
                  <a:gd name="T68" fmla="*/ 58 w 61"/>
                  <a:gd name="T69"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58" y="28"/>
                    </a:moveTo>
                    <a:cubicBezTo>
                      <a:pt x="61" y="24"/>
                      <a:pt x="61" y="18"/>
                      <a:pt x="58" y="14"/>
                    </a:cubicBezTo>
                    <a:cubicBezTo>
                      <a:pt x="51" y="7"/>
                      <a:pt x="51" y="7"/>
                      <a:pt x="51" y="7"/>
                    </a:cubicBezTo>
                    <a:cubicBezTo>
                      <a:pt x="50" y="7"/>
                      <a:pt x="50" y="7"/>
                      <a:pt x="50" y="7"/>
                    </a:cubicBezTo>
                    <a:cubicBezTo>
                      <a:pt x="47" y="4"/>
                      <a:pt x="47" y="4"/>
                      <a:pt x="47" y="4"/>
                    </a:cubicBezTo>
                    <a:cubicBezTo>
                      <a:pt x="44" y="0"/>
                      <a:pt x="37" y="0"/>
                      <a:pt x="33" y="4"/>
                    </a:cubicBezTo>
                    <a:cubicBezTo>
                      <a:pt x="33" y="4"/>
                      <a:pt x="33" y="4"/>
                      <a:pt x="33" y="4"/>
                    </a:cubicBezTo>
                    <a:cubicBezTo>
                      <a:pt x="20" y="18"/>
                      <a:pt x="20" y="18"/>
                      <a:pt x="20" y="18"/>
                    </a:cubicBezTo>
                    <a:cubicBezTo>
                      <a:pt x="19" y="19"/>
                      <a:pt x="19" y="21"/>
                      <a:pt x="20" y="22"/>
                    </a:cubicBezTo>
                    <a:cubicBezTo>
                      <a:pt x="21" y="23"/>
                      <a:pt x="23" y="23"/>
                      <a:pt x="24" y="22"/>
                    </a:cubicBezTo>
                    <a:cubicBezTo>
                      <a:pt x="32" y="14"/>
                      <a:pt x="32" y="14"/>
                      <a:pt x="32" y="14"/>
                    </a:cubicBezTo>
                    <a:cubicBezTo>
                      <a:pt x="37" y="10"/>
                      <a:pt x="37" y="10"/>
                      <a:pt x="37" y="10"/>
                    </a:cubicBezTo>
                    <a:cubicBezTo>
                      <a:pt x="38" y="11"/>
                      <a:pt x="38" y="11"/>
                      <a:pt x="38" y="11"/>
                    </a:cubicBezTo>
                    <a:cubicBezTo>
                      <a:pt x="33" y="15"/>
                      <a:pt x="33" y="15"/>
                      <a:pt x="33" y="15"/>
                    </a:cubicBezTo>
                    <a:cubicBezTo>
                      <a:pt x="24" y="24"/>
                      <a:pt x="24" y="24"/>
                      <a:pt x="24" y="24"/>
                    </a:cubicBezTo>
                    <a:cubicBezTo>
                      <a:pt x="23" y="25"/>
                      <a:pt x="23" y="25"/>
                      <a:pt x="23" y="25"/>
                    </a:cubicBezTo>
                    <a:cubicBezTo>
                      <a:pt x="2" y="47"/>
                      <a:pt x="2" y="47"/>
                      <a:pt x="2" y="47"/>
                    </a:cubicBezTo>
                    <a:cubicBezTo>
                      <a:pt x="0" y="48"/>
                      <a:pt x="0" y="51"/>
                      <a:pt x="2" y="53"/>
                    </a:cubicBezTo>
                    <a:cubicBezTo>
                      <a:pt x="4" y="54"/>
                      <a:pt x="6" y="54"/>
                      <a:pt x="8" y="53"/>
                    </a:cubicBezTo>
                    <a:cubicBezTo>
                      <a:pt x="29" y="31"/>
                      <a:pt x="29" y="31"/>
                      <a:pt x="29" y="31"/>
                    </a:cubicBezTo>
                    <a:cubicBezTo>
                      <a:pt x="30" y="33"/>
                      <a:pt x="30" y="33"/>
                      <a:pt x="30" y="33"/>
                    </a:cubicBezTo>
                    <a:cubicBezTo>
                      <a:pt x="9" y="54"/>
                      <a:pt x="9" y="54"/>
                      <a:pt x="9" y="54"/>
                    </a:cubicBezTo>
                    <a:cubicBezTo>
                      <a:pt x="7" y="55"/>
                      <a:pt x="7" y="58"/>
                      <a:pt x="9" y="60"/>
                    </a:cubicBezTo>
                    <a:cubicBezTo>
                      <a:pt x="11" y="61"/>
                      <a:pt x="13" y="61"/>
                      <a:pt x="15" y="60"/>
                    </a:cubicBezTo>
                    <a:cubicBezTo>
                      <a:pt x="36" y="39"/>
                      <a:pt x="36" y="39"/>
                      <a:pt x="36" y="39"/>
                    </a:cubicBezTo>
                    <a:cubicBezTo>
                      <a:pt x="37" y="37"/>
                      <a:pt x="37" y="37"/>
                      <a:pt x="37" y="37"/>
                    </a:cubicBezTo>
                    <a:cubicBezTo>
                      <a:pt x="46" y="29"/>
                      <a:pt x="46" y="29"/>
                      <a:pt x="46" y="29"/>
                    </a:cubicBezTo>
                    <a:cubicBezTo>
                      <a:pt x="51" y="24"/>
                      <a:pt x="51" y="24"/>
                      <a:pt x="51" y="24"/>
                    </a:cubicBezTo>
                    <a:cubicBezTo>
                      <a:pt x="52" y="25"/>
                      <a:pt x="52" y="25"/>
                      <a:pt x="52" y="25"/>
                    </a:cubicBezTo>
                    <a:cubicBezTo>
                      <a:pt x="48" y="29"/>
                      <a:pt x="48" y="29"/>
                      <a:pt x="48" y="29"/>
                    </a:cubicBezTo>
                    <a:cubicBezTo>
                      <a:pt x="39" y="37"/>
                      <a:pt x="39" y="37"/>
                      <a:pt x="39" y="37"/>
                    </a:cubicBezTo>
                    <a:cubicBezTo>
                      <a:pt x="38" y="39"/>
                      <a:pt x="38" y="41"/>
                      <a:pt x="39" y="42"/>
                    </a:cubicBezTo>
                    <a:cubicBezTo>
                      <a:pt x="41" y="43"/>
                      <a:pt x="43" y="43"/>
                      <a:pt x="44" y="42"/>
                    </a:cubicBezTo>
                    <a:cubicBezTo>
                      <a:pt x="58" y="28"/>
                      <a:pt x="58" y="28"/>
                      <a:pt x="58" y="28"/>
                    </a:cubicBezTo>
                    <a:cubicBezTo>
                      <a:pt x="58" y="28"/>
                      <a:pt x="58" y="28"/>
                      <a:pt x="58" y="28"/>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9" name="Oval 34"/>
              <p:cNvSpPr>
                <a:spLocks noChangeArrowheads="1"/>
              </p:cNvSpPr>
              <p:nvPr/>
            </p:nvSpPr>
            <p:spPr bwMode="auto">
              <a:xfrm>
                <a:off x="11237913" y="2547938"/>
                <a:ext cx="55562"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0" name="Freeform 35"/>
              <p:cNvSpPr>
                <a:spLocks/>
              </p:cNvSpPr>
              <p:nvPr/>
            </p:nvSpPr>
            <p:spPr bwMode="auto">
              <a:xfrm>
                <a:off x="10982325" y="2514600"/>
                <a:ext cx="247650" cy="127000"/>
              </a:xfrm>
              <a:custGeom>
                <a:avLst/>
                <a:gdLst>
                  <a:gd name="T0" fmla="*/ 57 w 66"/>
                  <a:gd name="T1" fmla="*/ 34 h 34"/>
                  <a:gd name="T2" fmla="*/ 66 w 66"/>
                  <a:gd name="T3" fmla="*/ 24 h 34"/>
                  <a:gd name="T4" fmla="*/ 66 w 66"/>
                  <a:gd name="T5" fmla="*/ 14 h 34"/>
                  <a:gd name="T6" fmla="*/ 66 w 66"/>
                  <a:gd name="T7" fmla="*/ 13 h 34"/>
                  <a:gd name="T8" fmla="*/ 66 w 66"/>
                  <a:gd name="T9" fmla="*/ 9 h 34"/>
                  <a:gd name="T10" fmla="*/ 57 w 66"/>
                  <a:gd name="T11" fmla="*/ 0 h 34"/>
                  <a:gd name="T12" fmla="*/ 57 w 66"/>
                  <a:gd name="T13" fmla="*/ 0 h 34"/>
                  <a:gd name="T14" fmla="*/ 37 w 66"/>
                  <a:gd name="T15" fmla="*/ 0 h 34"/>
                  <a:gd name="T16" fmla="*/ 34 w 66"/>
                  <a:gd name="T17" fmla="*/ 3 h 34"/>
                  <a:gd name="T18" fmla="*/ 37 w 66"/>
                  <a:gd name="T19" fmla="*/ 6 h 34"/>
                  <a:gd name="T20" fmla="*/ 49 w 66"/>
                  <a:gd name="T21" fmla="*/ 6 h 34"/>
                  <a:gd name="T22" fmla="*/ 55 w 66"/>
                  <a:gd name="T23" fmla="*/ 6 h 34"/>
                  <a:gd name="T24" fmla="*/ 55 w 66"/>
                  <a:gd name="T25" fmla="*/ 7 h 34"/>
                  <a:gd name="T26" fmla="*/ 48 w 66"/>
                  <a:gd name="T27" fmla="*/ 7 h 34"/>
                  <a:gd name="T28" fmla="*/ 36 w 66"/>
                  <a:gd name="T29" fmla="*/ 7 h 34"/>
                  <a:gd name="T30" fmla="*/ 34 w 66"/>
                  <a:gd name="T31" fmla="*/ 7 h 34"/>
                  <a:gd name="T32" fmla="*/ 4 w 66"/>
                  <a:gd name="T33" fmla="*/ 7 h 34"/>
                  <a:gd name="T34" fmla="*/ 0 w 66"/>
                  <a:gd name="T35" fmla="*/ 12 h 34"/>
                  <a:gd name="T36" fmla="*/ 4 w 66"/>
                  <a:gd name="T37" fmla="*/ 16 h 34"/>
                  <a:gd name="T38" fmla="*/ 34 w 66"/>
                  <a:gd name="T39" fmla="*/ 16 h 34"/>
                  <a:gd name="T40" fmla="*/ 34 w 66"/>
                  <a:gd name="T41" fmla="*/ 17 h 34"/>
                  <a:gd name="T42" fmla="*/ 4 w 66"/>
                  <a:gd name="T43" fmla="*/ 17 h 34"/>
                  <a:gd name="T44" fmla="*/ 0 w 66"/>
                  <a:gd name="T45" fmla="*/ 22 h 34"/>
                  <a:gd name="T46" fmla="*/ 4 w 66"/>
                  <a:gd name="T47" fmla="*/ 26 h 34"/>
                  <a:gd name="T48" fmla="*/ 34 w 66"/>
                  <a:gd name="T49" fmla="*/ 26 h 34"/>
                  <a:gd name="T50" fmla="*/ 36 w 66"/>
                  <a:gd name="T51" fmla="*/ 26 h 34"/>
                  <a:gd name="T52" fmla="*/ 48 w 66"/>
                  <a:gd name="T53" fmla="*/ 26 h 34"/>
                  <a:gd name="T54" fmla="*/ 55 w 66"/>
                  <a:gd name="T55" fmla="*/ 26 h 34"/>
                  <a:gd name="T56" fmla="*/ 55 w 66"/>
                  <a:gd name="T57" fmla="*/ 27 h 34"/>
                  <a:gd name="T58" fmla="*/ 49 w 66"/>
                  <a:gd name="T59" fmla="*/ 27 h 34"/>
                  <a:gd name="T60" fmla="*/ 37 w 66"/>
                  <a:gd name="T61" fmla="*/ 27 h 34"/>
                  <a:gd name="T62" fmla="*/ 34 w 66"/>
                  <a:gd name="T63" fmla="*/ 31 h 34"/>
                  <a:gd name="T64" fmla="*/ 37 w 66"/>
                  <a:gd name="T65" fmla="*/ 34 h 34"/>
                  <a:gd name="T66" fmla="*/ 57 w 66"/>
                  <a:gd name="T67" fmla="*/ 34 h 34"/>
                  <a:gd name="T68" fmla="*/ 57 w 66"/>
                  <a:gd name="T6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4">
                    <a:moveTo>
                      <a:pt x="57" y="34"/>
                    </a:moveTo>
                    <a:cubicBezTo>
                      <a:pt x="62" y="34"/>
                      <a:pt x="66" y="29"/>
                      <a:pt x="66" y="24"/>
                    </a:cubicBezTo>
                    <a:cubicBezTo>
                      <a:pt x="66" y="14"/>
                      <a:pt x="66" y="14"/>
                      <a:pt x="66" y="14"/>
                    </a:cubicBezTo>
                    <a:cubicBezTo>
                      <a:pt x="66" y="13"/>
                      <a:pt x="66" y="13"/>
                      <a:pt x="66" y="13"/>
                    </a:cubicBezTo>
                    <a:cubicBezTo>
                      <a:pt x="66" y="9"/>
                      <a:pt x="66" y="9"/>
                      <a:pt x="66" y="9"/>
                    </a:cubicBezTo>
                    <a:cubicBezTo>
                      <a:pt x="66" y="4"/>
                      <a:pt x="62" y="0"/>
                      <a:pt x="57" y="0"/>
                    </a:cubicBezTo>
                    <a:cubicBezTo>
                      <a:pt x="57" y="0"/>
                      <a:pt x="57" y="0"/>
                      <a:pt x="57" y="0"/>
                    </a:cubicBezTo>
                    <a:cubicBezTo>
                      <a:pt x="37" y="0"/>
                      <a:pt x="37" y="0"/>
                      <a:pt x="37" y="0"/>
                    </a:cubicBezTo>
                    <a:cubicBezTo>
                      <a:pt x="36" y="0"/>
                      <a:pt x="34" y="1"/>
                      <a:pt x="34" y="3"/>
                    </a:cubicBezTo>
                    <a:cubicBezTo>
                      <a:pt x="34" y="4"/>
                      <a:pt x="36" y="6"/>
                      <a:pt x="37" y="6"/>
                    </a:cubicBezTo>
                    <a:cubicBezTo>
                      <a:pt x="49" y="6"/>
                      <a:pt x="49" y="6"/>
                      <a:pt x="49" y="6"/>
                    </a:cubicBezTo>
                    <a:cubicBezTo>
                      <a:pt x="55" y="6"/>
                      <a:pt x="55" y="6"/>
                      <a:pt x="55" y="6"/>
                    </a:cubicBezTo>
                    <a:cubicBezTo>
                      <a:pt x="55" y="7"/>
                      <a:pt x="55" y="7"/>
                      <a:pt x="55" y="7"/>
                    </a:cubicBezTo>
                    <a:cubicBezTo>
                      <a:pt x="48" y="7"/>
                      <a:pt x="48" y="7"/>
                      <a:pt x="48" y="7"/>
                    </a:cubicBezTo>
                    <a:cubicBezTo>
                      <a:pt x="36" y="7"/>
                      <a:pt x="36" y="7"/>
                      <a:pt x="36" y="7"/>
                    </a:cubicBezTo>
                    <a:cubicBezTo>
                      <a:pt x="34" y="7"/>
                      <a:pt x="34" y="7"/>
                      <a:pt x="34" y="7"/>
                    </a:cubicBezTo>
                    <a:cubicBezTo>
                      <a:pt x="4" y="7"/>
                      <a:pt x="4" y="7"/>
                      <a:pt x="4" y="7"/>
                    </a:cubicBezTo>
                    <a:cubicBezTo>
                      <a:pt x="2" y="7"/>
                      <a:pt x="0" y="9"/>
                      <a:pt x="0" y="12"/>
                    </a:cubicBezTo>
                    <a:cubicBezTo>
                      <a:pt x="0" y="14"/>
                      <a:pt x="2" y="16"/>
                      <a:pt x="4" y="16"/>
                    </a:cubicBezTo>
                    <a:cubicBezTo>
                      <a:pt x="34" y="16"/>
                      <a:pt x="34" y="16"/>
                      <a:pt x="34" y="16"/>
                    </a:cubicBezTo>
                    <a:cubicBezTo>
                      <a:pt x="34" y="17"/>
                      <a:pt x="34" y="17"/>
                      <a:pt x="34" y="17"/>
                    </a:cubicBezTo>
                    <a:cubicBezTo>
                      <a:pt x="4" y="17"/>
                      <a:pt x="4" y="17"/>
                      <a:pt x="4" y="17"/>
                    </a:cubicBezTo>
                    <a:cubicBezTo>
                      <a:pt x="2" y="17"/>
                      <a:pt x="0" y="19"/>
                      <a:pt x="0" y="22"/>
                    </a:cubicBezTo>
                    <a:cubicBezTo>
                      <a:pt x="0" y="24"/>
                      <a:pt x="2" y="26"/>
                      <a:pt x="4" y="26"/>
                    </a:cubicBezTo>
                    <a:cubicBezTo>
                      <a:pt x="34" y="26"/>
                      <a:pt x="34" y="26"/>
                      <a:pt x="34" y="26"/>
                    </a:cubicBezTo>
                    <a:cubicBezTo>
                      <a:pt x="36" y="26"/>
                      <a:pt x="36" y="26"/>
                      <a:pt x="36" y="26"/>
                    </a:cubicBezTo>
                    <a:cubicBezTo>
                      <a:pt x="48" y="26"/>
                      <a:pt x="48" y="26"/>
                      <a:pt x="48" y="26"/>
                    </a:cubicBezTo>
                    <a:cubicBezTo>
                      <a:pt x="55" y="26"/>
                      <a:pt x="55" y="26"/>
                      <a:pt x="55" y="26"/>
                    </a:cubicBezTo>
                    <a:cubicBezTo>
                      <a:pt x="55" y="27"/>
                      <a:pt x="55" y="27"/>
                      <a:pt x="55" y="27"/>
                    </a:cubicBezTo>
                    <a:cubicBezTo>
                      <a:pt x="49" y="27"/>
                      <a:pt x="49" y="27"/>
                      <a:pt x="49" y="27"/>
                    </a:cubicBezTo>
                    <a:cubicBezTo>
                      <a:pt x="37" y="27"/>
                      <a:pt x="37" y="27"/>
                      <a:pt x="37" y="27"/>
                    </a:cubicBezTo>
                    <a:cubicBezTo>
                      <a:pt x="36" y="27"/>
                      <a:pt x="34" y="29"/>
                      <a:pt x="34" y="31"/>
                    </a:cubicBezTo>
                    <a:cubicBezTo>
                      <a:pt x="34" y="32"/>
                      <a:pt x="36" y="34"/>
                      <a:pt x="37" y="34"/>
                    </a:cubicBezTo>
                    <a:cubicBezTo>
                      <a:pt x="57" y="34"/>
                      <a:pt x="57" y="34"/>
                      <a:pt x="57" y="34"/>
                    </a:cubicBezTo>
                    <a:cubicBezTo>
                      <a:pt x="57" y="34"/>
                      <a:pt x="57" y="34"/>
                      <a:pt x="57" y="3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1" name="Freeform 36"/>
              <p:cNvSpPr>
                <a:spLocks/>
              </p:cNvSpPr>
              <p:nvPr/>
            </p:nvSpPr>
            <p:spPr bwMode="auto">
              <a:xfrm>
                <a:off x="11102975" y="2847975"/>
                <a:ext cx="58737" cy="60325"/>
              </a:xfrm>
              <a:custGeom>
                <a:avLst/>
                <a:gdLst>
                  <a:gd name="T0" fmla="*/ 3 w 16"/>
                  <a:gd name="T1" fmla="*/ 3 h 16"/>
                  <a:gd name="T2" fmla="*/ 3 w 16"/>
                  <a:gd name="T3" fmla="*/ 14 h 16"/>
                  <a:gd name="T4" fmla="*/ 14 w 16"/>
                  <a:gd name="T5" fmla="*/ 14 h 16"/>
                  <a:gd name="T6" fmla="*/ 14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1"/>
                      <a:pt x="3" y="14"/>
                    </a:cubicBezTo>
                    <a:cubicBezTo>
                      <a:pt x="6" y="16"/>
                      <a:pt x="11" y="16"/>
                      <a:pt x="14" y="14"/>
                    </a:cubicBezTo>
                    <a:cubicBezTo>
                      <a:pt x="16" y="11"/>
                      <a:pt x="16" y="6"/>
                      <a:pt x="14" y="3"/>
                    </a:cubicBezTo>
                    <a:cubicBezTo>
                      <a:pt x="11" y="0"/>
                      <a:pt x="6" y="0"/>
                      <a:pt x="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2" name="Freeform 37"/>
              <p:cNvSpPr>
                <a:spLocks/>
              </p:cNvSpPr>
              <p:nvPr/>
            </p:nvSpPr>
            <p:spPr bwMode="auto">
              <a:xfrm>
                <a:off x="10914063" y="2660650"/>
                <a:ext cx="230187" cy="228600"/>
              </a:xfrm>
              <a:custGeom>
                <a:avLst/>
                <a:gdLst>
                  <a:gd name="T0" fmla="*/ 33 w 61"/>
                  <a:gd name="T1" fmla="*/ 57 h 61"/>
                  <a:gd name="T2" fmla="*/ 47 w 61"/>
                  <a:gd name="T3" fmla="*/ 57 h 61"/>
                  <a:gd name="T4" fmla="*/ 54 w 61"/>
                  <a:gd name="T5" fmla="*/ 50 h 61"/>
                  <a:gd name="T6" fmla="*/ 55 w 61"/>
                  <a:gd name="T7" fmla="*/ 50 h 61"/>
                  <a:gd name="T8" fmla="*/ 57 w 61"/>
                  <a:gd name="T9" fmla="*/ 47 h 61"/>
                  <a:gd name="T10" fmla="*/ 57 w 61"/>
                  <a:gd name="T11" fmla="*/ 33 h 61"/>
                  <a:gd name="T12" fmla="*/ 57 w 61"/>
                  <a:gd name="T13" fmla="*/ 33 h 61"/>
                  <a:gd name="T14" fmla="*/ 44 w 61"/>
                  <a:gd name="T15" fmla="*/ 20 h 61"/>
                  <a:gd name="T16" fmla="*/ 39 w 61"/>
                  <a:gd name="T17" fmla="*/ 20 h 61"/>
                  <a:gd name="T18" fmla="*/ 39 w 61"/>
                  <a:gd name="T19" fmla="*/ 24 h 61"/>
                  <a:gd name="T20" fmla="*/ 47 w 61"/>
                  <a:gd name="T21" fmla="*/ 32 h 61"/>
                  <a:gd name="T22" fmla="*/ 52 w 61"/>
                  <a:gd name="T23" fmla="*/ 37 h 61"/>
                  <a:gd name="T24" fmla="*/ 51 w 61"/>
                  <a:gd name="T25" fmla="*/ 38 h 61"/>
                  <a:gd name="T26" fmla="*/ 46 w 61"/>
                  <a:gd name="T27" fmla="*/ 33 h 61"/>
                  <a:gd name="T28" fmla="*/ 37 w 61"/>
                  <a:gd name="T29" fmla="*/ 24 h 61"/>
                  <a:gd name="T30" fmla="*/ 36 w 61"/>
                  <a:gd name="T31" fmla="*/ 23 h 61"/>
                  <a:gd name="T32" fmla="*/ 15 w 61"/>
                  <a:gd name="T33" fmla="*/ 2 h 61"/>
                  <a:gd name="T34" fmla="*/ 9 w 61"/>
                  <a:gd name="T35" fmla="*/ 2 h 61"/>
                  <a:gd name="T36" fmla="*/ 9 w 61"/>
                  <a:gd name="T37" fmla="*/ 8 h 61"/>
                  <a:gd name="T38" fmla="*/ 30 w 61"/>
                  <a:gd name="T39" fmla="*/ 29 h 61"/>
                  <a:gd name="T40" fmla="*/ 29 w 61"/>
                  <a:gd name="T41" fmla="*/ 30 h 61"/>
                  <a:gd name="T42" fmla="*/ 8 w 61"/>
                  <a:gd name="T43" fmla="*/ 9 h 61"/>
                  <a:gd name="T44" fmla="*/ 2 w 61"/>
                  <a:gd name="T45" fmla="*/ 9 h 61"/>
                  <a:gd name="T46" fmla="*/ 2 w 61"/>
                  <a:gd name="T47" fmla="*/ 15 h 61"/>
                  <a:gd name="T48" fmla="*/ 23 w 61"/>
                  <a:gd name="T49" fmla="*/ 36 h 61"/>
                  <a:gd name="T50" fmla="*/ 24 w 61"/>
                  <a:gd name="T51" fmla="*/ 37 h 61"/>
                  <a:gd name="T52" fmla="*/ 33 w 61"/>
                  <a:gd name="T53" fmla="*/ 46 h 61"/>
                  <a:gd name="T54" fmla="*/ 38 w 61"/>
                  <a:gd name="T55" fmla="*/ 51 h 61"/>
                  <a:gd name="T56" fmla="*/ 37 w 61"/>
                  <a:gd name="T57" fmla="*/ 52 h 61"/>
                  <a:gd name="T58" fmla="*/ 32 w 61"/>
                  <a:gd name="T59" fmla="*/ 47 h 61"/>
                  <a:gd name="T60" fmla="*/ 24 w 61"/>
                  <a:gd name="T61" fmla="*/ 39 h 61"/>
                  <a:gd name="T62" fmla="*/ 20 w 61"/>
                  <a:gd name="T63" fmla="*/ 39 h 61"/>
                  <a:gd name="T64" fmla="*/ 20 w 61"/>
                  <a:gd name="T65" fmla="*/ 44 h 61"/>
                  <a:gd name="T66" fmla="*/ 33 w 61"/>
                  <a:gd name="T67" fmla="*/ 57 h 61"/>
                  <a:gd name="T68" fmla="*/ 33 w 61"/>
                  <a:gd name="T69"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33" y="57"/>
                    </a:moveTo>
                    <a:cubicBezTo>
                      <a:pt x="37" y="61"/>
                      <a:pt x="43" y="61"/>
                      <a:pt x="47" y="57"/>
                    </a:cubicBezTo>
                    <a:cubicBezTo>
                      <a:pt x="54" y="50"/>
                      <a:pt x="54" y="50"/>
                      <a:pt x="54" y="50"/>
                    </a:cubicBezTo>
                    <a:cubicBezTo>
                      <a:pt x="55" y="50"/>
                      <a:pt x="55" y="50"/>
                      <a:pt x="55" y="50"/>
                    </a:cubicBezTo>
                    <a:cubicBezTo>
                      <a:pt x="57" y="47"/>
                      <a:pt x="57" y="47"/>
                      <a:pt x="57" y="47"/>
                    </a:cubicBezTo>
                    <a:cubicBezTo>
                      <a:pt x="61" y="43"/>
                      <a:pt x="61" y="37"/>
                      <a:pt x="57" y="33"/>
                    </a:cubicBezTo>
                    <a:cubicBezTo>
                      <a:pt x="57" y="33"/>
                      <a:pt x="57" y="33"/>
                      <a:pt x="57" y="33"/>
                    </a:cubicBezTo>
                    <a:cubicBezTo>
                      <a:pt x="44" y="20"/>
                      <a:pt x="44" y="20"/>
                      <a:pt x="44" y="20"/>
                    </a:cubicBezTo>
                    <a:cubicBezTo>
                      <a:pt x="42" y="18"/>
                      <a:pt x="40" y="18"/>
                      <a:pt x="39" y="20"/>
                    </a:cubicBezTo>
                    <a:cubicBezTo>
                      <a:pt x="38" y="21"/>
                      <a:pt x="38" y="23"/>
                      <a:pt x="39" y="24"/>
                    </a:cubicBezTo>
                    <a:cubicBezTo>
                      <a:pt x="47" y="32"/>
                      <a:pt x="47" y="32"/>
                      <a:pt x="47" y="32"/>
                    </a:cubicBezTo>
                    <a:cubicBezTo>
                      <a:pt x="52" y="37"/>
                      <a:pt x="52" y="37"/>
                      <a:pt x="52" y="37"/>
                    </a:cubicBezTo>
                    <a:cubicBezTo>
                      <a:pt x="51" y="38"/>
                      <a:pt x="51" y="38"/>
                      <a:pt x="51" y="38"/>
                    </a:cubicBezTo>
                    <a:cubicBezTo>
                      <a:pt x="46" y="33"/>
                      <a:pt x="46" y="33"/>
                      <a:pt x="46" y="33"/>
                    </a:cubicBezTo>
                    <a:cubicBezTo>
                      <a:pt x="37" y="24"/>
                      <a:pt x="37" y="24"/>
                      <a:pt x="37" y="24"/>
                    </a:cubicBezTo>
                    <a:cubicBezTo>
                      <a:pt x="36" y="23"/>
                      <a:pt x="36" y="23"/>
                      <a:pt x="36" y="23"/>
                    </a:cubicBezTo>
                    <a:cubicBezTo>
                      <a:pt x="15" y="2"/>
                      <a:pt x="15" y="2"/>
                      <a:pt x="15" y="2"/>
                    </a:cubicBezTo>
                    <a:cubicBezTo>
                      <a:pt x="13" y="0"/>
                      <a:pt x="10" y="0"/>
                      <a:pt x="9" y="2"/>
                    </a:cubicBezTo>
                    <a:cubicBezTo>
                      <a:pt x="7" y="3"/>
                      <a:pt x="7" y="6"/>
                      <a:pt x="9" y="8"/>
                    </a:cubicBezTo>
                    <a:cubicBezTo>
                      <a:pt x="30" y="29"/>
                      <a:pt x="30" y="29"/>
                      <a:pt x="30" y="29"/>
                    </a:cubicBezTo>
                    <a:cubicBezTo>
                      <a:pt x="29" y="30"/>
                      <a:pt x="29" y="30"/>
                      <a:pt x="29" y="30"/>
                    </a:cubicBezTo>
                    <a:cubicBezTo>
                      <a:pt x="8" y="9"/>
                      <a:pt x="8" y="9"/>
                      <a:pt x="8" y="9"/>
                    </a:cubicBezTo>
                    <a:cubicBezTo>
                      <a:pt x="6" y="7"/>
                      <a:pt x="3" y="7"/>
                      <a:pt x="2" y="9"/>
                    </a:cubicBezTo>
                    <a:cubicBezTo>
                      <a:pt x="0" y="10"/>
                      <a:pt x="0" y="13"/>
                      <a:pt x="2" y="15"/>
                    </a:cubicBezTo>
                    <a:cubicBezTo>
                      <a:pt x="23" y="36"/>
                      <a:pt x="23" y="36"/>
                      <a:pt x="23" y="36"/>
                    </a:cubicBezTo>
                    <a:cubicBezTo>
                      <a:pt x="24" y="37"/>
                      <a:pt x="24" y="37"/>
                      <a:pt x="24" y="37"/>
                    </a:cubicBezTo>
                    <a:cubicBezTo>
                      <a:pt x="33" y="46"/>
                      <a:pt x="33" y="46"/>
                      <a:pt x="33" y="46"/>
                    </a:cubicBezTo>
                    <a:cubicBezTo>
                      <a:pt x="38" y="51"/>
                      <a:pt x="38" y="51"/>
                      <a:pt x="38" y="51"/>
                    </a:cubicBezTo>
                    <a:cubicBezTo>
                      <a:pt x="37" y="52"/>
                      <a:pt x="37" y="52"/>
                      <a:pt x="37" y="52"/>
                    </a:cubicBezTo>
                    <a:cubicBezTo>
                      <a:pt x="32" y="47"/>
                      <a:pt x="32" y="47"/>
                      <a:pt x="32" y="47"/>
                    </a:cubicBezTo>
                    <a:cubicBezTo>
                      <a:pt x="24" y="39"/>
                      <a:pt x="24" y="39"/>
                      <a:pt x="24" y="39"/>
                    </a:cubicBezTo>
                    <a:cubicBezTo>
                      <a:pt x="23" y="38"/>
                      <a:pt x="21" y="38"/>
                      <a:pt x="20" y="39"/>
                    </a:cubicBezTo>
                    <a:cubicBezTo>
                      <a:pt x="18" y="40"/>
                      <a:pt x="18" y="42"/>
                      <a:pt x="20" y="44"/>
                    </a:cubicBezTo>
                    <a:cubicBezTo>
                      <a:pt x="33" y="57"/>
                      <a:pt x="33" y="57"/>
                      <a:pt x="33" y="57"/>
                    </a:cubicBezTo>
                    <a:cubicBezTo>
                      <a:pt x="33" y="57"/>
                      <a:pt x="33" y="57"/>
                      <a:pt x="33" y="57"/>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3" name="Oval 38"/>
              <p:cNvSpPr>
                <a:spLocks noChangeArrowheads="1"/>
              </p:cNvSpPr>
              <p:nvPr/>
            </p:nvSpPr>
            <p:spPr bwMode="auto">
              <a:xfrm>
                <a:off x="10798175" y="2976563"/>
                <a:ext cx="57150" cy="52387"/>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4" name="Freeform 39"/>
              <p:cNvSpPr>
                <a:spLocks/>
              </p:cNvSpPr>
              <p:nvPr/>
            </p:nvSpPr>
            <p:spPr bwMode="auto">
              <a:xfrm>
                <a:off x="10764838" y="2720975"/>
                <a:ext cx="127000" cy="247650"/>
              </a:xfrm>
              <a:custGeom>
                <a:avLst/>
                <a:gdLst>
                  <a:gd name="T0" fmla="*/ 0 w 34"/>
                  <a:gd name="T1" fmla="*/ 56 h 66"/>
                  <a:gd name="T2" fmla="*/ 10 w 34"/>
                  <a:gd name="T3" fmla="*/ 66 h 66"/>
                  <a:gd name="T4" fmla="*/ 19 w 34"/>
                  <a:gd name="T5" fmla="*/ 66 h 66"/>
                  <a:gd name="T6" fmla="*/ 20 w 34"/>
                  <a:gd name="T7" fmla="*/ 66 h 66"/>
                  <a:gd name="T8" fmla="*/ 24 w 34"/>
                  <a:gd name="T9" fmla="*/ 66 h 66"/>
                  <a:gd name="T10" fmla="*/ 34 w 34"/>
                  <a:gd name="T11" fmla="*/ 56 h 66"/>
                  <a:gd name="T12" fmla="*/ 34 w 34"/>
                  <a:gd name="T13" fmla="*/ 56 h 66"/>
                  <a:gd name="T14" fmla="*/ 34 w 34"/>
                  <a:gd name="T15" fmla="*/ 37 h 66"/>
                  <a:gd name="T16" fmla="*/ 31 w 34"/>
                  <a:gd name="T17" fmla="*/ 34 h 66"/>
                  <a:gd name="T18" fmla="*/ 28 w 34"/>
                  <a:gd name="T19" fmla="*/ 37 h 66"/>
                  <a:gd name="T20" fmla="*/ 28 w 34"/>
                  <a:gd name="T21" fmla="*/ 49 h 66"/>
                  <a:gd name="T22" fmla="*/ 28 w 34"/>
                  <a:gd name="T23" fmla="*/ 55 h 66"/>
                  <a:gd name="T24" fmla="*/ 26 w 34"/>
                  <a:gd name="T25" fmla="*/ 55 h 66"/>
                  <a:gd name="T26" fmla="*/ 26 w 34"/>
                  <a:gd name="T27" fmla="*/ 48 h 66"/>
                  <a:gd name="T28" fmla="*/ 26 w 34"/>
                  <a:gd name="T29" fmla="*/ 36 h 66"/>
                  <a:gd name="T30" fmla="*/ 26 w 34"/>
                  <a:gd name="T31" fmla="*/ 34 h 66"/>
                  <a:gd name="T32" fmla="*/ 26 w 34"/>
                  <a:gd name="T33" fmla="*/ 4 h 66"/>
                  <a:gd name="T34" fmla="*/ 22 w 34"/>
                  <a:gd name="T35" fmla="*/ 0 h 66"/>
                  <a:gd name="T36" fmla="*/ 18 w 34"/>
                  <a:gd name="T37" fmla="*/ 4 h 66"/>
                  <a:gd name="T38" fmla="*/ 18 w 34"/>
                  <a:gd name="T39" fmla="*/ 34 h 66"/>
                  <a:gd name="T40" fmla="*/ 16 w 34"/>
                  <a:gd name="T41" fmla="*/ 34 h 66"/>
                  <a:gd name="T42" fmla="*/ 16 w 34"/>
                  <a:gd name="T43" fmla="*/ 4 h 66"/>
                  <a:gd name="T44" fmla="*/ 12 w 34"/>
                  <a:gd name="T45" fmla="*/ 0 h 66"/>
                  <a:gd name="T46" fmla="*/ 8 w 34"/>
                  <a:gd name="T47" fmla="*/ 4 h 66"/>
                  <a:gd name="T48" fmla="*/ 8 w 34"/>
                  <a:gd name="T49" fmla="*/ 34 h 66"/>
                  <a:gd name="T50" fmla="*/ 8 w 34"/>
                  <a:gd name="T51" fmla="*/ 36 h 66"/>
                  <a:gd name="T52" fmla="*/ 8 w 34"/>
                  <a:gd name="T53" fmla="*/ 48 h 66"/>
                  <a:gd name="T54" fmla="*/ 8 w 34"/>
                  <a:gd name="T55" fmla="*/ 55 h 66"/>
                  <a:gd name="T56" fmla="*/ 6 w 34"/>
                  <a:gd name="T57" fmla="*/ 55 h 66"/>
                  <a:gd name="T58" fmla="*/ 6 w 34"/>
                  <a:gd name="T59" fmla="*/ 49 h 66"/>
                  <a:gd name="T60" fmla="*/ 6 w 34"/>
                  <a:gd name="T61" fmla="*/ 37 h 66"/>
                  <a:gd name="T62" fmla="*/ 3 w 34"/>
                  <a:gd name="T63" fmla="*/ 34 h 66"/>
                  <a:gd name="T64" fmla="*/ 0 w 34"/>
                  <a:gd name="T65" fmla="*/ 37 h 66"/>
                  <a:gd name="T66" fmla="*/ 0 w 34"/>
                  <a:gd name="T67" fmla="*/ 56 h 66"/>
                  <a:gd name="T68" fmla="*/ 0 w 34"/>
                  <a:gd name="T6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0" y="56"/>
                    </a:moveTo>
                    <a:cubicBezTo>
                      <a:pt x="0" y="62"/>
                      <a:pt x="4" y="66"/>
                      <a:pt x="10" y="66"/>
                    </a:cubicBezTo>
                    <a:cubicBezTo>
                      <a:pt x="19" y="66"/>
                      <a:pt x="19" y="66"/>
                      <a:pt x="19" y="66"/>
                    </a:cubicBezTo>
                    <a:cubicBezTo>
                      <a:pt x="20" y="66"/>
                      <a:pt x="20" y="66"/>
                      <a:pt x="20" y="66"/>
                    </a:cubicBezTo>
                    <a:cubicBezTo>
                      <a:pt x="24" y="66"/>
                      <a:pt x="24" y="66"/>
                      <a:pt x="24" y="66"/>
                    </a:cubicBezTo>
                    <a:cubicBezTo>
                      <a:pt x="29" y="66"/>
                      <a:pt x="34" y="62"/>
                      <a:pt x="34" y="56"/>
                    </a:cubicBezTo>
                    <a:cubicBezTo>
                      <a:pt x="34" y="56"/>
                      <a:pt x="34" y="56"/>
                      <a:pt x="34" y="56"/>
                    </a:cubicBezTo>
                    <a:cubicBezTo>
                      <a:pt x="34" y="37"/>
                      <a:pt x="34" y="37"/>
                      <a:pt x="34" y="37"/>
                    </a:cubicBezTo>
                    <a:cubicBezTo>
                      <a:pt x="34" y="35"/>
                      <a:pt x="32" y="34"/>
                      <a:pt x="31" y="34"/>
                    </a:cubicBezTo>
                    <a:cubicBezTo>
                      <a:pt x="29" y="34"/>
                      <a:pt x="28" y="35"/>
                      <a:pt x="28" y="37"/>
                    </a:cubicBezTo>
                    <a:cubicBezTo>
                      <a:pt x="28" y="49"/>
                      <a:pt x="28" y="49"/>
                      <a:pt x="28" y="49"/>
                    </a:cubicBezTo>
                    <a:cubicBezTo>
                      <a:pt x="28" y="55"/>
                      <a:pt x="28" y="55"/>
                      <a:pt x="28" y="55"/>
                    </a:cubicBezTo>
                    <a:cubicBezTo>
                      <a:pt x="26" y="55"/>
                      <a:pt x="26" y="55"/>
                      <a:pt x="26" y="55"/>
                    </a:cubicBezTo>
                    <a:cubicBezTo>
                      <a:pt x="26" y="48"/>
                      <a:pt x="26" y="48"/>
                      <a:pt x="26" y="48"/>
                    </a:cubicBezTo>
                    <a:cubicBezTo>
                      <a:pt x="26" y="36"/>
                      <a:pt x="26" y="36"/>
                      <a:pt x="26" y="36"/>
                    </a:cubicBezTo>
                    <a:cubicBezTo>
                      <a:pt x="26" y="34"/>
                      <a:pt x="26" y="34"/>
                      <a:pt x="26" y="34"/>
                    </a:cubicBezTo>
                    <a:cubicBezTo>
                      <a:pt x="26" y="4"/>
                      <a:pt x="26" y="4"/>
                      <a:pt x="26" y="4"/>
                    </a:cubicBezTo>
                    <a:cubicBezTo>
                      <a:pt x="26" y="2"/>
                      <a:pt x="24" y="0"/>
                      <a:pt x="22" y="0"/>
                    </a:cubicBezTo>
                    <a:cubicBezTo>
                      <a:pt x="19" y="0"/>
                      <a:pt x="18" y="2"/>
                      <a:pt x="18" y="4"/>
                    </a:cubicBezTo>
                    <a:cubicBezTo>
                      <a:pt x="18" y="34"/>
                      <a:pt x="18" y="34"/>
                      <a:pt x="18" y="34"/>
                    </a:cubicBezTo>
                    <a:cubicBezTo>
                      <a:pt x="16" y="34"/>
                      <a:pt x="16" y="34"/>
                      <a:pt x="16" y="34"/>
                    </a:cubicBezTo>
                    <a:cubicBezTo>
                      <a:pt x="16" y="4"/>
                      <a:pt x="16" y="4"/>
                      <a:pt x="16" y="4"/>
                    </a:cubicBezTo>
                    <a:cubicBezTo>
                      <a:pt x="16" y="2"/>
                      <a:pt x="14" y="0"/>
                      <a:pt x="12" y="0"/>
                    </a:cubicBezTo>
                    <a:cubicBezTo>
                      <a:pt x="9" y="0"/>
                      <a:pt x="8" y="2"/>
                      <a:pt x="8" y="4"/>
                    </a:cubicBezTo>
                    <a:cubicBezTo>
                      <a:pt x="8" y="34"/>
                      <a:pt x="8" y="34"/>
                      <a:pt x="8" y="34"/>
                    </a:cubicBezTo>
                    <a:cubicBezTo>
                      <a:pt x="8" y="36"/>
                      <a:pt x="8" y="36"/>
                      <a:pt x="8" y="36"/>
                    </a:cubicBezTo>
                    <a:cubicBezTo>
                      <a:pt x="8" y="48"/>
                      <a:pt x="8" y="48"/>
                      <a:pt x="8" y="48"/>
                    </a:cubicBezTo>
                    <a:cubicBezTo>
                      <a:pt x="8" y="55"/>
                      <a:pt x="8" y="55"/>
                      <a:pt x="8" y="55"/>
                    </a:cubicBezTo>
                    <a:cubicBezTo>
                      <a:pt x="6" y="55"/>
                      <a:pt x="6" y="55"/>
                      <a:pt x="6" y="55"/>
                    </a:cubicBezTo>
                    <a:cubicBezTo>
                      <a:pt x="6" y="49"/>
                      <a:pt x="6" y="49"/>
                      <a:pt x="6" y="49"/>
                    </a:cubicBezTo>
                    <a:cubicBezTo>
                      <a:pt x="6" y="37"/>
                      <a:pt x="6" y="37"/>
                      <a:pt x="6" y="37"/>
                    </a:cubicBezTo>
                    <a:cubicBezTo>
                      <a:pt x="6" y="35"/>
                      <a:pt x="5" y="34"/>
                      <a:pt x="3" y="34"/>
                    </a:cubicBezTo>
                    <a:cubicBezTo>
                      <a:pt x="1" y="34"/>
                      <a:pt x="0" y="35"/>
                      <a:pt x="0" y="37"/>
                    </a:cubicBezTo>
                    <a:cubicBezTo>
                      <a:pt x="0" y="56"/>
                      <a:pt x="0" y="56"/>
                      <a:pt x="0" y="56"/>
                    </a:cubicBezTo>
                    <a:cubicBezTo>
                      <a:pt x="0" y="56"/>
                      <a:pt x="0" y="56"/>
                      <a:pt x="0" y="56"/>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5" name="Freeform 40"/>
              <p:cNvSpPr>
                <a:spLocks/>
              </p:cNvSpPr>
              <p:nvPr/>
            </p:nvSpPr>
            <p:spPr bwMode="auto">
              <a:xfrm>
                <a:off x="10494963" y="2841625"/>
                <a:ext cx="60325" cy="58737"/>
              </a:xfrm>
              <a:custGeom>
                <a:avLst/>
                <a:gdLst>
                  <a:gd name="T0" fmla="*/ 13 w 16"/>
                  <a:gd name="T1" fmla="*/ 3 h 16"/>
                  <a:gd name="T2" fmla="*/ 3 w 16"/>
                  <a:gd name="T3" fmla="*/ 3 h 16"/>
                  <a:gd name="T4" fmla="*/ 3 w 16"/>
                  <a:gd name="T5" fmla="*/ 13 h 16"/>
                  <a:gd name="T6" fmla="*/ 13 w 16"/>
                  <a:gd name="T7" fmla="*/ 13 h 16"/>
                  <a:gd name="T8" fmla="*/ 13 w 16"/>
                  <a:gd name="T9" fmla="*/ 3 h 16"/>
                </a:gdLst>
                <a:ahLst/>
                <a:cxnLst>
                  <a:cxn ang="0">
                    <a:pos x="T0" y="T1"/>
                  </a:cxn>
                  <a:cxn ang="0">
                    <a:pos x="T2" y="T3"/>
                  </a:cxn>
                  <a:cxn ang="0">
                    <a:pos x="T4" y="T5"/>
                  </a:cxn>
                  <a:cxn ang="0">
                    <a:pos x="T6" y="T7"/>
                  </a:cxn>
                  <a:cxn ang="0">
                    <a:pos x="T8" y="T9"/>
                  </a:cxn>
                </a:cxnLst>
                <a:rect l="0" t="0" r="r" b="b"/>
                <a:pathLst>
                  <a:path w="16" h="16">
                    <a:moveTo>
                      <a:pt x="13" y="3"/>
                    </a:moveTo>
                    <a:cubicBezTo>
                      <a:pt x="10" y="0"/>
                      <a:pt x="6" y="0"/>
                      <a:pt x="3" y="3"/>
                    </a:cubicBezTo>
                    <a:cubicBezTo>
                      <a:pt x="0" y="6"/>
                      <a:pt x="0" y="11"/>
                      <a:pt x="3" y="13"/>
                    </a:cubicBezTo>
                    <a:cubicBezTo>
                      <a:pt x="6" y="16"/>
                      <a:pt x="10" y="16"/>
                      <a:pt x="13" y="13"/>
                    </a:cubicBezTo>
                    <a:cubicBezTo>
                      <a:pt x="16" y="11"/>
                      <a:pt x="16" y="6"/>
                      <a:pt x="1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6" name="Freeform 41"/>
              <p:cNvSpPr>
                <a:spLocks/>
              </p:cNvSpPr>
              <p:nvPr/>
            </p:nvSpPr>
            <p:spPr bwMode="auto">
              <a:xfrm>
                <a:off x="10514013" y="2652713"/>
                <a:ext cx="228600" cy="230187"/>
              </a:xfrm>
              <a:custGeom>
                <a:avLst/>
                <a:gdLst>
                  <a:gd name="T0" fmla="*/ 4 w 61"/>
                  <a:gd name="T1" fmla="*/ 33 h 61"/>
                  <a:gd name="T2" fmla="*/ 4 w 61"/>
                  <a:gd name="T3" fmla="*/ 47 h 61"/>
                  <a:gd name="T4" fmla="*/ 11 w 61"/>
                  <a:gd name="T5" fmla="*/ 54 h 61"/>
                  <a:gd name="T6" fmla="*/ 11 w 61"/>
                  <a:gd name="T7" fmla="*/ 54 h 61"/>
                  <a:gd name="T8" fmla="*/ 14 w 61"/>
                  <a:gd name="T9" fmla="*/ 57 h 61"/>
                  <a:gd name="T10" fmla="*/ 28 w 61"/>
                  <a:gd name="T11" fmla="*/ 57 h 61"/>
                  <a:gd name="T12" fmla="*/ 28 w 61"/>
                  <a:gd name="T13" fmla="*/ 57 h 61"/>
                  <a:gd name="T14" fmla="*/ 42 w 61"/>
                  <a:gd name="T15" fmla="*/ 43 h 61"/>
                  <a:gd name="T16" fmla="*/ 42 w 61"/>
                  <a:gd name="T17" fmla="*/ 39 h 61"/>
                  <a:gd name="T18" fmla="*/ 37 w 61"/>
                  <a:gd name="T19" fmla="*/ 39 h 61"/>
                  <a:gd name="T20" fmla="*/ 29 w 61"/>
                  <a:gd name="T21" fmla="*/ 47 h 61"/>
                  <a:gd name="T22" fmla="*/ 25 w 61"/>
                  <a:gd name="T23" fmla="*/ 52 h 61"/>
                  <a:gd name="T24" fmla="*/ 24 w 61"/>
                  <a:gd name="T25" fmla="*/ 51 h 61"/>
                  <a:gd name="T26" fmla="*/ 29 w 61"/>
                  <a:gd name="T27" fmla="*/ 46 h 61"/>
                  <a:gd name="T28" fmla="*/ 37 w 61"/>
                  <a:gd name="T29" fmla="*/ 37 h 61"/>
                  <a:gd name="T30" fmla="*/ 39 w 61"/>
                  <a:gd name="T31" fmla="*/ 36 h 61"/>
                  <a:gd name="T32" fmla="*/ 60 w 61"/>
                  <a:gd name="T33" fmla="*/ 15 h 61"/>
                  <a:gd name="T34" fmla="*/ 60 w 61"/>
                  <a:gd name="T35" fmla="*/ 9 h 61"/>
                  <a:gd name="T36" fmla="*/ 54 w 61"/>
                  <a:gd name="T37" fmla="*/ 9 h 61"/>
                  <a:gd name="T38" fmla="*/ 33 w 61"/>
                  <a:gd name="T39" fmla="*/ 30 h 61"/>
                  <a:gd name="T40" fmla="*/ 31 w 61"/>
                  <a:gd name="T41" fmla="*/ 29 h 61"/>
                  <a:gd name="T42" fmla="*/ 53 w 61"/>
                  <a:gd name="T43" fmla="*/ 7 h 61"/>
                  <a:gd name="T44" fmla="*/ 53 w 61"/>
                  <a:gd name="T45" fmla="*/ 1 h 61"/>
                  <a:gd name="T46" fmla="*/ 47 w 61"/>
                  <a:gd name="T47" fmla="*/ 1 h 61"/>
                  <a:gd name="T48" fmla="*/ 25 w 61"/>
                  <a:gd name="T49" fmla="*/ 23 h 61"/>
                  <a:gd name="T50" fmla="*/ 24 w 61"/>
                  <a:gd name="T51" fmla="*/ 24 h 61"/>
                  <a:gd name="T52" fmla="*/ 15 w 61"/>
                  <a:gd name="T53" fmla="*/ 33 h 61"/>
                  <a:gd name="T54" fmla="*/ 11 w 61"/>
                  <a:gd name="T55" fmla="*/ 38 h 61"/>
                  <a:gd name="T56" fmla="*/ 10 w 61"/>
                  <a:gd name="T57" fmla="*/ 36 h 61"/>
                  <a:gd name="T58" fmla="*/ 14 w 61"/>
                  <a:gd name="T59" fmla="*/ 32 h 61"/>
                  <a:gd name="T60" fmla="*/ 22 w 61"/>
                  <a:gd name="T61" fmla="*/ 24 h 61"/>
                  <a:gd name="T62" fmla="*/ 22 w 61"/>
                  <a:gd name="T63" fmla="*/ 19 h 61"/>
                  <a:gd name="T64" fmla="*/ 18 w 61"/>
                  <a:gd name="T65" fmla="*/ 19 h 61"/>
                  <a:gd name="T66" fmla="*/ 4 w 61"/>
                  <a:gd name="T67" fmla="*/ 33 h 61"/>
                  <a:gd name="T68" fmla="*/ 4 w 61"/>
                  <a:gd name="T69"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4" y="33"/>
                    </a:moveTo>
                    <a:cubicBezTo>
                      <a:pt x="0" y="37"/>
                      <a:pt x="0" y="43"/>
                      <a:pt x="4" y="47"/>
                    </a:cubicBezTo>
                    <a:cubicBezTo>
                      <a:pt x="11" y="54"/>
                      <a:pt x="11" y="54"/>
                      <a:pt x="11" y="54"/>
                    </a:cubicBezTo>
                    <a:cubicBezTo>
                      <a:pt x="11" y="54"/>
                      <a:pt x="11" y="54"/>
                      <a:pt x="11" y="54"/>
                    </a:cubicBezTo>
                    <a:cubicBezTo>
                      <a:pt x="14" y="57"/>
                      <a:pt x="14" y="57"/>
                      <a:pt x="14" y="57"/>
                    </a:cubicBezTo>
                    <a:cubicBezTo>
                      <a:pt x="18" y="61"/>
                      <a:pt x="24" y="61"/>
                      <a:pt x="28" y="57"/>
                    </a:cubicBezTo>
                    <a:cubicBezTo>
                      <a:pt x="28" y="57"/>
                      <a:pt x="28" y="57"/>
                      <a:pt x="28" y="57"/>
                    </a:cubicBezTo>
                    <a:cubicBezTo>
                      <a:pt x="42" y="43"/>
                      <a:pt x="42" y="43"/>
                      <a:pt x="42" y="43"/>
                    </a:cubicBezTo>
                    <a:cubicBezTo>
                      <a:pt x="43" y="42"/>
                      <a:pt x="43" y="40"/>
                      <a:pt x="42" y="39"/>
                    </a:cubicBezTo>
                    <a:cubicBezTo>
                      <a:pt x="41" y="38"/>
                      <a:pt x="39" y="38"/>
                      <a:pt x="37" y="39"/>
                    </a:cubicBezTo>
                    <a:cubicBezTo>
                      <a:pt x="29" y="47"/>
                      <a:pt x="29" y="47"/>
                      <a:pt x="29" y="47"/>
                    </a:cubicBezTo>
                    <a:cubicBezTo>
                      <a:pt x="25" y="52"/>
                      <a:pt x="25" y="52"/>
                      <a:pt x="25" y="52"/>
                    </a:cubicBezTo>
                    <a:cubicBezTo>
                      <a:pt x="24" y="51"/>
                      <a:pt x="24" y="51"/>
                      <a:pt x="24" y="51"/>
                    </a:cubicBezTo>
                    <a:cubicBezTo>
                      <a:pt x="29" y="46"/>
                      <a:pt x="29" y="46"/>
                      <a:pt x="29" y="46"/>
                    </a:cubicBezTo>
                    <a:cubicBezTo>
                      <a:pt x="37" y="37"/>
                      <a:pt x="37" y="37"/>
                      <a:pt x="37" y="37"/>
                    </a:cubicBezTo>
                    <a:cubicBezTo>
                      <a:pt x="39" y="36"/>
                      <a:pt x="39" y="36"/>
                      <a:pt x="39" y="36"/>
                    </a:cubicBezTo>
                    <a:cubicBezTo>
                      <a:pt x="60" y="15"/>
                      <a:pt x="60" y="15"/>
                      <a:pt x="60" y="15"/>
                    </a:cubicBezTo>
                    <a:cubicBezTo>
                      <a:pt x="61" y="13"/>
                      <a:pt x="61" y="10"/>
                      <a:pt x="60" y="9"/>
                    </a:cubicBezTo>
                    <a:cubicBezTo>
                      <a:pt x="58" y="7"/>
                      <a:pt x="55" y="7"/>
                      <a:pt x="54" y="9"/>
                    </a:cubicBezTo>
                    <a:cubicBezTo>
                      <a:pt x="33" y="30"/>
                      <a:pt x="33" y="30"/>
                      <a:pt x="33" y="30"/>
                    </a:cubicBezTo>
                    <a:cubicBezTo>
                      <a:pt x="31" y="29"/>
                      <a:pt x="31" y="29"/>
                      <a:pt x="31" y="29"/>
                    </a:cubicBezTo>
                    <a:cubicBezTo>
                      <a:pt x="53" y="7"/>
                      <a:pt x="53" y="7"/>
                      <a:pt x="53" y="7"/>
                    </a:cubicBezTo>
                    <a:cubicBezTo>
                      <a:pt x="54" y="6"/>
                      <a:pt x="54" y="3"/>
                      <a:pt x="53" y="1"/>
                    </a:cubicBezTo>
                    <a:cubicBezTo>
                      <a:pt x="51" y="0"/>
                      <a:pt x="48" y="0"/>
                      <a:pt x="47" y="1"/>
                    </a:cubicBezTo>
                    <a:cubicBezTo>
                      <a:pt x="25" y="23"/>
                      <a:pt x="25" y="23"/>
                      <a:pt x="25" y="23"/>
                    </a:cubicBezTo>
                    <a:cubicBezTo>
                      <a:pt x="24" y="24"/>
                      <a:pt x="24" y="24"/>
                      <a:pt x="24" y="24"/>
                    </a:cubicBezTo>
                    <a:cubicBezTo>
                      <a:pt x="15" y="33"/>
                      <a:pt x="15" y="33"/>
                      <a:pt x="15" y="33"/>
                    </a:cubicBezTo>
                    <a:cubicBezTo>
                      <a:pt x="11" y="38"/>
                      <a:pt x="11" y="38"/>
                      <a:pt x="11" y="38"/>
                    </a:cubicBezTo>
                    <a:cubicBezTo>
                      <a:pt x="10" y="36"/>
                      <a:pt x="10" y="36"/>
                      <a:pt x="10" y="36"/>
                    </a:cubicBezTo>
                    <a:cubicBezTo>
                      <a:pt x="14" y="32"/>
                      <a:pt x="14" y="32"/>
                      <a:pt x="14" y="32"/>
                    </a:cubicBezTo>
                    <a:cubicBezTo>
                      <a:pt x="22" y="24"/>
                      <a:pt x="22" y="24"/>
                      <a:pt x="22" y="24"/>
                    </a:cubicBezTo>
                    <a:cubicBezTo>
                      <a:pt x="23" y="23"/>
                      <a:pt x="23" y="21"/>
                      <a:pt x="22" y="19"/>
                    </a:cubicBezTo>
                    <a:cubicBezTo>
                      <a:pt x="21" y="18"/>
                      <a:pt x="19" y="18"/>
                      <a:pt x="18" y="19"/>
                    </a:cubicBezTo>
                    <a:cubicBezTo>
                      <a:pt x="4" y="33"/>
                      <a:pt x="4" y="33"/>
                      <a:pt x="4" y="33"/>
                    </a:cubicBezTo>
                    <a:cubicBezTo>
                      <a:pt x="4" y="33"/>
                      <a:pt x="4" y="33"/>
                      <a:pt x="4" y="3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7" name="Oval 42"/>
              <p:cNvSpPr>
                <a:spLocks noChangeArrowheads="1"/>
              </p:cNvSpPr>
              <p:nvPr/>
            </p:nvSpPr>
            <p:spPr bwMode="auto">
              <a:xfrm>
                <a:off x="10374313" y="2536825"/>
                <a:ext cx="57150"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8" name="Freeform 43"/>
              <p:cNvSpPr>
                <a:spLocks/>
              </p:cNvSpPr>
              <p:nvPr/>
            </p:nvSpPr>
            <p:spPr bwMode="auto">
              <a:xfrm>
                <a:off x="10434638" y="2500313"/>
                <a:ext cx="250825" cy="130175"/>
              </a:xfrm>
              <a:custGeom>
                <a:avLst/>
                <a:gdLst>
                  <a:gd name="T0" fmla="*/ 10 w 67"/>
                  <a:gd name="T1" fmla="*/ 0 h 35"/>
                  <a:gd name="T2" fmla="*/ 0 w 67"/>
                  <a:gd name="T3" fmla="*/ 10 h 35"/>
                  <a:gd name="T4" fmla="*/ 0 w 67"/>
                  <a:gd name="T5" fmla="*/ 20 h 35"/>
                  <a:gd name="T6" fmla="*/ 0 w 67"/>
                  <a:gd name="T7" fmla="*/ 21 h 35"/>
                  <a:gd name="T8" fmla="*/ 0 w 67"/>
                  <a:gd name="T9" fmla="*/ 25 h 35"/>
                  <a:gd name="T10" fmla="*/ 10 w 67"/>
                  <a:gd name="T11" fmla="*/ 35 h 35"/>
                  <a:gd name="T12" fmla="*/ 10 w 67"/>
                  <a:gd name="T13" fmla="*/ 35 h 35"/>
                  <a:gd name="T14" fmla="*/ 29 w 67"/>
                  <a:gd name="T15" fmla="*/ 35 h 35"/>
                  <a:gd name="T16" fmla="*/ 32 w 67"/>
                  <a:gd name="T17" fmla="*/ 31 h 35"/>
                  <a:gd name="T18" fmla="*/ 29 w 67"/>
                  <a:gd name="T19" fmla="*/ 28 h 35"/>
                  <a:gd name="T20" fmla="*/ 18 w 67"/>
                  <a:gd name="T21" fmla="*/ 28 h 35"/>
                  <a:gd name="T22" fmla="*/ 11 w 67"/>
                  <a:gd name="T23" fmla="*/ 28 h 35"/>
                  <a:gd name="T24" fmla="*/ 11 w 67"/>
                  <a:gd name="T25" fmla="*/ 27 h 35"/>
                  <a:gd name="T26" fmla="*/ 18 w 67"/>
                  <a:gd name="T27" fmla="*/ 27 h 35"/>
                  <a:gd name="T28" fmla="*/ 31 w 67"/>
                  <a:gd name="T29" fmla="*/ 27 h 35"/>
                  <a:gd name="T30" fmla="*/ 32 w 67"/>
                  <a:gd name="T31" fmla="*/ 27 h 35"/>
                  <a:gd name="T32" fmla="*/ 62 w 67"/>
                  <a:gd name="T33" fmla="*/ 27 h 35"/>
                  <a:gd name="T34" fmla="*/ 67 w 67"/>
                  <a:gd name="T35" fmla="*/ 23 h 35"/>
                  <a:gd name="T36" fmla="*/ 62 w 67"/>
                  <a:gd name="T37" fmla="*/ 18 h 35"/>
                  <a:gd name="T38" fmla="*/ 32 w 67"/>
                  <a:gd name="T39" fmla="*/ 18 h 35"/>
                  <a:gd name="T40" fmla="*/ 32 w 67"/>
                  <a:gd name="T41" fmla="*/ 17 h 35"/>
                  <a:gd name="T42" fmla="*/ 62 w 67"/>
                  <a:gd name="T43" fmla="*/ 17 h 35"/>
                  <a:gd name="T44" fmla="*/ 67 w 67"/>
                  <a:gd name="T45" fmla="*/ 13 h 35"/>
                  <a:gd name="T46" fmla="*/ 62 w 67"/>
                  <a:gd name="T47" fmla="*/ 8 h 35"/>
                  <a:gd name="T48" fmla="*/ 32 w 67"/>
                  <a:gd name="T49" fmla="*/ 8 h 35"/>
                  <a:gd name="T50" fmla="*/ 31 w 67"/>
                  <a:gd name="T51" fmla="*/ 8 h 35"/>
                  <a:gd name="T52" fmla="*/ 18 w 67"/>
                  <a:gd name="T53" fmla="*/ 8 h 35"/>
                  <a:gd name="T54" fmla="*/ 11 w 67"/>
                  <a:gd name="T55" fmla="*/ 8 h 35"/>
                  <a:gd name="T56" fmla="*/ 11 w 67"/>
                  <a:gd name="T57" fmla="*/ 7 h 35"/>
                  <a:gd name="T58" fmla="*/ 18 w 67"/>
                  <a:gd name="T59" fmla="*/ 7 h 35"/>
                  <a:gd name="T60" fmla="*/ 29 w 67"/>
                  <a:gd name="T61" fmla="*/ 7 h 35"/>
                  <a:gd name="T62" fmla="*/ 32 w 67"/>
                  <a:gd name="T63" fmla="*/ 4 h 35"/>
                  <a:gd name="T64" fmla="*/ 29 w 67"/>
                  <a:gd name="T65" fmla="*/ 0 h 35"/>
                  <a:gd name="T66" fmla="*/ 10 w 67"/>
                  <a:gd name="T67" fmla="*/ 0 h 35"/>
                  <a:gd name="T68" fmla="*/ 10 w 67"/>
                  <a:gd name="T6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35">
                    <a:moveTo>
                      <a:pt x="10" y="0"/>
                    </a:moveTo>
                    <a:cubicBezTo>
                      <a:pt x="5" y="1"/>
                      <a:pt x="0" y="5"/>
                      <a:pt x="0" y="10"/>
                    </a:cubicBezTo>
                    <a:cubicBezTo>
                      <a:pt x="0" y="20"/>
                      <a:pt x="0" y="20"/>
                      <a:pt x="0" y="20"/>
                    </a:cubicBezTo>
                    <a:cubicBezTo>
                      <a:pt x="0" y="21"/>
                      <a:pt x="0" y="21"/>
                      <a:pt x="0" y="21"/>
                    </a:cubicBezTo>
                    <a:cubicBezTo>
                      <a:pt x="0" y="25"/>
                      <a:pt x="0" y="25"/>
                      <a:pt x="0" y="25"/>
                    </a:cubicBezTo>
                    <a:cubicBezTo>
                      <a:pt x="0" y="30"/>
                      <a:pt x="5" y="35"/>
                      <a:pt x="10" y="35"/>
                    </a:cubicBezTo>
                    <a:cubicBezTo>
                      <a:pt x="10" y="35"/>
                      <a:pt x="10" y="35"/>
                      <a:pt x="10" y="35"/>
                    </a:cubicBezTo>
                    <a:cubicBezTo>
                      <a:pt x="29" y="35"/>
                      <a:pt x="29" y="35"/>
                      <a:pt x="29" y="35"/>
                    </a:cubicBezTo>
                    <a:cubicBezTo>
                      <a:pt x="31" y="35"/>
                      <a:pt x="32" y="33"/>
                      <a:pt x="32" y="31"/>
                    </a:cubicBezTo>
                    <a:cubicBezTo>
                      <a:pt x="32" y="30"/>
                      <a:pt x="31" y="28"/>
                      <a:pt x="29" y="28"/>
                    </a:cubicBezTo>
                    <a:cubicBezTo>
                      <a:pt x="18" y="28"/>
                      <a:pt x="18" y="28"/>
                      <a:pt x="18" y="28"/>
                    </a:cubicBezTo>
                    <a:cubicBezTo>
                      <a:pt x="11" y="28"/>
                      <a:pt x="11" y="28"/>
                      <a:pt x="11" y="28"/>
                    </a:cubicBezTo>
                    <a:cubicBezTo>
                      <a:pt x="11" y="27"/>
                      <a:pt x="11" y="27"/>
                      <a:pt x="11" y="27"/>
                    </a:cubicBezTo>
                    <a:cubicBezTo>
                      <a:pt x="18" y="27"/>
                      <a:pt x="18" y="27"/>
                      <a:pt x="18" y="27"/>
                    </a:cubicBezTo>
                    <a:cubicBezTo>
                      <a:pt x="31" y="27"/>
                      <a:pt x="31" y="27"/>
                      <a:pt x="31" y="27"/>
                    </a:cubicBezTo>
                    <a:cubicBezTo>
                      <a:pt x="32" y="27"/>
                      <a:pt x="32" y="27"/>
                      <a:pt x="32" y="27"/>
                    </a:cubicBezTo>
                    <a:cubicBezTo>
                      <a:pt x="62" y="27"/>
                      <a:pt x="62" y="27"/>
                      <a:pt x="62" y="27"/>
                    </a:cubicBezTo>
                    <a:cubicBezTo>
                      <a:pt x="65" y="27"/>
                      <a:pt x="67" y="25"/>
                      <a:pt x="67" y="23"/>
                    </a:cubicBezTo>
                    <a:cubicBezTo>
                      <a:pt x="67" y="20"/>
                      <a:pt x="65" y="18"/>
                      <a:pt x="62" y="18"/>
                    </a:cubicBezTo>
                    <a:cubicBezTo>
                      <a:pt x="32" y="18"/>
                      <a:pt x="32" y="18"/>
                      <a:pt x="32" y="18"/>
                    </a:cubicBezTo>
                    <a:cubicBezTo>
                      <a:pt x="32" y="17"/>
                      <a:pt x="32" y="17"/>
                      <a:pt x="32" y="17"/>
                    </a:cubicBezTo>
                    <a:cubicBezTo>
                      <a:pt x="62" y="17"/>
                      <a:pt x="62" y="17"/>
                      <a:pt x="62" y="17"/>
                    </a:cubicBezTo>
                    <a:cubicBezTo>
                      <a:pt x="65" y="17"/>
                      <a:pt x="67" y="15"/>
                      <a:pt x="67" y="13"/>
                    </a:cubicBezTo>
                    <a:cubicBezTo>
                      <a:pt x="67" y="10"/>
                      <a:pt x="65" y="8"/>
                      <a:pt x="62" y="8"/>
                    </a:cubicBezTo>
                    <a:cubicBezTo>
                      <a:pt x="32" y="8"/>
                      <a:pt x="32" y="8"/>
                      <a:pt x="32" y="8"/>
                    </a:cubicBezTo>
                    <a:cubicBezTo>
                      <a:pt x="31" y="8"/>
                      <a:pt x="31" y="8"/>
                      <a:pt x="31" y="8"/>
                    </a:cubicBezTo>
                    <a:cubicBezTo>
                      <a:pt x="18" y="8"/>
                      <a:pt x="18" y="8"/>
                      <a:pt x="18" y="8"/>
                    </a:cubicBezTo>
                    <a:cubicBezTo>
                      <a:pt x="11" y="8"/>
                      <a:pt x="11" y="8"/>
                      <a:pt x="11" y="8"/>
                    </a:cubicBezTo>
                    <a:cubicBezTo>
                      <a:pt x="11" y="7"/>
                      <a:pt x="11" y="7"/>
                      <a:pt x="11" y="7"/>
                    </a:cubicBezTo>
                    <a:cubicBezTo>
                      <a:pt x="18" y="7"/>
                      <a:pt x="18" y="7"/>
                      <a:pt x="18" y="7"/>
                    </a:cubicBezTo>
                    <a:cubicBezTo>
                      <a:pt x="29" y="7"/>
                      <a:pt x="29" y="7"/>
                      <a:pt x="29" y="7"/>
                    </a:cubicBezTo>
                    <a:cubicBezTo>
                      <a:pt x="31" y="7"/>
                      <a:pt x="32" y="5"/>
                      <a:pt x="32" y="4"/>
                    </a:cubicBezTo>
                    <a:cubicBezTo>
                      <a:pt x="32" y="2"/>
                      <a:pt x="31" y="1"/>
                      <a:pt x="29" y="0"/>
                    </a:cubicBezTo>
                    <a:cubicBezTo>
                      <a:pt x="10" y="0"/>
                      <a:pt x="10" y="0"/>
                      <a:pt x="10" y="0"/>
                    </a:cubicBezTo>
                    <a:cubicBezTo>
                      <a:pt x="10" y="1"/>
                      <a:pt x="10" y="0"/>
                      <a:pt x="10" y="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9" name="Freeform 44"/>
              <p:cNvSpPr>
                <a:spLocks/>
              </p:cNvSpPr>
              <p:nvPr/>
            </p:nvSpPr>
            <p:spPr bwMode="auto">
              <a:xfrm>
                <a:off x="10502900" y="2233613"/>
                <a:ext cx="60325" cy="60325"/>
              </a:xfrm>
              <a:custGeom>
                <a:avLst/>
                <a:gdLst>
                  <a:gd name="T0" fmla="*/ 13 w 16"/>
                  <a:gd name="T1" fmla="*/ 13 h 16"/>
                  <a:gd name="T2" fmla="*/ 13 w 16"/>
                  <a:gd name="T3" fmla="*/ 3 h 16"/>
                  <a:gd name="T4" fmla="*/ 3 w 16"/>
                  <a:gd name="T5" fmla="*/ 3 h 16"/>
                  <a:gd name="T6" fmla="*/ 3 w 16"/>
                  <a:gd name="T7" fmla="*/ 13 h 16"/>
                  <a:gd name="T8" fmla="*/ 13 w 16"/>
                  <a:gd name="T9" fmla="*/ 13 h 16"/>
                </a:gdLst>
                <a:ahLst/>
                <a:cxnLst>
                  <a:cxn ang="0">
                    <a:pos x="T0" y="T1"/>
                  </a:cxn>
                  <a:cxn ang="0">
                    <a:pos x="T2" y="T3"/>
                  </a:cxn>
                  <a:cxn ang="0">
                    <a:pos x="T4" y="T5"/>
                  </a:cxn>
                  <a:cxn ang="0">
                    <a:pos x="T6" y="T7"/>
                  </a:cxn>
                  <a:cxn ang="0">
                    <a:pos x="T8" y="T9"/>
                  </a:cxn>
                </a:cxnLst>
                <a:rect l="0" t="0" r="r" b="b"/>
                <a:pathLst>
                  <a:path w="16" h="16">
                    <a:moveTo>
                      <a:pt x="13" y="13"/>
                    </a:moveTo>
                    <a:cubicBezTo>
                      <a:pt x="16" y="10"/>
                      <a:pt x="16" y="5"/>
                      <a:pt x="13" y="3"/>
                    </a:cubicBezTo>
                    <a:cubicBezTo>
                      <a:pt x="10" y="0"/>
                      <a:pt x="6" y="0"/>
                      <a:pt x="3" y="3"/>
                    </a:cubicBezTo>
                    <a:cubicBezTo>
                      <a:pt x="0" y="5"/>
                      <a:pt x="0" y="10"/>
                      <a:pt x="3" y="13"/>
                    </a:cubicBezTo>
                    <a:cubicBezTo>
                      <a:pt x="6" y="16"/>
                      <a:pt x="10" y="16"/>
                      <a:pt x="1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10" name="Freeform 45"/>
              <p:cNvSpPr>
                <a:spLocks/>
              </p:cNvSpPr>
              <p:nvPr/>
            </p:nvSpPr>
            <p:spPr bwMode="auto">
              <a:xfrm>
                <a:off x="10521950" y="2252663"/>
                <a:ext cx="231775" cy="228600"/>
              </a:xfrm>
              <a:custGeom>
                <a:avLst/>
                <a:gdLst>
                  <a:gd name="T0" fmla="*/ 28 w 62"/>
                  <a:gd name="T1" fmla="*/ 4 h 61"/>
                  <a:gd name="T2" fmla="*/ 14 w 62"/>
                  <a:gd name="T3" fmla="*/ 4 h 61"/>
                  <a:gd name="T4" fmla="*/ 8 w 62"/>
                  <a:gd name="T5" fmla="*/ 11 h 61"/>
                  <a:gd name="T6" fmla="*/ 7 w 62"/>
                  <a:gd name="T7" fmla="*/ 11 h 61"/>
                  <a:gd name="T8" fmla="*/ 4 w 62"/>
                  <a:gd name="T9" fmla="*/ 14 h 61"/>
                  <a:gd name="T10" fmla="*/ 4 w 62"/>
                  <a:gd name="T11" fmla="*/ 28 h 61"/>
                  <a:gd name="T12" fmla="*/ 4 w 62"/>
                  <a:gd name="T13" fmla="*/ 28 h 61"/>
                  <a:gd name="T14" fmla="*/ 18 w 62"/>
                  <a:gd name="T15" fmla="*/ 42 h 61"/>
                  <a:gd name="T16" fmla="*/ 22 w 62"/>
                  <a:gd name="T17" fmla="*/ 42 h 61"/>
                  <a:gd name="T18" fmla="*/ 22 w 62"/>
                  <a:gd name="T19" fmla="*/ 37 h 61"/>
                  <a:gd name="T20" fmla="*/ 14 w 62"/>
                  <a:gd name="T21" fmla="*/ 29 h 61"/>
                  <a:gd name="T22" fmla="*/ 10 w 62"/>
                  <a:gd name="T23" fmla="*/ 25 h 61"/>
                  <a:gd name="T24" fmla="*/ 11 w 62"/>
                  <a:gd name="T25" fmla="*/ 23 h 61"/>
                  <a:gd name="T26" fmla="*/ 16 w 62"/>
                  <a:gd name="T27" fmla="*/ 28 h 61"/>
                  <a:gd name="T28" fmla="*/ 24 w 62"/>
                  <a:gd name="T29" fmla="*/ 37 h 61"/>
                  <a:gd name="T30" fmla="*/ 26 w 62"/>
                  <a:gd name="T31" fmla="*/ 38 h 61"/>
                  <a:gd name="T32" fmla="*/ 47 w 62"/>
                  <a:gd name="T33" fmla="*/ 60 h 61"/>
                  <a:gd name="T34" fmla="*/ 53 w 62"/>
                  <a:gd name="T35" fmla="*/ 60 h 61"/>
                  <a:gd name="T36" fmla="*/ 53 w 62"/>
                  <a:gd name="T37" fmla="*/ 54 h 61"/>
                  <a:gd name="T38" fmla="*/ 32 w 62"/>
                  <a:gd name="T39" fmla="*/ 32 h 61"/>
                  <a:gd name="T40" fmla="*/ 33 w 62"/>
                  <a:gd name="T41" fmla="*/ 31 h 61"/>
                  <a:gd name="T42" fmla="*/ 54 w 62"/>
                  <a:gd name="T43" fmla="*/ 52 h 61"/>
                  <a:gd name="T44" fmla="*/ 60 w 62"/>
                  <a:gd name="T45" fmla="*/ 52 h 61"/>
                  <a:gd name="T46" fmla="*/ 60 w 62"/>
                  <a:gd name="T47" fmla="*/ 46 h 61"/>
                  <a:gd name="T48" fmla="*/ 39 w 62"/>
                  <a:gd name="T49" fmla="*/ 25 h 61"/>
                  <a:gd name="T50" fmla="*/ 37 w 62"/>
                  <a:gd name="T51" fmla="*/ 24 h 61"/>
                  <a:gd name="T52" fmla="*/ 29 w 62"/>
                  <a:gd name="T53" fmla="*/ 15 h 61"/>
                  <a:gd name="T54" fmla="*/ 24 w 62"/>
                  <a:gd name="T55" fmla="*/ 10 h 61"/>
                  <a:gd name="T56" fmla="*/ 25 w 62"/>
                  <a:gd name="T57" fmla="*/ 9 h 61"/>
                  <a:gd name="T58" fmla="*/ 29 w 62"/>
                  <a:gd name="T59" fmla="*/ 14 h 61"/>
                  <a:gd name="T60" fmla="*/ 38 w 62"/>
                  <a:gd name="T61" fmla="*/ 22 h 61"/>
                  <a:gd name="T62" fmla="*/ 42 w 62"/>
                  <a:gd name="T63" fmla="*/ 22 h 61"/>
                  <a:gd name="T64" fmla="*/ 42 w 62"/>
                  <a:gd name="T65" fmla="*/ 18 h 61"/>
                  <a:gd name="T66" fmla="*/ 28 w 62"/>
                  <a:gd name="T67" fmla="*/ 4 h 61"/>
                  <a:gd name="T68" fmla="*/ 28 w 62"/>
                  <a:gd name="T69"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1">
                    <a:moveTo>
                      <a:pt x="28" y="4"/>
                    </a:moveTo>
                    <a:cubicBezTo>
                      <a:pt x="25" y="0"/>
                      <a:pt x="18" y="0"/>
                      <a:pt x="14" y="4"/>
                    </a:cubicBezTo>
                    <a:cubicBezTo>
                      <a:pt x="8" y="11"/>
                      <a:pt x="8" y="11"/>
                      <a:pt x="8" y="11"/>
                    </a:cubicBezTo>
                    <a:cubicBezTo>
                      <a:pt x="7" y="11"/>
                      <a:pt x="7" y="11"/>
                      <a:pt x="7" y="11"/>
                    </a:cubicBezTo>
                    <a:cubicBezTo>
                      <a:pt x="4" y="14"/>
                      <a:pt x="4" y="14"/>
                      <a:pt x="4" y="14"/>
                    </a:cubicBezTo>
                    <a:cubicBezTo>
                      <a:pt x="0" y="18"/>
                      <a:pt x="0" y="24"/>
                      <a:pt x="4" y="28"/>
                    </a:cubicBezTo>
                    <a:cubicBezTo>
                      <a:pt x="4" y="28"/>
                      <a:pt x="4" y="28"/>
                      <a:pt x="4" y="28"/>
                    </a:cubicBezTo>
                    <a:cubicBezTo>
                      <a:pt x="18" y="42"/>
                      <a:pt x="18" y="42"/>
                      <a:pt x="18" y="42"/>
                    </a:cubicBezTo>
                    <a:cubicBezTo>
                      <a:pt x="19" y="43"/>
                      <a:pt x="21" y="43"/>
                      <a:pt x="22" y="42"/>
                    </a:cubicBezTo>
                    <a:cubicBezTo>
                      <a:pt x="24" y="40"/>
                      <a:pt x="24" y="38"/>
                      <a:pt x="22" y="37"/>
                    </a:cubicBezTo>
                    <a:cubicBezTo>
                      <a:pt x="14" y="29"/>
                      <a:pt x="14" y="29"/>
                      <a:pt x="14" y="29"/>
                    </a:cubicBezTo>
                    <a:cubicBezTo>
                      <a:pt x="10" y="25"/>
                      <a:pt x="10" y="25"/>
                      <a:pt x="10" y="25"/>
                    </a:cubicBezTo>
                    <a:cubicBezTo>
                      <a:pt x="11" y="23"/>
                      <a:pt x="11" y="23"/>
                      <a:pt x="11" y="23"/>
                    </a:cubicBezTo>
                    <a:cubicBezTo>
                      <a:pt x="16" y="28"/>
                      <a:pt x="16" y="28"/>
                      <a:pt x="16" y="28"/>
                    </a:cubicBezTo>
                    <a:cubicBezTo>
                      <a:pt x="24" y="37"/>
                      <a:pt x="24" y="37"/>
                      <a:pt x="24" y="37"/>
                    </a:cubicBezTo>
                    <a:cubicBezTo>
                      <a:pt x="26" y="38"/>
                      <a:pt x="26" y="38"/>
                      <a:pt x="26" y="38"/>
                    </a:cubicBezTo>
                    <a:cubicBezTo>
                      <a:pt x="47" y="60"/>
                      <a:pt x="47" y="60"/>
                      <a:pt x="47" y="60"/>
                    </a:cubicBezTo>
                    <a:cubicBezTo>
                      <a:pt x="48" y="61"/>
                      <a:pt x="51" y="61"/>
                      <a:pt x="53" y="60"/>
                    </a:cubicBezTo>
                    <a:cubicBezTo>
                      <a:pt x="54" y="58"/>
                      <a:pt x="54" y="55"/>
                      <a:pt x="53" y="54"/>
                    </a:cubicBezTo>
                    <a:cubicBezTo>
                      <a:pt x="32" y="32"/>
                      <a:pt x="32" y="32"/>
                      <a:pt x="32" y="32"/>
                    </a:cubicBezTo>
                    <a:cubicBezTo>
                      <a:pt x="33" y="31"/>
                      <a:pt x="33" y="31"/>
                      <a:pt x="33" y="31"/>
                    </a:cubicBezTo>
                    <a:cubicBezTo>
                      <a:pt x="54" y="52"/>
                      <a:pt x="54" y="52"/>
                      <a:pt x="54" y="52"/>
                    </a:cubicBezTo>
                    <a:cubicBezTo>
                      <a:pt x="56" y="54"/>
                      <a:pt x="58" y="54"/>
                      <a:pt x="60" y="52"/>
                    </a:cubicBezTo>
                    <a:cubicBezTo>
                      <a:pt x="62" y="51"/>
                      <a:pt x="62" y="48"/>
                      <a:pt x="60" y="46"/>
                    </a:cubicBezTo>
                    <a:cubicBezTo>
                      <a:pt x="39" y="25"/>
                      <a:pt x="39" y="25"/>
                      <a:pt x="39" y="25"/>
                    </a:cubicBezTo>
                    <a:cubicBezTo>
                      <a:pt x="37" y="24"/>
                      <a:pt x="37" y="24"/>
                      <a:pt x="37" y="24"/>
                    </a:cubicBezTo>
                    <a:cubicBezTo>
                      <a:pt x="29" y="15"/>
                      <a:pt x="29" y="15"/>
                      <a:pt x="29" y="15"/>
                    </a:cubicBezTo>
                    <a:cubicBezTo>
                      <a:pt x="24" y="10"/>
                      <a:pt x="24" y="10"/>
                      <a:pt x="24" y="10"/>
                    </a:cubicBezTo>
                    <a:cubicBezTo>
                      <a:pt x="25" y="9"/>
                      <a:pt x="25" y="9"/>
                      <a:pt x="25" y="9"/>
                    </a:cubicBezTo>
                    <a:cubicBezTo>
                      <a:pt x="29" y="14"/>
                      <a:pt x="29" y="14"/>
                      <a:pt x="29" y="14"/>
                    </a:cubicBezTo>
                    <a:cubicBezTo>
                      <a:pt x="38" y="22"/>
                      <a:pt x="38" y="22"/>
                      <a:pt x="38" y="22"/>
                    </a:cubicBezTo>
                    <a:cubicBezTo>
                      <a:pt x="39" y="23"/>
                      <a:pt x="41" y="23"/>
                      <a:pt x="42" y="22"/>
                    </a:cubicBezTo>
                    <a:cubicBezTo>
                      <a:pt x="43" y="21"/>
                      <a:pt x="43" y="19"/>
                      <a:pt x="42" y="18"/>
                    </a:cubicBezTo>
                    <a:cubicBezTo>
                      <a:pt x="28" y="4"/>
                      <a:pt x="28" y="4"/>
                      <a:pt x="28" y="4"/>
                    </a:cubicBezTo>
                    <a:cubicBezTo>
                      <a:pt x="28" y="4"/>
                      <a:pt x="28" y="4"/>
                      <a:pt x="28" y="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grpSp>
      </p:grpSp>
      <p:sp>
        <p:nvSpPr>
          <p:cNvPr id="111" name="TextBox 11"/>
          <p:cNvSpPr txBox="1">
            <a:spLocks noChangeArrowheads="1"/>
          </p:cNvSpPr>
          <p:nvPr/>
        </p:nvSpPr>
        <p:spPr bwMode="auto">
          <a:xfrm>
            <a:off x="1344801" y="794230"/>
            <a:ext cx="1808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Enabling developers</a:t>
            </a:r>
          </a:p>
          <a:p>
            <a:r>
              <a:rPr lang="en-US" altLang="en-US" sz="1400" dirty="0"/>
              <a:t>and learners</a:t>
            </a:r>
          </a:p>
        </p:txBody>
      </p:sp>
      <p:sp>
        <p:nvSpPr>
          <p:cNvPr id="139" name="Oval 30"/>
          <p:cNvSpPr>
            <a:spLocks noChangeArrowheads="1"/>
          </p:cNvSpPr>
          <p:nvPr/>
        </p:nvSpPr>
        <p:spPr bwMode="auto">
          <a:xfrm>
            <a:off x="3391829" y="1034661"/>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0" name="Freeform 31"/>
          <p:cNvSpPr>
            <a:spLocks/>
          </p:cNvSpPr>
          <p:nvPr/>
        </p:nvSpPr>
        <p:spPr bwMode="auto">
          <a:xfrm>
            <a:off x="3357364" y="1085052"/>
            <a:ext cx="114884" cy="20687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1" name="Freeform 140"/>
          <p:cNvSpPr>
            <a:spLocks/>
          </p:cNvSpPr>
          <p:nvPr/>
        </p:nvSpPr>
        <p:spPr bwMode="auto">
          <a:xfrm>
            <a:off x="3505586" y="1090299"/>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12" name="Oval 30"/>
          <p:cNvSpPr>
            <a:spLocks noChangeArrowheads="1"/>
          </p:cNvSpPr>
          <p:nvPr/>
        </p:nvSpPr>
        <p:spPr bwMode="auto">
          <a:xfrm flipV="1">
            <a:off x="3549333" y="1035213"/>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1" name="Oval 30"/>
          <p:cNvSpPr>
            <a:spLocks noChangeArrowheads="1"/>
          </p:cNvSpPr>
          <p:nvPr/>
        </p:nvSpPr>
        <p:spPr bwMode="auto">
          <a:xfrm>
            <a:off x="3746892" y="1026117"/>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4" name="Freeform 31"/>
          <p:cNvSpPr>
            <a:spLocks/>
          </p:cNvSpPr>
          <p:nvPr/>
        </p:nvSpPr>
        <p:spPr bwMode="auto">
          <a:xfrm>
            <a:off x="3712426" y="1076508"/>
            <a:ext cx="116605" cy="219674"/>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6" name="Freeform 125"/>
          <p:cNvSpPr>
            <a:spLocks/>
          </p:cNvSpPr>
          <p:nvPr/>
        </p:nvSpPr>
        <p:spPr bwMode="auto">
          <a:xfrm>
            <a:off x="3860649" y="1090772"/>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27" name="Oval 30"/>
          <p:cNvSpPr>
            <a:spLocks noChangeArrowheads="1"/>
          </p:cNvSpPr>
          <p:nvPr/>
        </p:nvSpPr>
        <p:spPr bwMode="auto">
          <a:xfrm flipV="1">
            <a:off x="3904396" y="1035686"/>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0" name="Oval 30"/>
          <p:cNvSpPr>
            <a:spLocks noChangeArrowheads="1"/>
          </p:cNvSpPr>
          <p:nvPr/>
        </p:nvSpPr>
        <p:spPr bwMode="auto">
          <a:xfrm>
            <a:off x="3397483" y="1377182"/>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1" name="Freeform 31"/>
          <p:cNvSpPr>
            <a:spLocks/>
          </p:cNvSpPr>
          <p:nvPr/>
        </p:nvSpPr>
        <p:spPr bwMode="auto">
          <a:xfrm>
            <a:off x="3363018" y="1427573"/>
            <a:ext cx="114884" cy="20687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2" name="Freeform 131"/>
          <p:cNvSpPr>
            <a:spLocks/>
          </p:cNvSpPr>
          <p:nvPr/>
        </p:nvSpPr>
        <p:spPr bwMode="auto">
          <a:xfrm>
            <a:off x="3511240" y="1432820"/>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33" name="Oval 30"/>
          <p:cNvSpPr>
            <a:spLocks noChangeArrowheads="1"/>
          </p:cNvSpPr>
          <p:nvPr/>
        </p:nvSpPr>
        <p:spPr bwMode="auto">
          <a:xfrm flipV="1">
            <a:off x="3554987" y="1377734"/>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4" name="Oval 30"/>
          <p:cNvSpPr>
            <a:spLocks noChangeArrowheads="1"/>
          </p:cNvSpPr>
          <p:nvPr/>
        </p:nvSpPr>
        <p:spPr bwMode="auto">
          <a:xfrm>
            <a:off x="3752546" y="1368638"/>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4" name="Freeform 31"/>
          <p:cNvSpPr>
            <a:spLocks/>
          </p:cNvSpPr>
          <p:nvPr/>
        </p:nvSpPr>
        <p:spPr bwMode="auto">
          <a:xfrm>
            <a:off x="3718080" y="1419029"/>
            <a:ext cx="116605" cy="219674"/>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5" name="Freeform 144"/>
          <p:cNvSpPr>
            <a:spLocks/>
          </p:cNvSpPr>
          <p:nvPr/>
        </p:nvSpPr>
        <p:spPr bwMode="auto">
          <a:xfrm>
            <a:off x="3866303" y="1433293"/>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46" name="Oval 30"/>
          <p:cNvSpPr>
            <a:spLocks noChangeArrowheads="1"/>
          </p:cNvSpPr>
          <p:nvPr/>
        </p:nvSpPr>
        <p:spPr bwMode="auto">
          <a:xfrm flipV="1">
            <a:off x="3910050" y="1378207"/>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pic>
        <p:nvPicPr>
          <p:cNvPr id="2" name="Picture 1"/>
          <p:cNvPicPr>
            <a:picLocks noChangeAspect="1"/>
          </p:cNvPicPr>
          <p:nvPr/>
        </p:nvPicPr>
        <p:blipFill>
          <a:blip r:embed="rId12"/>
          <a:stretch>
            <a:fillRect/>
          </a:stretch>
        </p:blipFill>
        <p:spPr>
          <a:xfrm>
            <a:off x="263538" y="3588254"/>
            <a:ext cx="8709082" cy="1062461"/>
          </a:xfrm>
          <a:prstGeom prst="rect">
            <a:avLst/>
          </a:prstGeom>
        </p:spPr>
      </p:pic>
      <p:sp>
        <p:nvSpPr>
          <p:cNvPr id="3" name="Rectangle 2"/>
          <p:cNvSpPr/>
          <p:nvPr/>
        </p:nvSpPr>
        <p:spPr>
          <a:xfrm>
            <a:off x="3032014" y="3309124"/>
            <a:ext cx="2946512" cy="338554"/>
          </a:xfrm>
          <a:prstGeom prst="rect">
            <a:avLst/>
          </a:prstGeom>
        </p:spPr>
        <p:txBody>
          <a:bodyPr wrap="none">
            <a:spAutoFit/>
          </a:bodyPr>
          <a:lstStyle/>
          <a:p>
            <a:r>
              <a:rPr lang="en-US" sz="1600" b="1" dirty="0">
                <a:hlinkClick r:id="rId13"/>
              </a:rPr>
              <a:t>https://developer.cisco.com</a:t>
            </a:r>
            <a:r>
              <a:rPr lang="en-US" sz="1600" b="1" dirty="0"/>
              <a:t>/</a:t>
            </a:r>
          </a:p>
        </p:txBody>
      </p:sp>
      <p:pic>
        <p:nvPicPr>
          <p:cNvPr id="5" name="Picture 4"/>
          <p:cNvPicPr>
            <a:picLocks noChangeAspect="1"/>
          </p:cNvPicPr>
          <p:nvPr/>
        </p:nvPicPr>
        <p:blipFill>
          <a:blip r:embed="rId14"/>
          <a:stretch>
            <a:fillRect/>
          </a:stretch>
        </p:blipFill>
        <p:spPr>
          <a:xfrm>
            <a:off x="5972288" y="649927"/>
            <a:ext cx="3159220" cy="3550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467091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Custom 2">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0042C7"/>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Theme2">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isco 2010 -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etACad-DevNet-workshop_slide_template" id="{BA375B16-5A55-403A-B1F1-443F7D216F53}" vid="{5F21D4E1-4462-4905-97FB-6E7192C4EC2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49174</TotalTime>
  <Words>16133</Words>
  <Application>Microsoft Office PowerPoint</Application>
  <PresentationFormat>On-screen Show (16:9)</PresentationFormat>
  <Paragraphs>1014</Paragraphs>
  <Slides>85</Slides>
  <Notes>70</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85</vt:i4>
      </vt:variant>
    </vt:vector>
  </HeadingPairs>
  <TitlesOfParts>
    <vt:vector size="103" baseType="lpstr">
      <vt:lpstr>MS PGothic</vt:lpstr>
      <vt:lpstr>MS PGothic</vt:lpstr>
      <vt:lpstr>Apple LiGothic Medium</vt:lpstr>
      <vt:lpstr>Arial</vt:lpstr>
      <vt:lpstr>Broadway</vt:lpstr>
      <vt:lpstr>Calibri</vt:lpstr>
      <vt:lpstr>Ciscolight</vt:lpstr>
      <vt:lpstr>CiscoSans</vt:lpstr>
      <vt:lpstr>CiscoSans ExtraLight</vt:lpstr>
      <vt:lpstr>CiscoSans Thin</vt:lpstr>
      <vt:lpstr>CiscoSansBold</vt:lpstr>
      <vt:lpstr>CiscoSansRegular</vt:lpstr>
      <vt:lpstr>Courier New</vt:lpstr>
      <vt:lpstr>FontAwesome</vt:lpstr>
      <vt:lpstr>Microsoft Himalaya</vt:lpstr>
      <vt:lpstr>Wingdings</vt:lpstr>
      <vt:lpstr>Default Theme</vt:lpstr>
      <vt:lpstr>Theme2</vt:lpstr>
      <vt:lpstr>Cisco Networking Academy</vt:lpstr>
      <vt:lpstr>Network Programmability with Cisco APIC-EM</vt:lpstr>
      <vt:lpstr>Introduction</vt:lpstr>
      <vt:lpstr>Welcome</vt:lpstr>
      <vt:lpstr>Agenda</vt:lpstr>
      <vt:lpstr>Workshop Objectives</vt:lpstr>
      <vt:lpstr>Computer Requirements</vt:lpstr>
      <vt:lpstr>Why are we here?</vt:lpstr>
      <vt:lpstr>Building an Industry Ecosystem with DevNet</vt:lpstr>
      <vt:lpstr>Network Programmability</vt:lpstr>
      <vt:lpstr>Network Programmability Concepts</vt:lpstr>
      <vt:lpstr>SDN: Control Plane and Data Plane</vt:lpstr>
      <vt:lpstr>Traditional and SDN Architectures</vt:lpstr>
      <vt:lpstr>OpenFlow SDN Model</vt:lpstr>
      <vt:lpstr>Network-wide Abstractions Simplify the Network</vt:lpstr>
      <vt:lpstr>Cisco SDN Model with APIC-EM</vt:lpstr>
      <vt:lpstr>The APIC-EM</vt:lpstr>
      <vt:lpstr>What is the APIC-EM?</vt:lpstr>
      <vt:lpstr>APIC-EM – Log in</vt:lpstr>
      <vt:lpstr>APIC-EM Home Page</vt:lpstr>
      <vt:lpstr>APIC-EM Applications</vt:lpstr>
      <vt:lpstr>APIC-EM Topology Page</vt:lpstr>
      <vt:lpstr>Programming the APIC-EM REST API</vt:lpstr>
      <vt:lpstr>REST APIs</vt:lpstr>
      <vt:lpstr>What is so great about REST*?</vt:lpstr>
      <vt:lpstr>REST APIs</vt:lpstr>
      <vt:lpstr>How does this work?</vt:lpstr>
      <vt:lpstr>Anatomy of a REST Request</vt:lpstr>
      <vt:lpstr>What is in the Response?</vt:lpstr>
      <vt:lpstr>JSON and XML</vt:lpstr>
      <vt:lpstr>What about authentication?</vt:lpstr>
      <vt:lpstr>APIC-EM Swagger Documentation</vt:lpstr>
      <vt:lpstr>POST /ticket Swagger Try it out!</vt:lpstr>
      <vt:lpstr>Putting It All Together</vt:lpstr>
      <vt:lpstr>Lab - Getting a Service Ticket with Python</vt:lpstr>
      <vt:lpstr>PowerPoint Presentation</vt:lpstr>
      <vt:lpstr>Postman</vt:lpstr>
      <vt:lpstr>Lab: Getting a Service Ticket with Python Part 1 Step 1: Configure Postman</vt:lpstr>
      <vt:lpstr>Postman Features</vt:lpstr>
      <vt:lpstr>Lab: Getting a Service Ticket with Python  Part 1 Steps 2 - 5 Enter Required Information and Send Request</vt:lpstr>
      <vt:lpstr>Lab: Getting a Service Ticket with Python  Part 1 Step 5b: View the Response</vt:lpstr>
      <vt:lpstr>Overview of the Request Process</vt:lpstr>
      <vt:lpstr>The Path Trace Application</vt:lpstr>
      <vt:lpstr>About Coding…</vt:lpstr>
      <vt:lpstr>Lab 1: Getting a Service Ticket with Python:  Part 2 Step 1a-d. Setup the Python Script Environment - 1</vt:lpstr>
      <vt:lpstr>Lab 1: Getting a Service Ticket with Python:  Part 2 Step 1e. Setup the Script Environmen</vt:lpstr>
      <vt:lpstr>Lab 1: Getting a Service Ticket with Python:  Part 2 Step 2a-c. Build the Request Components</vt:lpstr>
      <vt:lpstr>Lab 1: Getting a Service Ticket with Python: Part 2 Step 3. Send the Request</vt:lpstr>
      <vt:lpstr>About the JSON</vt:lpstr>
      <vt:lpstr>Lab 1: Getting a Service Ticket with Python: Part 2 Step 4. Evaluate the Response</vt:lpstr>
      <vt:lpstr>Lab 1: Getting a Service Ticket with Python: Step 5. Create a Function from the Program</vt:lpstr>
      <vt:lpstr>What's next?</vt:lpstr>
      <vt:lpstr>Lab - Create a Host Inventory in Python</vt:lpstr>
      <vt:lpstr>Lab 2: Create a Host Inventory in Python Part 1 Step 1: Setup the Postman Request</vt:lpstr>
      <vt:lpstr>Lab 2: Create a Host Inventory in Python Part 1 Step 2: Evaluate the Response</vt:lpstr>
      <vt:lpstr>Lab: Create Host Inventory in Python Part 2 Step 1: Setup the code environment</vt:lpstr>
      <vt:lpstr>Lab: Create Host Inventory in Python Part 2 Step 2: Build Request Components</vt:lpstr>
      <vt:lpstr>Lab: Create Host Inventory in Python Part 2 Step 3: Make the Request and Handle Errors</vt:lpstr>
      <vt:lpstr>Lab: Create Host Inventory in Python Part 2 Step 4: Evaluate the Response</vt:lpstr>
      <vt:lpstr>Lab: Create Host Inventory in Python Part 2 Step 5: Create the Function</vt:lpstr>
      <vt:lpstr>Lab - Create a Network Device Inventory in Python</vt:lpstr>
      <vt:lpstr>Lab: Create a Network Device Inventory in Python Replicate your work for the /network-device Inventory endpoint.</vt:lpstr>
      <vt:lpstr>Lab - Using the APIC-EM Path Trace API</vt:lpstr>
      <vt:lpstr>APIC-EM Path Trace</vt:lpstr>
      <vt:lpstr>GUI: Path Trace between 10.1.15.117 and 10.1.12.20</vt:lpstr>
      <vt:lpstr>API: Path Trace between 10.1.15.117 and 10.1.12.20</vt:lpstr>
      <vt:lpstr>Lab: Using the APIC-EM Path Trace API: Process</vt:lpstr>
      <vt:lpstr>Lab: Using the APIC-EM Path Trace API: About the working code file</vt:lpstr>
      <vt:lpstr>Lab: Using the APIC-EM Path Trace API: Testing your code…</vt:lpstr>
      <vt:lpstr>Lab: Using the APIC-EM Path Trace API: Section 1: Setup the Environment</vt:lpstr>
      <vt:lpstr>Lab: Using the APIC-EM Path Trace API  Code Section 2: Display list of hosts and devices</vt:lpstr>
      <vt:lpstr>Lab: Using the APIC-EM Path Trace API Code Section 3: Get Source and Destination IP Addresses from User</vt:lpstr>
      <vt:lpstr>Lab: Using the APIC-EM Path Trace API  Code Section 4: Initiate the Path Trace and get the Flow Analysis ID</vt:lpstr>
      <vt:lpstr>Lab: Using the APIC-EM Path Trace API  Code Section 5: Check status of Path Trace request - 1</vt:lpstr>
      <vt:lpstr>Lab: Using the APIC-EM Path Trace API  Code Section 5: Check status of Path Trace request - 2</vt:lpstr>
      <vt:lpstr>Lab: Using the APIC-EM Path Trace API  Code Section 5: Check status of Path Trace request - 3  JSON Status Key</vt:lpstr>
      <vt:lpstr>Lab: Using the APIC-EM Path Trace API  Code Section 6: Display Results</vt:lpstr>
      <vt:lpstr>Lab: Using the APIC-EM Path Trace API JSON Practice - View Tree</vt:lpstr>
      <vt:lpstr>Lab 4 Using the APIC-EM Path Trace API: JSON Practice - Tree View</vt:lpstr>
      <vt:lpstr>Lab: Using the APIC-EM Path Trace API JSON Practice - Load Variables</vt:lpstr>
      <vt:lpstr>Lab: JSON Practice -  Accessing Data in the Response</vt:lpstr>
      <vt:lpstr>Lab summary</vt:lpstr>
      <vt:lpstr>APIC-EM Tools DevNet GitHub Collection  </vt:lpstr>
      <vt:lpstr>Next steps…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Benson -X (mbenson - UNICON INC at Cisco)</dc:creator>
  <cp:lastModifiedBy>Jozef Janitor</cp:lastModifiedBy>
  <cp:revision>521</cp:revision>
  <dcterms:created xsi:type="dcterms:W3CDTF">2016-08-22T22:27:36Z</dcterms:created>
  <dcterms:modified xsi:type="dcterms:W3CDTF">2018-01-18T03:44:22Z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